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handoutMasterIdLst>
    <p:handoutMasterId r:id="rId12"/>
  </p:handoutMasterIdLst>
  <p:sldIdLst>
    <p:sldId id="315" r:id="rId2"/>
    <p:sldId id="320" r:id="rId3"/>
    <p:sldId id="318" r:id="rId4"/>
    <p:sldId id="319" r:id="rId5"/>
    <p:sldId id="313" r:id="rId6"/>
    <p:sldId id="312" r:id="rId7"/>
    <p:sldId id="321" r:id="rId8"/>
    <p:sldId id="322" r:id="rId9"/>
    <p:sldId id="314" r:id="rId10"/>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33CC"/>
    <a:srgbClr val="FFFF99"/>
    <a:srgbClr val="CCFFFF"/>
    <a:srgbClr val="FF0000"/>
    <a:srgbClr val="006699"/>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55" autoAdjust="0"/>
    <p:restoredTop sz="94605" autoAdjust="0"/>
  </p:normalViewPr>
  <p:slideViewPr>
    <p:cSldViewPr>
      <p:cViewPr varScale="1">
        <p:scale>
          <a:sx n="89" d="100"/>
          <a:sy n="89" d="100"/>
        </p:scale>
        <p:origin x="-1752" y="-6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B61351A5-EF80-40B3-AE3D-B8C3BC3A17D2}" type="datetimeFigureOut">
              <a:rPr kumimoji="1" lang="ja-JP" altLang="en-US" smtClean="0"/>
              <a:t>2011/5/30</a:t>
            </a:fld>
            <a:endParaRPr kumimoji="1"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C69FC60B-A515-4482-8AEC-583D352E66FD}" type="slidenum">
              <a:rPr kumimoji="1" lang="ja-JP" altLang="en-US" smtClean="0"/>
              <a:t>‹#›</a:t>
            </a:fld>
            <a:endParaRPr kumimoji="1" lang="ja-JP" altLang="en-US"/>
          </a:p>
        </p:txBody>
      </p:sp>
    </p:spTree>
    <p:extLst>
      <p:ext uri="{BB962C8B-B14F-4D97-AF65-F5344CB8AC3E}">
        <p14:creationId xmlns:p14="http://schemas.microsoft.com/office/powerpoint/2010/main" val="13687643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2" y="2"/>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4" tIns="45702" rIns="91404" bIns="45702" numCol="1" anchor="t" anchorCtr="0" compatLnSpc="1">
            <a:prstTxWarp prst="textNoShape">
              <a:avLst/>
            </a:prstTxWarp>
          </a:bodyPr>
          <a:lstStyle>
            <a:lvl1pPr>
              <a:defRPr sz="1200"/>
            </a:lvl1pPr>
          </a:lstStyle>
          <a:p>
            <a:pPr>
              <a:defRPr/>
            </a:pPr>
            <a:endParaRPr lang="en-US" altLang="ja-JP"/>
          </a:p>
        </p:txBody>
      </p:sp>
      <p:sp>
        <p:nvSpPr>
          <p:cNvPr id="41987" name="Rectangle 3"/>
          <p:cNvSpPr>
            <a:spLocks noGrp="1" noChangeArrowheads="1"/>
          </p:cNvSpPr>
          <p:nvPr>
            <p:ph type="dt" idx="1"/>
          </p:nvPr>
        </p:nvSpPr>
        <p:spPr bwMode="auto">
          <a:xfrm>
            <a:off x="3814763" y="2"/>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4" tIns="45702" rIns="91404" bIns="45702" numCol="1" anchor="t" anchorCtr="0" compatLnSpc="1">
            <a:prstTxWarp prst="textNoShape">
              <a:avLst/>
            </a:prstTxWarp>
          </a:bodyPr>
          <a:lstStyle>
            <a:lvl1pPr algn="r">
              <a:defRPr sz="1200"/>
            </a:lvl1pPr>
          </a:lstStyle>
          <a:p>
            <a:pPr>
              <a:defRPr/>
            </a:pPr>
            <a:endParaRPr lang="en-US" altLang="ja-JP"/>
          </a:p>
        </p:txBody>
      </p:sp>
      <p:sp>
        <p:nvSpPr>
          <p:cNvPr id="9220" name="Rectangle 4"/>
          <p:cNvSpPr>
            <a:spLocks noGrp="1" noRot="1" noChangeAspect="1" noChangeArrowheads="1" noTextEdit="1"/>
          </p:cNvSpPr>
          <p:nvPr>
            <p:ph type="sldImg" idx="2"/>
          </p:nvPr>
        </p:nvSpPr>
        <p:spPr bwMode="auto">
          <a:xfrm>
            <a:off x="696913" y="739775"/>
            <a:ext cx="5343525" cy="37004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989" name="Rectangle 5"/>
          <p:cNvSpPr>
            <a:spLocks noGrp="1" noChangeArrowheads="1"/>
          </p:cNvSpPr>
          <p:nvPr>
            <p:ph type="body" sz="quarter" idx="3"/>
          </p:nvPr>
        </p:nvSpPr>
        <p:spPr bwMode="auto">
          <a:xfrm>
            <a:off x="673102" y="4686300"/>
            <a:ext cx="5389563" cy="444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4" tIns="45702" rIns="91404" bIns="45702"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990" name="Rectangle 6"/>
          <p:cNvSpPr>
            <a:spLocks noGrp="1" noChangeArrowheads="1"/>
          </p:cNvSpPr>
          <p:nvPr>
            <p:ph type="ftr" sz="quarter" idx="4"/>
          </p:nvPr>
        </p:nvSpPr>
        <p:spPr bwMode="auto">
          <a:xfrm>
            <a:off x="2"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4" tIns="45702" rIns="91404" bIns="45702" numCol="1" anchor="b" anchorCtr="0" compatLnSpc="1">
            <a:prstTxWarp prst="textNoShape">
              <a:avLst/>
            </a:prstTxWarp>
          </a:bodyPr>
          <a:lstStyle>
            <a:lvl1pPr>
              <a:defRPr sz="1200"/>
            </a:lvl1pPr>
          </a:lstStyle>
          <a:p>
            <a:pPr>
              <a:defRPr/>
            </a:pPr>
            <a:endParaRPr lang="en-US" altLang="ja-JP"/>
          </a:p>
        </p:txBody>
      </p:sp>
      <p:sp>
        <p:nvSpPr>
          <p:cNvPr id="41991" name="Rectangle 7"/>
          <p:cNvSpPr>
            <a:spLocks noGrp="1" noChangeArrowheads="1"/>
          </p:cNvSpPr>
          <p:nvPr>
            <p:ph type="sldNum" sz="quarter" idx="5"/>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04" tIns="45702" rIns="91404" bIns="45702" numCol="1" anchor="b" anchorCtr="0" compatLnSpc="1">
            <a:prstTxWarp prst="textNoShape">
              <a:avLst/>
            </a:prstTxWarp>
          </a:bodyPr>
          <a:lstStyle>
            <a:lvl1pPr algn="r">
              <a:defRPr sz="1200"/>
            </a:lvl1pPr>
          </a:lstStyle>
          <a:p>
            <a:pPr>
              <a:defRPr/>
            </a:pPr>
            <a:fld id="{D8ED97D7-2445-4185-8C8D-2BABADC86B89}" type="slidenum">
              <a:rPr lang="en-US" altLang="ja-JP"/>
              <a:pPr>
                <a:defRPr/>
              </a:pPr>
              <a:t>‹#›</a:t>
            </a:fld>
            <a:endParaRPr lang="en-US" altLang="ja-JP"/>
          </a:p>
        </p:txBody>
      </p:sp>
    </p:spTree>
    <p:extLst>
      <p:ext uri="{BB962C8B-B14F-4D97-AF65-F5344CB8AC3E}">
        <p14:creationId xmlns:p14="http://schemas.microsoft.com/office/powerpoint/2010/main" val="399453472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8ED97D7-2445-4185-8C8D-2BABADC86B89}" type="slidenum">
              <a:rPr lang="en-US" altLang="ja-JP" smtClean="0"/>
              <a:pPr>
                <a:defRPr/>
              </a:pPr>
              <a:t>1</a:t>
            </a:fld>
            <a:endParaRPr lang="en-US" altLang="ja-JP"/>
          </a:p>
        </p:txBody>
      </p:sp>
    </p:spTree>
    <p:extLst>
      <p:ext uri="{BB962C8B-B14F-4D97-AF65-F5344CB8AC3E}">
        <p14:creationId xmlns:p14="http://schemas.microsoft.com/office/powerpoint/2010/main" val="3563391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xfrm>
            <a:off x="9777670" y="6858000"/>
            <a:ext cx="432060" cy="288040"/>
          </a:xfrm>
          <a:noFill/>
          <a:ln>
            <a:noFill/>
          </a:ln>
        </p:spPr>
        <p:txBody>
          <a:bodyPr/>
          <a:lstStyle>
            <a:lvl1pPr>
              <a:defRPr sz="1000" b="1"/>
            </a:lvl1pPr>
          </a:lstStyle>
          <a:p>
            <a:pPr>
              <a:defRPr/>
            </a:pPr>
            <a:fld id="{A73CB8A6-DF3C-4DED-8F1B-3AB67E0CE271}" type="slidenum">
              <a:rPr lang="en-US" altLang="ja-JP" smtClean="0"/>
              <a:pPr>
                <a:defRPr/>
              </a:pPr>
              <a:t>‹#›</a:t>
            </a:fld>
            <a:endParaRPr lang="en-US" altLang="ja-JP" dirty="0"/>
          </a:p>
        </p:txBody>
      </p:sp>
    </p:spTree>
    <p:extLst>
      <p:ext uri="{BB962C8B-B14F-4D97-AF65-F5344CB8AC3E}">
        <p14:creationId xmlns:p14="http://schemas.microsoft.com/office/powerpoint/2010/main" val="292773759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D0F0933-0607-4B03-9D22-D0EB3EE8AFC4}" type="slidenum">
              <a:rPr lang="en-US" altLang="ja-JP"/>
              <a:pPr>
                <a:defRPr/>
              </a:pPr>
              <a:t>‹#›</a:t>
            </a:fld>
            <a:endParaRPr lang="en-US" altLang="ja-JP"/>
          </a:p>
        </p:txBody>
      </p:sp>
    </p:spTree>
    <p:extLst>
      <p:ext uri="{BB962C8B-B14F-4D97-AF65-F5344CB8AC3E}">
        <p14:creationId xmlns:p14="http://schemas.microsoft.com/office/powerpoint/2010/main" val="2723037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476782B-7B6C-4D1F-8633-FCEEA1A30309}" type="slidenum">
              <a:rPr lang="en-US" altLang="ja-JP"/>
              <a:pPr>
                <a:defRPr/>
              </a:pPr>
              <a:t>‹#›</a:t>
            </a:fld>
            <a:endParaRPr lang="en-US" altLang="ja-JP"/>
          </a:p>
        </p:txBody>
      </p:sp>
    </p:spTree>
    <p:extLst>
      <p:ext uri="{BB962C8B-B14F-4D97-AF65-F5344CB8AC3E}">
        <p14:creationId xmlns:p14="http://schemas.microsoft.com/office/powerpoint/2010/main" val="2419760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FB5A6BD-59D3-463E-8652-477307090496}" type="slidenum">
              <a:rPr lang="en-US" altLang="ja-JP"/>
              <a:pPr>
                <a:defRPr/>
              </a:pPr>
              <a:t>‹#›</a:t>
            </a:fld>
            <a:endParaRPr lang="en-US" altLang="ja-JP"/>
          </a:p>
        </p:txBody>
      </p:sp>
    </p:spTree>
    <p:extLst>
      <p:ext uri="{BB962C8B-B14F-4D97-AF65-F5344CB8AC3E}">
        <p14:creationId xmlns:p14="http://schemas.microsoft.com/office/powerpoint/2010/main" val="2084029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B511DC-B18E-4031-92B5-31EB3D7779C6}" type="slidenum">
              <a:rPr lang="en-US" altLang="ja-JP"/>
              <a:pPr>
                <a:defRPr/>
              </a:pPr>
              <a:t>‹#›</a:t>
            </a:fld>
            <a:endParaRPr lang="en-US" altLang="ja-JP"/>
          </a:p>
        </p:txBody>
      </p:sp>
    </p:spTree>
    <p:extLst>
      <p:ext uri="{BB962C8B-B14F-4D97-AF65-F5344CB8AC3E}">
        <p14:creationId xmlns:p14="http://schemas.microsoft.com/office/powerpoint/2010/main" val="1460203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56374C2-A233-45BF-B402-81D38F9FC356}" type="slidenum">
              <a:rPr lang="en-US" altLang="ja-JP"/>
              <a:pPr>
                <a:defRPr/>
              </a:pPr>
              <a:t>‹#›</a:t>
            </a:fld>
            <a:endParaRPr lang="en-US" altLang="ja-JP"/>
          </a:p>
        </p:txBody>
      </p:sp>
    </p:spTree>
    <p:extLst>
      <p:ext uri="{BB962C8B-B14F-4D97-AF65-F5344CB8AC3E}">
        <p14:creationId xmlns:p14="http://schemas.microsoft.com/office/powerpoint/2010/main" val="1478305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B8E013AB-0B5D-4564-8B28-8A94000FDB33}" type="slidenum">
              <a:rPr lang="en-US" altLang="ja-JP"/>
              <a:pPr>
                <a:defRPr/>
              </a:pPr>
              <a:t>‹#›</a:t>
            </a:fld>
            <a:endParaRPr lang="en-US" altLang="ja-JP"/>
          </a:p>
        </p:txBody>
      </p:sp>
    </p:spTree>
    <p:extLst>
      <p:ext uri="{BB962C8B-B14F-4D97-AF65-F5344CB8AC3E}">
        <p14:creationId xmlns:p14="http://schemas.microsoft.com/office/powerpoint/2010/main" val="849323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278131DF-4790-4D11-9A3D-0F3FA37F6891}" type="slidenum">
              <a:rPr lang="en-US" altLang="ja-JP"/>
              <a:pPr>
                <a:defRPr/>
              </a:pPr>
              <a:t>‹#›</a:t>
            </a:fld>
            <a:endParaRPr lang="en-US" altLang="ja-JP"/>
          </a:p>
        </p:txBody>
      </p:sp>
    </p:spTree>
    <p:extLst>
      <p:ext uri="{BB962C8B-B14F-4D97-AF65-F5344CB8AC3E}">
        <p14:creationId xmlns:p14="http://schemas.microsoft.com/office/powerpoint/2010/main" val="28583474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xfrm>
            <a:off x="9633650" y="6621541"/>
            <a:ext cx="395160" cy="260560"/>
          </a:xfrm>
          <a:noFill/>
          <a:ln w="12700">
            <a:noFill/>
          </a:ln>
        </p:spPr>
        <p:txBody>
          <a:bodyPr/>
          <a:lstStyle>
            <a:lvl1pPr algn="ctr">
              <a:defRPr sz="1400" b="1">
                <a:latin typeface="+mn-lt"/>
                <a:ea typeface="ＭＳ Ｐゴシック" pitchFamily="50" charset="-128"/>
                <a:cs typeface="Vrinda" pitchFamily="34" charset="0"/>
              </a:defRPr>
            </a:lvl1pPr>
          </a:lstStyle>
          <a:p>
            <a:pPr>
              <a:defRPr/>
            </a:pPr>
            <a:fld id="{EF57B270-EEDE-4ED1-B9C7-B3EB95C99B49}" type="slidenum">
              <a:rPr lang="en-US" altLang="ja-JP" smtClean="0"/>
              <a:pPr>
                <a:defRPr/>
              </a:pPr>
              <a:t>‹#›</a:t>
            </a:fld>
            <a:endParaRPr lang="en-US" altLang="ja-JP" dirty="0"/>
          </a:p>
        </p:txBody>
      </p:sp>
    </p:spTree>
    <p:extLst>
      <p:ext uri="{BB962C8B-B14F-4D97-AF65-F5344CB8AC3E}">
        <p14:creationId xmlns:p14="http://schemas.microsoft.com/office/powerpoint/2010/main" val="80162147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6A7DA68-ED20-42B1-B89C-26EBAFAA5000}" type="slidenum">
              <a:rPr lang="en-US" altLang="ja-JP"/>
              <a:pPr>
                <a:defRPr/>
              </a:pPr>
              <a:t>‹#›</a:t>
            </a:fld>
            <a:endParaRPr lang="en-US" altLang="ja-JP"/>
          </a:p>
        </p:txBody>
      </p:sp>
    </p:spTree>
    <p:extLst>
      <p:ext uri="{BB962C8B-B14F-4D97-AF65-F5344CB8AC3E}">
        <p14:creationId xmlns:p14="http://schemas.microsoft.com/office/powerpoint/2010/main" val="322412438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21387CE-F53E-4F03-BD03-422963577495}" type="slidenum">
              <a:rPr lang="en-US" altLang="ja-JP"/>
              <a:pPr>
                <a:defRPr/>
              </a:pPr>
              <a:t>‹#›</a:t>
            </a:fld>
            <a:endParaRPr lang="en-US" altLang="ja-JP"/>
          </a:p>
        </p:txBody>
      </p:sp>
    </p:spTree>
    <p:extLst>
      <p:ext uri="{BB962C8B-B14F-4D97-AF65-F5344CB8AC3E}">
        <p14:creationId xmlns:p14="http://schemas.microsoft.com/office/powerpoint/2010/main" val="1205788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9345610" y="116540"/>
            <a:ext cx="432060" cy="288040"/>
          </a:xfrm>
          <a:prstGeom prst="rect">
            <a:avLst/>
          </a:prstGeom>
          <a:ln/>
          <a:extLst/>
        </p:spPr>
        <p:style>
          <a:lnRef idx="2">
            <a:schemeClr val="dk1"/>
          </a:lnRef>
          <a:fillRef idx="1">
            <a:schemeClr val="lt1"/>
          </a:fillRef>
          <a:effectRef idx="0">
            <a:schemeClr val="dk1"/>
          </a:effectRef>
          <a:fontRef idx="none"/>
        </p:style>
        <p:txBody>
          <a:bodyPr vert="horz" wrap="square" lIns="91440" tIns="45720" rIns="91440" bIns="45720" numCol="1" anchor="t" anchorCtr="0" compatLnSpc="1">
            <a:prstTxWarp prst="textNoShape">
              <a:avLst/>
            </a:prstTxWarp>
          </a:bodyPr>
          <a:lstStyle>
            <a:lvl1pPr algn="r">
              <a:defRPr sz="1400"/>
            </a:lvl1pPr>
          </a:lstStyle>
          <a:p>
            <a:pPr>
              <a:defRPr/>
            </a:pPr>
            <a:fld id="{3F5620D9-E0B6-4C3D-A689-5BA4F2E91A73}" type="slidenum">
              <a:rPr lang="en-US" altLang="ja-JP"/>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906000"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2000" dirty="0" smtClean="0">
                <a:latin typeface="ＤＨＰ特太ゴシック体" pitchFamily="2" charset="-128"/>
                <a:ea typeface="ＤＨＰ特太ゴシック体" pitchFamily="2" charset="-128"/>
              </a:rPr>
              <a:t>国家公務員制度改革関連四法案の概要</a:t>
            </a:r>
            <a:endParaRPr lang="ja-JP" altLang="en-US" sz="2000" dirty="0">
              <a:latin typeface="ＤＨＰ特太ゴシック体" pitchFamily="2" charset="-128"/>
              <a:ea typeface="ＤＨＰ特太ゴシック体" pitchFamily="2" charset="-128"/>
            </a:endParaRPr>
          </a:p>
        </p:txBody>
      </p:sp>
      <p:sp>
        <p:nvSpPr>
          <p:cNvPr id="2" name="正方形/長方形 1"/>
          <p:cNvSpPr/>
          <p:nvPr/>
        </p:nvSpPr>
        <p:spPr>
          <a:xfrm>
            <a:off x="104803" y="657225"/>
            <a:ext cx="9705670" cy="1187555"/>
          </a:xfrm>
          <a:prstGeom prst="rect">
            <a:avLst/>
          </a:prstGeom>
          <a:noFill/>
          <a:ln>
            <a:solidFill>
              <a:srgbClr val="0033CC"/>
            </a:solidFill>
          </a:ln>
          <a:effectLst/>
        </p:spPr>
        <p:style>
          <a:lnRef idx="2">
            <a:schemeClr val="accent1">
              <a:shade val="50000"/>
            </a:schemeClr>
          </a:lnRef>
          <a:fillRef idx="1">
            <a:schemeClr val="accent1"/>
          </a:fillRef>
          <a:effectRef idx="0">
            <a:schemeClr val="accent1"/>
          </a:effectRef>
          <a:fontRef idx="minor">
            <a:schemeClr val="lt1"/>
          </a:fontRef>
        </p:style>
        <p:txBody>
          <a:bodyPr bIns="72000" anchor="b">
            <a:normAutofit/>
          </a:bodyPr>
          <a:lstStyle/>
          <a:p>
            <a:pPr indent="180975" algn="just">
              <a:lnSpc>
                <a:spcPct val="110000"/>
              </a:lnSpc>
              <a:spcBef>
                <a:spcPts val="1800"/>
              </a:spcBef>
              <a:defRPr/>
            </a:pPr>
            <a:r>
              <a:rPr lang="ja-JP" altLang="en-US" sz="1400" dirty="0" smtClean="0">
                <a:solidFill>
                  <a:schemeClr val="tx1"/>
                </a:solidFill>
                <a:latin typeface="+mn-ea"/>
              </a:rPr>
              <a:t>時代</a:t>
            </a:r>
            <a:r>
              <a:rPr lang="ja-JP" altLang="en-US" sz="1400" dirty="0">
                <a:solidFill>
                  <a:schemeClr val="tx1"/>
                </a:solidFill>
                <a:latin typeface="+mn-ea"/>
              </a:rPr>
              <a:t>の変化に対応して、国民のニーズに合致した、効率的で質の高い行政サービスを実現し</a:t>
            </a:r>
            <a:r>
              <a:rPr lang="ja-JP" altLang="en-US" sz="1400" dirty="0" smtClean="0">
                <a:solidFill>
                  <a:schemeClr val="tx1"/>
                </a:solidFill>
                <a:latin typeface="+mn-ea"/>
              </a:rPr>
              <a:t>、縦割り</a:t>
            </a:r>
            <a:r>
              <a:rPr lang="ja-JP" altLang="en-US" sz="1400" dirty="0">
                <a:solidFill>
                  <a:schemeClr val="tx1"/>
                </a:solidFill>
                <a:latin typeface="+mn-ea"/>
              </a:rPr>
              <a:t>行政や</a:t>
            </a:r>
            <a:r>
              <a:rPr lang="ja-JP" altLang="en-US" sz="1400" dirty="0" smtClean="0">
                <a:solidFill>
                  <a:schemeClr val="tx1"/>
                </a:solidFill>
                <a:latin typeface="+mn-ea"/>
              </a:rPr>
              <a:t>天下りの弊害を除去すると</a:t>
            </a:r>
            <a:r>
              <a:rPr lang="ja-JP" altLang="en-US" sz="1400" dirty="0">
                <a:solidFill>
                  <a:schemeClr val="tx1"/>
                </a:solidFill>
                <a:latin typeface="+mn-ea"/>
              </a:rPr>
              <a:t>ともに、公務員がやりがいを持って存分に能力を発揮できる環境をつくるため、公務員制度の全般的かつ抜本的な改革を推進</a:t>
            </a:r>
            <a:endParaRPr lang="en-US" altLang="ja-JP" sz="1400" dirty="0">
              <a:solidFill>
                <a:schemeClr val="tx1"/>
              </a:solidFill>
              <a:latin typeface="+mn-ea"/>
            </a:endParaRPr>
          </a:p>
          <a:p>
            <a:pPr marL="541338" indent="-541338" algn="just">
              <a:lnSpc>
                <a:spcPct val="110000"/>
              </a:lnSpc>
              <a:defRPr/>
            </a:pPr>
            <a:r>
              <a:rPr lang="ja-JP" altLang="en-US" sz="1400" dirty="0">
                <a:solidFill>
                  <a:schemeClr val="tx1"/>
                </a:solidFill>
                <a:latin typeface="+mn-ea"/>
              </a:rPr>
              <a:t>　</a:t>
            </a:r>
            <a:r>
              <a:rPr lang="ja-JP" altLang="en-US" sz="1400" b="1" i="1" u="sng" dirty="0" smtClean="0">
                <a:solidFill>
                  <a:schemeClr val="tx1"/>
                </a:solidFill>
                <a:latin typeface="+mn-ea"/>
              </a:rPr>
              <a:t>⇒</a:t>
            </a:r>
            <a:r>
              <a:rPr lang="ja-JP" altLang="en-US" sz="1400" b="1" i="1" u="sng" dirty="0">
                <a:solidFill>
                  <a:schemeClr val="tx1"/>
                </a:solidFill>
                <a:latin typeface="+mn-ea"/>
              </a:rPr>
              <a:t>　</a:t>
            </a:r>
            <a:r>
              <a:rPr lang="ja-JP" altLang="en-US" sz="1400" b="1" i="1" u="sng" dirty="0" smtClean="0">
                <a:solidFill>
                  <a:schemeClr val="tx1"/>
                </a:solidFill>
                <a:latin typeface="+mn-ea"/>
              </a:rPr>
              <a:t>①幹部人事</a:t>
            </a:r>
            <a:r>
              <a:rPr lang="ja-JP" altLang="en-US" sz="1400" b="1" i="1" u="sng" dirty="0">
                <a:solidFill>
                  <a:schemeClr val="tx1"/>
                </a:solidFill>
                <a:latin typeface="+mn-ea"/>
              </a:rPr>
              <a:t>の一元管理その他の人事制度の</a:t>
            </a:r>
            <a:r>
              <a:rPr lang="ja-JP" altLang="en-US" sz="1400" b="1" i="1" u="sng" dirty="0" smtClean="0">
                <a:solidFill>
                  <a:schemeClr val="tx1"/>
                </a:solidFill>
                <a:latin typeface="+mn-ea"/>
              </a:rPr>
              <a:t>改革、②退職</a:t>
            </a:r>
            <a:r>
              <a:rPr lang="ja-JP" altLang="en-US" sz="1400" b="1" i="1" u="sng" dirty="0">
                <a:solidFill>
                  <a:schemeClr val="tx1"/>
                </a:solidFill>
                <a:latin typeface="+mn-ea"/>
              </a:rPr>
              <a:t>管理の一層の</a:t>
            </a:r>
            <a:r>
              <a:rPr lang="ja-JP" altLang="en-US" sz="1400" b="1" i="1" u="sng" dirty="0" smtClean="0">
                <a:solidFill>
                  <a:schemeClr val="tx1"/>
                </a:solidFill>
                <a:latin typeface="+mn-ea"/>
              </a:rPr>
              <a:t>適正化、③自律的</a:t>
            </a:r>
            <a:r>
              <a:rPr lang="ja-JP" altLang="en-US" sz="1400" b="1" i="1" u="sng" dirty="0">
                <a:solidFill>
                  <a:schemeClr val="tx1"/>
                </a:solidFill>
                <a:latin typeface="+mn-ea"/>
              </a:rPr>
              <a:t>労使関係制度の</a:t>
            </a:r>
            <a:r>
              <a:rPr lang="ja-JP" altLang="en-US" sz="1400" b="1" i="1" u="sng" dirty="0" smtClean="0">
                <a:solidFill>
                  <a:schemeClr val="tx1"/>
                </a:solidFill>
                <a:latin typeface="+mn-ea"/>
              </a:rPr>
              <a:t>措置</a:t>
            </a:r>
            <a:endParaRPr lang="ja-JP" altLang="en-US" sz="1400" b="1" i="1" u="sng" dirty="0">
              <a:solidFill>
                <a:schemeClr val="tx1"/>
              </a:solidFill>
              <a:latin typeface="+mn-ea"/>
            </a:endParaRPr>
          </a:p>
        </p:txBody>
      </p:sp>
      <p:sp>
        <p:nvSpPr>
          <p:cNvPr id="3" name="正方形/長方形 2"/>
          <p:cNvSpPr/>
          <p:nvPr/>
        </p:nvSpPr>
        <p:spPr>
          <a:xfrm>
            <a:off x="344361" y="549275"/>
            <a:ext cx="1224170" cy="215900"/>
          </a:xfrm>
          <a:prstGeom prst="rect">
            <a:avLst/>
          </a:prstGeom>
          <a:solidFill>
            <a:srgbClr val="0033CC"/>
          </a:solidFill>
          <a:ln>
            <a:solidFill>
              <a:srgbClr val="0033C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smtClean="0">
                <a:solidFill>
                  <a:schemeClr val="bg1"/>
                </a:solidFill>
                <a:ea typeface="ＤＨＰ特太ゴシック体" pitchFamily="2" charset="-128"/>
              </a:rPr>
              <a:t>改革</a:t>
            </a:r>
            <a:r>
              <a:rPr lang="ja-JP" altLang="en-US" sz="1600" dirty="0">
                <a:solidFill>
                  <a:schemeClr val="bg1"/>
                </a:solidFill>
                <a:ea typeface="ＤＨＰ特太ゴシック体" pitchFamily="2" charset="-128"/>
              </a:rPr>
              <a:t>の方針</a:t>
            </a:r>
          </a:p>
        </p:txBody>
      </p:sp>
      <p:sp>
        <p:nvSpPr>
          <p:cNvPr id="2064" name="Rectangle 3"/>
          <p:cNvSpPr>
            <a:spLocks noChangeArrowheads="1"/>
          </p:cNvSpPr>
          <p:nvPr/>
        </p:nvSpPr>
        <p:spPr bwMode="auto">
          <a:xfrm>
            <a:off x="0" y="404813"/>
            <a:ext cx="9906000" cy="73025"/>
          </a:xfrm>
          <a:prstGeom prst="rect">
            <a:avLst/>
          </a:prstGeom>
          <a:gradFill rotWithShape="1">
            <a:gsLst>
              <a:gs pos="0">
                <a:srgbClr val="FF0000"/>
              </a:gs>
              <a:gs pos="100000">
                <a:srgbClr val="FFCC99"/>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2" name="グループ化 11"/>
          <p:cNvGrpSpPr/>
          <p:nvPr/>
        </p:nvGrpSpPr>
        <p:grpSpPr>
          <a:xfrm>
            <a:off x="218595" y="1971581"/>
            <a:ext cx="9468810" cy="4697869"/>
            <a:chOff x="218595" y="1971581"/>
            <a:chExt cx="9468810" cy="4697869"/>
          </a:xfrm>
        </p:grpSpPr>
        <p:sp>
          <p:nvSpPr>
            <p:cNvPr id="15" name="角丸四角形 14"/>
            <p:cNvSpPr/>
            <p:nvPr/>
          </p:nvSpPr>
          <p:spPr>
            <a:xfrm>
              <a:off x="6578515" y="1971582"/>
              <a:ext cx="3108890" cy="3473698"/>
            </a:xfrm>
            <a:prstGeom prst="roundRect">
              <a:avLst>
                <a:gd name="adj" fmla="val 940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3404137" y="1971582"/>
              <a:ext cx="3108890" cy="3473698"/>
            </a:xfrm>
            <a:prstGeom prst="roundRect">
              <a:avLst>
                <a:gd name="adj" fmla="val 940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218595" y="1971581"/>
              <a:ext cx="3108890" cy="4697869"/>
            </a:xfrm>
            <a:prstGeom prst="roundRect">
              <a:avLst>
                <a:gd name="adj" fmla="val 940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730482" y="2079888"/>
              <a:ext cx="2134227" cy="523220"/>
            </a:xfrm>
            <a:prstGeom prst="rect">
              <a:avLst/>
            </a:prstGeom>
            <a:noFill/>
          </p:spPr>
          <p:txBody>
            <a:bodyPr wrap="square" rtlCol="0">
              <a:spAutoFit/>
            </a:bodyPr>
            <a:lstStyle/>
            <a:p>
              <a:r>
                <a:rPr kumimoji="1" lang="ja-JP" altLang="en-US" sz="1400" b="1" dirty="0" smtClean="0"/>
                <a:t>国家公務員法等の一部を改正する法律案</a:t>
              </a:r>
              <a:endParaRPr kumimoji="1" lang="ja-JP" altLang="en-US" sz="1400" b="1" dirty="0"/>
            </a:p>
          </p:txBody>
        </p:sp>
        <p:sp>
          <p:nvSpPr>
            <p:cNvPr id="19" name="テキスト ボックス 18"/>
            <p:cNvSpPr txBox="1"/>
            <p:nvPr/>
          </p:nvSpPr>
          <p:spPr>
            <a:xfrm>
              <a:off x="3916024" y="2081670"/>
              <a:ext cx="2189135" cy="523220"/>
            </a:xfrm>
            <a:prstGeom prst="rect">
              <a:avLst/>
            </a:prstGeom>
            <a:noFill/>
          </p:spPr>
          <p:txBody>
            <a:bodyPr wrap="square" rtlCol="0">
              <a:spAutoFit/>
            </a:bodyPr>
            <a:lstStyle/>
            <a:p>
              <a:r>
                <a:rPr kumimoji="1" lang="ja-JP" altLang="en-US" sz="1400" b="1" dirty="0" smtClean="0"/>
                <a:t>国家公務員の労働関係に関する法律案</a:t>
              </a:r>
              <a:endParaRPr kumimoji="1" lang="ja-JP" altLang="en-US" sz="1400" b="1" dirty="0"/>
            </a:p>
          </p:txBody>
        </p:sp>
        <p:sp>
          <p:nvSpPr>
            <p:cNvPr id="20" name="テキスト ボックス 19"/>
            <p:cNvSpPr txBox="1"/>
            <p:nvPr/>
          </p:nvSpPr>
          <p:spPr>
            <a:xfrm>
              <a:off x="7304845" y="2081670"/>
              <a:ext cx="1656230" cy="307777"/>
            </a:xfrm>
            <a:prstGeom prst="rect">
              <a:avLst/>
            </a:prstGeom>
            <a:noFill/>
          </p:spPr>
          <p:txBody>
            <a:bodyPr wrap="square" rtlCol="0">
              <a:spAutoFit/>
            </a:bodyPr>
            <a:lstStyle/>
            <a:p>
              <a:r>
                <a:rPr kumimoji="1" lang="ja-JP" altLang="en-US" sz="1400" b="1" dirty="0" smtClean="0"/>
                <a:t>公務員庁設置法案</a:t>
              </a:r>
              <a:endParaRPr kumimoji="1" lang="ja-JP" altLang="en-US" sz="1400" b="1" dirty="0"/>
            </a:p>
          </p:txBody>
        </p:sp>
        <p:sp>
          <p:nvSpPr>
            <p:cNvPr id="6" name="テキスト ボックス 5"/>
            <p:cNvSpPr txBox="1"/>
            <p:nvPr/>
          </p:nvSpPr>
          <p:spPr>
            <a:xfrm>
              <a:off x="3466863" y="2782302"/>
              <a:ext cx="2983438" cy="1384995"/>
            </a:xfrm>
            <a:prstGeom prst="rect">
              <a:avLst/>
            </a:prstGeom>
            <a:noFill/>
          </p:spPr>
          <p:txBody>
            <a:bodyPr wrap="square" rtlCol="0">
              <a:spAutoFit/>
            </a:bodyPr>
            <a:lstStyle/>
            <a:p>
              <a:pPr algn="just"/>
              <a:r>
                <a:rPr lang="ja-JP" altLang="en-US" sz="1400" dirty="0" smtClean="0"/>
                <a:t>　自律的</a:t>
              </a:r>
              <a:r>
                <a:rPr lang="ja-JP" altLang="en-US" sz="1400" dirty="0"/>
                <a:t>労使関係制度を措置するため、非現業国家公務員の労働基本権を拡大し、団体交渉の対象事項、当事者及び手続、団体協約の効力、不当労働行為事件の審査、あっせん、調停及び仲裁等について</a:t>
              </a:r>
              <a:r>
                <a:rPr lang="ja-JP" altLang="en-US" sz="1400" dirty="0" smtClean="0"/>
                <a:t>定める。</a:t>
              </a:r>
              <a:endParaRPr kumimoji="1" lang="ja-JP" altLang="en-US" sz="1400" dirty="0"/>
            </a:p>
          </p:txBody>
        </p:sp>
        <p:sp>
          <p:nvSpPr>
            <p:cNvPr id="7" name="テキスト ボックス 6"/>
            <p:cNvSpPr txBox="1"/>
            <p:nvPr/>
          </p:nvSpPr>
          <p:spPr>
            <a:xfrm>
              <a:off x="6641241" y="2795976"/>
              <a:ext cx="2983438" cy="1169551"/>
            </a:xfrm>
            <a:prstGeom prst="rect">
              <a:avLst/>
            </a:prstGeom>
            <a:noFill/>
          </p:spPr>
          <p:txBody>
            <a:bodyPr wrap="square" rtlCol="0">
              <a:spAutoFit/>
            </a:bodyPr>
            <a:lstStyle/>
            <a:p>
              <a:pPr algn="just"/>
              <a:r>
                <a:rPr lang="ja-JP" altLang="en-US" sz="1400" dirty="0" smtClean="0"/>
                <a:t>　</a:t>
              </a:r>
              <a:r>
                <a:rPr lang="ja-JP" altLang="en-US" sz="1400" dirty="0"/>
                <a:t>国家公務員の任免、勤務条件等に関する制度並びに団体交渉及び団体協約に関する</a:t>
              </a:r>
              <a:r>
                <a:rPr lang="ja-JP" altLang="en-US" sz="1400" dirty="0" smtClean="0"/>
                <a:t>事務その他</a:t>
              </a:r>
              <a:r>
                <a:rPr lang="ja-JP" altLang="en-US" sz="1400" dirty="0"/>
                <a:t>の国家公務員の人事行政に関する事務等を担う公務員庁を</a:t>
              </a:r>
              <a:r>
                <a:rPr lang="ja-JP" altLang="en-US" sz="1400" dirty="0" smtClean="0"/>
                <a:t>設置。</a:t>
              </a:r>
              <a:endParaRPr kumimoji="1" lang="ja-JP" altLang="en-US" sz="1400" dirty="0"/>
            </a:p>
          </p:txBody>
        </p:sp>
        <p:sp>
          <p:nvSpPr>
            <p:cNvPr id="4" name="テキスト ボックス 3"/>
            <p:cNvSpPr txBox="1"/>
            <p:nvPr/>
          </p:nvSpPr>
          <p:spPr>
            <a:xfrm>
              <a:off x="285963" y="2763691"/>
              <a:ext cx="2938797" cy="3416320"/>
            </a:xfrm>
            <a:prstGeom prst="rect">
              <a:avLst/>
            </a:prstGeom>
            <a:noFill/>
          </p:spPr>
          <p:txBody>
            <a:bodyPr wrap="square" rtlCol="0">
              <a:spAutoFit/>
            </a:bodyPr>
            <a:lstStyle/>
            <a:p>
              <a:pPr marL="182563" indent="-182563" algn="just"/>
              <a:r>
                <a:rPr lang="ja-JP" altLang="en-US" sz="1400" dirty="0" smtClean="0">
                  <a:latin typeface="+mn-ea"/>
                  <a:ea typeface="+mn-ea"/>
                </a:rPr>
                <a:t>○　国家</a:t>
              </a:r>
              <a:r>
                <a:rPr lang="ja-JP" altLang="en-US" sz="1400" dirty="0">
                  <a:latin typeface="+mn-ea"/>
                  <a:ea typeface="+mn-ea"/>
                </a:rPr>
                <a:t>公務員制度改革基本法に基づき内閣による人事管理機能の強化等を図る</a:t>
              </a:r>
              <a:r>
                <a:rPr lang="ja-JP" altLang="en-US" sz="1400" dirty="0" smtClean="0">
                  <a:latin typeface="+mn-ea"/>
                  <a:ea typeface="+mn-ea"/>
                </a:rPr>
                <a:t>ため、幹部人事</a:t>
              </a:r>
              <a:r>
                <a:rPr lang="ja-JP" altLang="en-US" sz="1400" dirty="0">
                  <a:latin typeface="+mn-ea"/>
                  <a:ea typeface="+mn-ea"/>
                </a:rPr>
                <a:t>の一元管理等に係る所要の措置を講</a:t>
              </a:r>
              <a:r>
                <a:rPr lang="ja-JP" altLang="en-US" sz="1400" dirty="0" smtClean="0">
                  <a:latin typeface="+mn-ea"/>
                  <a:ea typeface="+mn-ea"/>
                </a:rPr>
                <a:t>ずる。</a:t>
              </a:r>
              <a:endParaRPr lang="en-US" altLang="ja-JP" sz="1400" dirty="0" smtClean="0">
                <a:latin typeface="+mn-ea"/>
                <a:ea typeface="+mn-ea"/>
              </a:endParaRPr>
            </a:p>
            <a:p>
              <a:pPr marL="182563" indent="-182563" algn="just">
                <a:spcBef>
                  <a:spcPts val="1200"/>
                </a:spcBef>
              </a:pPr>
              <a:r>
                <a:rPr lang="ja-JP" altLang="en-US" sz="1400" dirty="0" smtClean="0">
                  <a:latin typeface="+mn-ea"/>
                  <a:ea typeface="+mn-ea"/>
                </a:rPr>
                <a:t>○　国家</a:t>
              </a:r>
              <a:r>
                <a:rPr lang="ja-JP" altLang="en-US" sz="1400" dirty="0">
                  <a:latin typeface="+mn-ea"/>
                  <a:ea typeface="+mn-ea"/>
                </a:rPr>
                <a:t>公務員の退職管理の一層の適正化を図る</a:t>
              </a:r>
              <a:r>
                <a:rPr lang="ja-JP" altLang="en-US" sz="1400" dirty="0" smtClean="0">
                  <a:latin typeface="+mn-ea"/>
                  <a:ea typeface="+mn-ea"/>
                </a:rPr>
                <a:t>ため、再就職</a:t>
              </a:r>
              <a:r>
                <a:rPr lang="ja-JP" altLang="en-US" sz="1400" dirty="0">
                  <a:latin typeface="+mn-ea"/>
                  <a:ea typeface="+mn-ea"/>
                </a:rPr>
                <a:t>等規制違反行為の監視機能を強化する等の措置を</a:t>
              </a:r>
              <a:r>
                <a:rPr lang="ja-JP" altLang="en-US" sz="1400" dirty="0" smtClean="0">
                  <a:latin typeface="+mn-ea"/>
                  <a:ea typeface="+mn-ea"/>
                </a:rPr>
                <a:t>講ずる。</a:t>
              </a:r>
              <a:endParaRPr lang="en-US" altLang="ja-JP" sz="1400" dirty="0" smtClean="0">
                <a:latin typeface="+mn-ea"/>
                <a:ea typeface="+mn-ea"/>
              </a:endParaRPr>
            </a:p>
            <a:p>
              <a:pPr marL="182563" indent="-182563" algn="just">
                <a:spcBef>
                  <a:spcPts val="1200"/>
                </a:spcBef>
              </a:pPr>
              <a:r>
                <a:rPr lang="ja-JP" altLang="en-US" sz="1400" dirty="0" smtClean="0">
                  <a:latin typeface="+mn-ea"/>
                  <a:ea typeface="+mn-ea"/>
                </a:rPr>
                <a:t>○　自律的</a:t>
              </a:r>
              <a:r>
                <a:rPr lang="ja-JP" altLang="en-US" sz="1400" dirty="0">
                  <a:latin typeface="+mn-ea"/>
                  <a:ea typeface="+mn-ea"/>
                </a:rPr>
                <a:t>労使関係制度の</a:t>
              </a:r>
              <a:r>
                <a:rPr lang="ja-JP" altLang="en-US" sz="1400" dirty="0" smtClean="0">
                  <a:latin typeface="+mn-ea"/>
                  <a:ea typeface="+mn-ea"/>
                </a:rPr>
                <a:t>措置等に伴う人事院及び人事院</a:t>
              </a:r>
              <a:r>
                <a:rPr lang="ja-JP" altLang="en-US" sz="1400" dirty="0">
                  <a:latin typeface="+mn-ea"/>
                  <a:ea typeface="+mn-ea"/>
                </a:rPr>
                <a:t>勧告制度の廃止、人事行政の公正の確保を図るための人事公正委員会の設置等の所要の措置を講</a:t>
              </a:r>
              <a:r>
                <a:rPr lang="ja-JP" altLang="en-US" sz="1400" dirty="0" smtClean="0">
                  <a:latin typeface="+mn-ea"/>
                  <a:ea typeface="+mn-ea"/>
                </a:rPr>
                <a:t>ずる。</a:t>
              </a:r>
              <a:endParaRPr kumimoji="1" lang="en-US" altLang="ja-JP" sz="1400" dirty="0" smtClean="0">
                <a:latin typeface="+mn-ea"/>
                <a:ea typeface="+mn-ea"/>
              </a:endParaRPr>
            </a:p>
          </p:txBody>
        </p:sp>
      </p:grpSp>
      <p:grpSp>
        <p:nvGrpSpPr>
          <p:cNvPr id="13" name="グループ化 12"/>
          <p:cNvGrpSpPr/>
          <p:nvPr/>
        </p:nvGrpSpPr>
        <p:grpSpPr>
          <a:xfrm>
            <a:off x="3404137" y="5578517"/>
            <a:ext cx="6287906" cy="1090933"/>
            <a:chOff x="3404137" y="5578517"/>
            <a:chExt cx="6287906" cy="1090933"/>
          </a:xfrm>
        </p:grpSpPr>
        <p:sp>
          <p:nvSpPr>
            <p:cNvPr id="16" name="角丸四角形 15"/>
            <p:cNvSpPr/>
            <p:nvPr/>
          </p:nvSpPr>
          <p:spPr>
            <a:xfrm>
              <a:off x="3404137" y="5578517"/>
              <a:ext cx="6287906" cy="1090933"/>
            </a:xfrm>
            <a:prstGeom prst="roundRect">
              <a:avLst>
                <a:gd name="adj" fmla="val 2345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3584810" y="5670075"/>
              <a:ext cx="5976830" cy="523220"/>
            </a:xfrm>
            <a:prstGeom prst="rect">
              <a:avLst/>
            </a:prstGeom>
            <a:noFill/>
          </p:spPr>
          <p:txBody>
            <a:bodyPr wrap="square" rtlCol="0">
              <a:spAutoFit/>
            </a:bodyPr>
            <a:lstStyle/>
            <a:p>
              <a:r>
                <a:rPr kumimoji="1" lang="ja-JP" altLang="en-US" sz="1400" b="1" dirty="0" smtClean="0"/>
                <a:t>国家公務員法等の一部を改正する法律等の施行に伴う関係法律の整備等に関する法律案</a:t>
              </a:r>
              <a:endParaRPr kumimoji="1" lang="ja-JP" altLang="en-US" sz="1400" b="1" dirty="0"/>
            </a:p>
          </p:txBody>
        </p:sp>
        <p:sp>
          <p:nvSpPr>
            <p:cNvPr id="9" name="テキスト ボックス 8"/>
            <p:cNvSpPr txBox="1"/>
            <p:nvPr/>
          </p:nvSpPr>
          <p:spPr>
            <a:xfrm>
              <a:off x="4398016" y="6201865"/>
              <a:ext cx="4104570" cy="307777"/>
            </a:xfrm>
            <a:prstGeom prst="rect">
              <a:avLst/>
            </a:prstGeom>
            <a:noFill/>
          </p:spPr>
          <p:txBody>
            <a:bodyPr wrap="square" rtlCol="0">
              <a:spAutoFit/>
            </a:bodyPr>
            <a:lstStyle/>
            <a:p>
              <a:r>
                <a:rPr kumimoji="1" lang="ja-JP" altLang="en-US" sz="1400" dirty="0" smtClean="0"/>
                <a:t>上記三法案の施行に伴う関係法律の規定の整備等</a:t>
              </a:r>
              <a:endParaRPr kumimoji="1" lang="ja-JP" altLang="en-US" sz="1400" dirty="0"/>
            </a:p>
          </p:txBody>
        </p:sp>
      </p:grpSp>
      <p:sp>
        <p:nvSpPr>
          <p:cNvPr id="10" name="スライド番号プレースホルダー 9"/>
          <p:cNvSpPr>
            <a:spLocks noGrp="1"/>
          </p:cNvSpPr>
          <p:nvPr>
            <p:ph type="sldNum" sz="quarter" idx="12"/>
          </p:nvPr>
        </p:nvSpPr>
        <p:spPr/>
        <p:txBody>
          <a:bodyPr/>
          <a:lstStyle/>
          <a:p>
            <a:pPr>
              <a:defRPr/>
            </a:pPr>
            <a:fld id="{EF57B270-EEDE-4ED1-B9C7-B3EB95C99B49}" type="slidenum">
              <a:rPr lang="en-US" altLang="ja-JP" smtClean="0"/>
              <a:pPr>
                <a:defRPr/>
              </a:pPr>
              <a:t>1</a:t>
            </a:fld>
            <a:endParaRPr lang="en-US" altLang="ja-JP" dirty="0"/>
          </a:p>
        </p:txBody>
      </p:sp>
    </p:spTree>
    <p:extLst>
      <p:ext uri="{BB962C8B-B14F-4D97-AF65-F5344CB8AC3E}">
        <p14:creationId xmlns:p14="http://schemas.microsoft.com/office/powerpoint/2010/main" val="3525238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906000"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2000" dirty="0" smtClean="0">
                <a:latin typeface="ＤＨＰ特太ゴシック体" pitchFamily="2" charset="-128"/>
                <a:ea typeface="ＤＨＰ特太ゴシック体" pitchFamily="2" charset="-128"/>
              </a:rPr>
              <a:t>幹部人事の一元管理その他</a:t>
            </a:r>
            <a:r>
              <a:rPr lang="ja-JP" altLang="en-US" sz="2000" dirty="0">
                <a:latin typeface="ＤＨＰ特太ゴシック体" pitchFamily="2" charset="-128"/>
                <a:ea typeface="ＤＨＰ特太ゴシック体" pitchFamily="2" charset="-128"/>
              </a:rPr>
              <a:t>の人事制度の改革</a:t>
            </a:r>
          </a:p>
        </p:txBody>
      </p:sp>
      <p:sp>
        <p:nvSpPr>
          <p:cNvPr id="6147" name="Rectangle 3"/>
          <p:cNvSpPr>
            <a:spLocks noChangeArrowheads="1"/>
          </p:cNvSpPr>
          <p:nvPr/>
        </p:nvSpPr>
        <p:spPr bwMode="auto">
          <a:xfrm>
            <a:off x="0" y="404813"/>
            <a:ext cx="9906000" cy="73025"/>
          </a:xfrm>
          <a:prstGeom prst="rect">
            <a:avLst/>
          </a:prstGeom>
          <a:gradFill rotWithShape="1">
            <a:gsLst>
              <a:gs pos="0">
                <a:srgbClr val="FF0000"/>
              </a:gs>
              <a:gs pos="100000">
                <a:srgbClr val="FFCC99"/>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 name="正方形/長方形 72"/>
          <p:cNvSpPr/>
          <p:nvPr/>
        </p:nvSpPr>
        <p:spPr>
          <a:xfrm>
            <a:off x="985157" y="2520820"/>
            <a:ext cx="8810882" cy="565200"/>
          </a:xfrm>
          <a:prstGeom prst="rect">
            <a:avLst/>
          </a:prstGeom>
          <a:solidFill>
            <a:schemeClr val="bg1"/>
          </a:solidFill>
          <a:ln w="254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tIns="10800" bIns="10800" anchor="ctr"/>
          <a:lstStyle/>
          <a:p>
            <a:pPr marL="144000" indent="-457200">
              <a:lnSpc>
                <a:spcPts val="2200"/>
              </a:lnSpc>
              <a:spcBef>
                <a:spcPts val="600"/>
              </a:spcBef>
              <a:spcAft>
                <a:spcPts val="0"/>
              </a:spcAft>
              <a:defRPr/>
            </a:pPr>
            <a:r>
              <a:rPr lang="ja-JP" altLang="en-US" sz="1400" dirty="0" smtClean="0">
                <a:solidFill>
                  <a:schemeClr val="tx1"/>
                </a:solidFill>
                <a:latin typeface="+mn-ea"/>
              </a:rPr>
              <a:t>○</a:t>
            </a:r>
            <a:r>
              <a:rPr lang="ja-JP" altLang="en-US" sz="1400" dirty="0">
                <a:solidFill>
                  <a:schemeClr val="tx1"/>
                </a:solidFill>
                <a:latin typeface="+mn-ea"/>
              </a:rPr>
              <a:t>内閣総理大臣（</a:t>
            </a:r>
            <a:r>
              <a:rPr lang="ja-JP" altLang="en-US" sz="1400" dirty="0" smtClean="0">
                <a:solidFill>
                  <a:schemeClr val="tx1"/>
                </a:solidFill>
                <a:latin typeface="+mn-ea"/>
              </a:rPr>
              <a:t>公務員庁）</a:t>
            </a:r>
            <a:r>
              <a:rPr lang="ja-JP" altLang="en-US" sz="1400" dirty="0">
                <a:solidFill>
                  <a:schemeClr val="tx1"/>
                </a:solidFill>
                <a:latin typeface="+mn-ea"/>
              </a:rPr>
              <a:t>が、</a:t>
            </a:r>
            <a:r>
              <a:rPr lang="ja-JP" altLang="en-US" sz="1400" dirty="0">
                <a:solidFill>
                  <a:schemeClr val="tx1"/>
                </a:solidFill>
                <a:latin typeface="ＭＳ ゴシック" pitchFamily="49" charset="-128"/>
                <a:ea typeface="ＤＨＰ特太ゴシック体" pitchFamily="2" charset="-128"/>
              </a:rPr>
              <a:t>任用の統一的指針の作成</a:t>
            </a:r>
            <a:r>
              <a:rPr lang="ja-JP" altLang="en-US" sz="1400" dirty="0" smtClean="0">
                <a:solidFill>
                  <a:schemeClr val="tx1"/>
                </a:solidFill>
                <a:latin typeface="ＭＳ ゴシック" pitchFamily="49" charset="-128"/>
                <a:ea typeface="ＤＨＰ特太ゴシック体" pitchFamily="2" charset="-128"/>
              </a:rPr>
              <a:t>、運用の管理</a:t>
            </a:r>
            <a:r>
              <a:rPr lang="ja-JP" altLang="en-US" sz="1400" dirty="0">
                <a:solidFill>
                  <a:schemeClr val="tx1"/>
                </a:solidFill>
                <a:latin typeface="ＭＳ ゴシック" pitchFamily="49" charset="-128"/>
                <a:ea typeface="ＤＨＰ特太ゴシック体" pitchFamily="2" charset="-128"/>
              </a:rPr>
              <a:t>、府省横断的配置</a:t>
            </a:r>
            <a:r>
              <a:rPr lang="ja-JP" altLang="en-US" sz="1400" dirty="0" smtClean="0">
                <a:solidFill>
                  <a:schemeClr val="tx1"/>
                </a:solidFill>
                <a:latin typeface="ＭＳ ゴシック" pitchFamily="49" charset="-128"/>
                <a:ea typeface="ＤＨＰ特太ゴシック体" pitchFamily="2" charset="-128"/>
              </a:rPr>
              <a:t>換えの</a:t>
            </a:r>
            <a:r>
              <a:rPr lang="ja-JP" altLang="en-US" sz="1400" dirty="0">
                <a:solidFill>
                  <a:schemeClr val="tx1"/>
                </a:solidFill>
                <a:latin typeface="ＭＳ ゴシック" pitchFamily="49" charset="-128"/>
                <a:ea typeface="ＤＨＰ特太ゴシック体" pitchFamily="2" charset="-128"/>
              </a:rPr>
              <a:t>調整等</a:t>
            </a:r>
            <a:r>
              <a:rPr lang="ja-JP" altLang="en-US" sz="1400" dirty="0">
                <a:solidFill>
                  <a:schemeClr val="tx1"/>
                </a:solidFill>
                <a:latin typeface="+mn-ea"/>
              </a:rPr>
              <a:t>を</a:t>
            </a:r>
            <a:r>
              <a:rPr lang="ja-JP" altLang="en-US" sz="1400" dirty="0" smtClean="0">
                <a:solidFill>
                  <a:schemeClr val="tx1"/>
                </a:solidFill>
                <a:latin typeface="+mn-ea"/>
              </a:rPr>
              <a:t>実施</a:t>
            </a:r>
            <a:endParaRPr lang="ja-JP" altLang="en-US" sz="1400" dirty="0">
              <a:solidFill>
                <a:schemeClr val="tx1"/>
              </a:solidFill>
              <a:latin typeface="+mn-ea"/>
            </a:endParaRPr>
          </a:p>
        </p:txBody>
      </p:sp>
      <p:sp>
        <p:nvSpPr>
          <p:cNvPr id="75" name="山形 74"/>
          <p:cNvSpPr/>
          <p:nvPr/>
        </p:nvSpPr>
        <p:spPr>
          <a:xfrm rot="16200000">
            <a:off x="191203" y="1641272"/>
            <a:ext cx="565200" cy="884096"/>
          </a:xfrm>
          <a:prstGeom prst="chevron">
            <a:avLst>
              <a:gd name="adj" fmla="val 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600" b="1" spc="-100" dirty="0">
                <a:solidFill>
                  <a:schemeClr val="bg1"/>
                </a:solidFill>
                <a:latin typeface="HG丸ｺﾞｼｯｸM-PRO" pitchFamily="50" charset="-128"/>
                <a:ea typeface="HG丸ｺﾞｼｯｸM-PRO" pitchFamily="50" charset="-128"/>
              </a:rPr>
              <a:t>幹部職員</a:t>
            </a:r>
          </a:p>
        </p:txBody>
      </p:sp>
      <p:sp>
        <p:nvSpPr>
          <p:cNvPr id="76" name="山形 75"/>
          <p:cNvSpPr/>
          <p:nvPr/>
        </p:nvSpPr>
        <p:spPr>
          <a:xfrm rot="16200000">
            <a:off x="191207" y="2361372"/>
            <a:ext cx="565200" cy="884097"/>
          </a:xfrm>
          <a:prstGeom prst="chevron">
            <a:avLst>
              <a:gd name="adj"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600" b="1" spc="-100" dirty="0">
                <a:solidFill>
                  <a:schemeClr val="bg1"/>
                </a:solidFill>
                <a:latin typeface="HG丸ｺﾞｼｯｸM-PRO" pitchFamily="50" charset="-128"/>
                <a:ea typeface="HG丸ｺﾞｼｯｸM-PRO" pitchFamily="50" charset="-128"/>
              </a:rPr>
              <a:t>管理職員</a:t>
            </a:r>
          </a:p>
        </p:txBody>
      </p:sp>
      <p:sp>
        <p:nvSpPr>
          <p:cNvPr id="77" name="山形 76"/>
          <p:cNvSpPr/>
          <p:nvPr/>
        </p:nvSpPr>
        <p:spPr>
          <a:xfrm rot="16200000">
            <a:off x="-152602" y="3439874"/>
            <a:ext cx="1252800" cy="884096"/>
          </a:xfrm>
          <a:prstGeom prst="chevron">
            <a:avLst>
              <a:gd name="adj" fmla="val 0"/>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600" b="1" spc="-100" dirty="0" smtClean="0">
                <a:solidFill>
                  <a:schemeClr val="bg1"/>
                </a:solidFill>
                <a:latin typeface="HG丸ｺﾞｼｯｸM-PRO" pitchFamily="50" charset="-128"/>
                <a:ea typeface="HG丸ｺﾞｼｯｸM-PRO" pitchFamily="50" charset="-128"/>
              </a:rPr>
              <a:t>幹部候補育成課程</a:t>
            </a:r>
            <a:endParaRPr lang="en-US" altLang="ja-JP" sz="1600" b="1" spc="-100" dirty="0">
              <a:solidFill>
                <a:schemeClr val="bg1"/>
              </a:solidFill>
              <a:latin typeface="HG丸ｺﾞｼｯｸM-PRO" pitchFamily="50" charset="-128"/>
              <a:ea typeface="HG丸ｺﾞｼｯｸM-PRO" pitchFamily="50" charset="-128"/>
            </a:endParaRPr>
          </a:p>
        </p:txBody>
      </p:sp>
      <p:sp>
        <p:nvSpPr>
          <p:cNvPr id="79" name="正方形/長方形 78"/>
          <p:cNvSpPr/>
          <p:nvPr/>
        </p:nvSpPr>
        <p:spPr>
          <a:xfrm>
            <a:off x="985157" y="3255522"/>
            <a:ext cx="8810882" cy="1253628"/>
          </a:xfrm>
          <a:prstGeom prst="rect">
            <a:avLst/>
          </a:prstGeom>
          <a:solidFill>
            <a:schemeClr val="bg1"/>
          </a:solidFill>
          <a:ln w="25400">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tIns="10800" bIns="10800" anchor="ctr"/>
          <a:lstStyle/>
          <a:p>
            <a:pPr marL="144000" indent="-457200">
              <a:lnSpc>
                <a:spcPts val="2200"/>
              </a:lnSpc>
              <a:spcBef>
                <a:spcPts val="600"/>
              </a:spcBef>
              <a:spcAft>
                <a:spcPts val="0"/>
              </a:spcAft>
              <a:defRPr/>
            </a:pPr>
            <a:r>
              <a:rPr lang="ja-JP" altLang="en-US" sz="1400" dirty="0" smtClean="0">
                <a:solidFill>
                  <a:schemeClr val="tx1"/>
                </a:solidFill>
                <a:latin typeface="+mn-ea"/>
              </a:rPr>
              <a:t>○</a:t>
            </a:r>
            <a:r>
              <a:rPr lang="ja-JP" altLang="en-US" sz="1400" dirty="0">
                <a:solidFill>
                  <a:schemeClr val="tx1"/>
                </a:solidFill>
                <a:latin typeface="+mn-ea"/>
              </a:rPr>
              <a:t>管理</a:t>
            </a:r>
            <a:r>
              <a:rPr lang="ja-JP" altLang="en-US" sz="1400" dirty="0" smtClean="0">
                <a:solidFill>
                  <a:schemeClr val="tx1"/>
                </a:solidFill>
                <a:latin typeface="+mn-ea"/>
              </a:rPr>
              <a:t>職員に</a:t>
            </a:r>
            <a:r>
              <a:rPr lang="ja-JP" altLang="en-US" sz="1400" dirty="0">
                <a:solidFill>
                  <a:schemeClr val="tx1"/>
                </a:solidFill>
                <a:latin typeface="+mn-ea"/>
              </a:rPr>
              <a:t>ふさわしい能力及び経験を有する職員を総合的かつ</a:t>
            </a:r>
            <a:r>
              <a:rPr lang="ja-JP" altLang="en-US" sz="1400" dirty="0" smtClean="0">
                <a:solidFill>
                  <a:schemeClr val="tx1"/>
                </a:solidFill>
                <a:latin typeface="+mn-ea"/>
              </a:rPr>
              <a:t>計画的</a:t>
            </a:r>
            <a:r>
              <a:rPr lang="ja-JP" altLang="en-US" sz="1400" dirty="0">
                <a:solidFill>
                  <a:schemeClr val="tx1"/>
                </a:solidFill>
                <a:latin typeface="+mn-ea"/>
              </a:rPr>
              <a:t>に</a:t>
            </a:r>
            <a:r>
              <a:rPr lang="ja-JP" altLang="en-US" sz="1400" dirty="0" smtClean="0">
                <a:solidFill>
                  <a:schemeClr val="tx1"/>
                </a:solidFill>
                <a:latin typeface="+mn-ea"/>
              </a:rPr>
              <a:t>育成する仕組みとして</a:t>
            </a:r>
            <a:r>
              <a:rPr lang="ja-JP" altLang="en-US" sz="1400" dirty="0" smtClean="0">
                <a:solidFill>
                  <a:schemeClr val="tx1"/>
                </a:solidFill>
                <a:latin typeface="ＭＳ ゴシック" pitchFamily="49" charset="-128"/>
                <a:ea typeface="ＤＨＰ特太ゴシック体" pitchFamily="2" charset="-128"/>
              </a:rPr>
              <a:t>幹部</a:t>
            </a:r>
            <a:r>
              <a:rPr lang="ja-JP" altLang="en-US" sz="1400" dirty="0">
                <a:solidFill>
                  <a:schemeClr val="tx1"/>
                </a:solidFill>
                <a:latin typeface="ＭＳ ゴシック" pitchFamily="49" charset="-128"/>
                <a:ea typeface="ＤＨＰ特太ゴシック体" pitchFamily="2" charset="-128"/>
              </a:rPr>
              <a:t>候補育成課程を</a:t>
            </a:r>
            <a:r>
              <a:rPr lang="ja-JP" altLang="en-US" sz="1400" dirty="0" smtClean="0">
                <a:solidFill>
                  <a:schemeClr val="tx1"/>
                </a:solidFill>
                <a:latin typeface="ＭＳ ゴシック" pitchFamily="49" charset="-128"/>
                <a:ea typeface="ＤＨＰ特太ゴシック体" pitchFamily="2" charset="-128"/>
              </a:rPr>
              <a:t>整備</a:t>
            </a:r>
            <a:endParaRPr lang="en-US" altLang="ja-JP" sz="1400" dirty="0">
              <a:solidFill>
                <a:schemeClr val="tx1"/>
              </a:solidFill>
              <a:latin typeface="ＭＳ ゴシック" pitchFamily="49" charset="-128"/>
              <a:ea typeface="ＤＨＰ特太ゴシック体" pitchFamily="2" charset="-128"/>
            </a:endParaRPr>
          </a:p>
          <a:p>
            <a:pPr marL="144000" indent="-457200">
              <a:lnSpc>
                <a:spcPts val="2200"/>
              </a:lnSpc>
              <a:spcBef>
                <a:spcPts val="600"/>
              </a:spcBef>
              <a:spcAft>
                <a:spcPts val="0"/>
              </a:spcAft>
              <a:defRPr/>
            </a:pPr>
            <a:r>
              <a:rPr lang="ja-JP" altLang="en-US" sz="1400" dirty="0">
                <a:solidFill>
                  <a:schemeClr val="tx1"/>
                </a:solidFill>
                <a:latin typeface="+mn-ea"/>
              </a:rPr>
              <a:t>○内閣総理大臣（</a:t>
            </a:r>
            <a:r>
              <a:rPr lang="ja-JP" altLang="en-US" sz="1400" dirty="0" smtClean="0">
                <a:solidFill>
                  <a:schemeClr val="tx1"/>
                </a:solidFill>
                <a:latin typeface="+mn-ea"/>
              </a:rPr>
              <a:t>公務員庁）が幹部候補育成課程に関する</a:t>
            </a:r>
            <a:r>
              <a:rPr lang="ja-JP" altLang="en-US" sz="1400" dirty="0" smtClean="0">
                <a:solidFill>
                  <a:schemeClr val="tx1"/>
                </a:solidFill>
                <a:latin typeface="ＭＳ ゴシック" pitchFamily="49" charset="-128"/>
                <a:ea typeface="ＤＨＰ特太ゴシック体" pitchFamily="2" charset="-128"/>
              </a:rPr>
              <a:t>統一的</a:t>
            </a:r>
            <a:r>
              <a:rPr lang="ja-JP" altLang="en-US" sz="1400" dirty="0">
                <a:solidFill>
                  <a:schemeClr val="tx1"/>
                </a:solidFill>
                <a:latin typeface="ＭＳ ゴシック" pitchFamily="49" charset="-128"/>
                <a:ea typeface="ＤＨＰ特太ゴシック体" pitchFamily="2" charset="-128"/>
              </a:rPr>
              <a:t>基準の作成、</a:t>
            </a:r>
            <a:r>
              <a:rPr lang="ja-JP" altLang="en-US" sz="1400" dirty="0" smtClean="0">
                <a:solidFill>
                  <a:schemeClr val="tx1"/>
                </a:solidFill>
                <a:latin typeface="ＭＳ ゴシック" pitchFamily="49" charset="-128"/>
                <a:ea typeface="ＤＨＰ特太ゴシック体" pitchFamily="2" charset="-128"/>
              </a:rPr>
              <a:t>運用の管理</a:t>
            </a:r>
            <a:r>
              <a:rPr lang="ja-JP" altLang="en-US" sz="1400" dirty="0">
                <a:solidFill>
                  <a:schemeClr val="tx1"/>
                </a:solidFill>
                <a:latin typeface="ＭＳ ゴシック" pitchFamily="49" charset="-128"/>
                <a:ea typeface="ＤＨＰ特太ゴシック体" pitchFamily="2" charset="-128"/>
              </a:rPr>
              <a:t>、府省横断的配置換えの調整等</a:t>
            </a:r>
            <a:r>
              <a:rPr lang="ja-JP" altLang="en-US" sz="1400" dirty="0">
                <a:solidFill>
                  <a:schemeClr val="tx1"/>
                </a:solidFill>
                <a:latin typeface="+mn-ea"/>
              </a:rPr>
              <a:t>を</a:t>
            </a:r>
            <a:r>
              <a:rPr lang="ja-JP" altLang="en-US" sz="1400" dirty="0" smtClean="0">
                <a:solidFill>
                  <a:schemeClr val="tx1"/>
                </a:solidFill>
                <a:latin typeface="+mn-ea"/>
              </a:rPr>
              <a:t>実施</a:t>
            </a:r>
            <a:endParaRPr lang="ja-JP" altLang="en-US" sz="1400" dirty="0">
              <a:solidFill>
                <a:schemeClr val="bg1"/>
              </a:solidFill>
              <a:latin typeface="+mn-ea"/>
            </a:endParaRPr>
          </a:p>
        </p:txBody>
      </p:sp>
      <p:sp>
        <p:nvSpPr>
          <p:cNvPr id="80" name="正方形/長方形 79"/>
          <p:cNvSpPr/>
          <p:nvPr/>
        </p:nvSpPr>
        <p:spPr>
          <a:xfrm>
            <a:off x="985157" y="1800720"/>
            <a:ext cx="8810882" cy="565476"/>
          </a:xfrm>
          <a:prstGeom prst="rect">
            <a:avLst/>
          </a:prstGeom>
          <a:solidFill>
            <a:schemeClr val="bg1"/>
          </a:solid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tIns="10800" bIns="10800" anchor="ctr"/>
          <a:lstStyle/>
          <a:p>
            <a:pPr marL="144000" indent="-457200">
              <a:lnSpc>
                <a:spcPts val="2200"/>
              </a:lnSpc>
              <a:spcBef>
                <a:spcPts val="0"/>
              </a:spcBef>
              <a:spcAft>
                <a:spcPts val="0"/>
              </a:spcAft>
              <a:defRPr/>
            </a:pPr>
            <a:r>
              <a:rPr lang="ja-JP" altLang="en-US" sz="1400" dirty="0">
                <a:solidFill>
                  <a:schemeClr val="tx1"/>
                </a:solidFill>
                <a:latin typeface="+mn-ea"/>
              </a:rPr>
              <a:t>○</a:t>
            </a:r>
            <a:r>
              <a:rPr lang="ja-JP" altLang="en-US" sz="1400" dirty="0" smtClean="0">
                <a:solidFill>
                  <a:schemeClr val="tx1"/>
                </a:solidFill>
                <a:latin typeface="ＭＳ ゴシック" pitchFamily="49" charset="-128"/>
                <a:ea typeface="ＤＨＰ特太ゴシック体" pitchFamily="2" charset="-128"/>
              </a:rPr>
              <a:t>幹部人事の一元管理等</a:t>
            </a:r>
            <a:r>
              <a:rPr lang="ja-JP" altLang="en-US" sz="1400" dirty="0" smtClean="0">
                <a:solidFill>
                  <a:schemeClr val="tx1"/>
                </a:solidFill>
                <a:latin typeface="+mn-ea"/>
              </a:rPr>
              <a:t>に</a:t>
            </a:r>
            <a:r>
              <a:rPr lang="ja-JP" altLang="en-US" sz="1400" dirty="0">
                <a:solidFill>
                  <a:schemeClr val="tx1"/>
                </a:solidFill>
                <a:latin typeface="+mn-ea"/>
              </a:rPr>
              <a:t>関する制度を創設</a:t>
            </a:r>
            <a:r>
              <a:rPr lang="ja-JP" altLang="en-US" sz="1400" dirty="0" smtClean="0">
                <a:solidFill>
                  <a:schemeClr val="tx1"/>
                </a:solidFill>
                <a:latin typeface="+mn-ea"/>
              </a:rPr>
              <a:t>（</a:t>
            </a:r>
            <a:r>
              <a:rPr lang="ja-JP" altLang="en-US" sz="1400" dirty="0">
                <a:solidFill>
                  <a:schemeClr val="tx1"/>
                </a:solidFill>
                <a:latin typeface="ＭＳ ゴシック" pitchFamily="49" charset="-128"/>
                <a:ea typeface="ＤＨＰ特太ゴシック体" pitchFamily="2" charset="-128"/>
              </a:rPr>
              <a:t>適格性審査及び幹部候補者名簿、任免協議等、幹部職員の公募、</a:t>
            </a:r>
            <a:r>
              <a:rPr lang="ja-JP" altLang="en-US" sz="1400" dirty="0" smtClean="0">
                <a:solidFill>
                  <a:schemeClr val="tx1"/>
                </a:solidFill>
                <a:latin typeface="ＭＳ ゴシック" pitchFamily="49" charset="-128"/>
                <a:ea typeface="ＤＨＰ特太ゴシック体" pitchFamily="2" charset="-128"/>
              </a:rPr>
              <a:t>幹部人事</a:t>
            </a:r>
            <a:r>
              <a:rPr lang="ja-JP" altLang="en-US" sz="1400" dirty="0">
                <a:solidFill>
                  <a:schemeClr val="tx1"/>
                </a:solidFill>
                <a:latin typeface="ＭＳ ゴシック" pitchFamily="49" charset="-128"/>
                <a:ea typeface="ＤＨＰ特太ゴシック体" pitchFamily="2" charset="-128"/>
              </a:rPr>
              <a:t>の弾力化</a:t>
            </a:r>
            <a:r>
              <a:rPr lang="ja-JP" altLang="en-US" sz="1400" dirty="0" smtClean="0">
                <a:solidFill>
                  <a:schemeClr val="tx1"/>
                </a:solidFill>
                <a:latin typeface="+mn-ea"/>
              </a:rPr>
              <a:t>）、内閣官房に</a:t>
            </a:r>
            <a:r>
              <a:rPr lang="ja-JP" altLang="en-US" sz="1400" dirty="0" smtClean="0">
                <a:solidFill>
                  <a:schemeClr val="tx1"/>
                </a:solidFill>
                <a:latin typeface="ＭＳ ゴシック" pitchFamily="49" charset="-128"/>
                <a:ea typeface="ＤＨＰ特太ゴシック体" pitchFamily="2" charset="-128"/>
              </a:rPr>
              <a:t>内閣人事局</a:t>
            </a:r>
            <a:r>
              <a:rPr lang="ja-JP" altLang="en-US" sz="1400" dirty="0" smtClean="0">
                <a:solidFill>
                  <a:schemeClr val="tx1"/>
                </a:solidFill>
                <a:latin typeface="+mn-ea"/>
              </a:rPr>
              <a:t>を設置</a:t>
            </a:r>
            <a:endParaRPr lang="en-US" altLang="ja-JP" sz="1400" dirty="0" smtClean="0">
              <a:solidFill>
                <a:schemeClr val="tx1"/>
              </a:solidFill>
              <a:latin typeface="+mn-ea"/>
            </a:endParaRPr>
          </a:p>
        </p:txBody>
      </p:sp>
      <p:sp>
        <p:nvSpPr>
          <p:cNvPr id="82" name="正方形/長方形 81"/>
          <p:cNvSpPr/>
          <p:nvPr/>
        </p:nvSpPr>
        <p:spPr>
          <a:xfrm>
            <a:off x="31750" y="692620"/>
            <a:ext cx="9817930" cy="215900"/>
          </a:xfrm>
          <a:prstGeom prst="rect">
            <a:avLst/>
          </a:prstGeom>
          <a:solidFill>
            <a:srgbClr val="0033CC"/>
          </a:solidFill>
          <a:ln>
            <a:solidFill>
              <a:srgbClr val="0033C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smtClean="0">
                <a:solidFill>
                  <a:schemeClr val="bg1"/>
                </a:solidFill>
                <a:ea typeface="ＤＨＰ特太ゴシック体" pitchFamily="2" charset="-128"/>
              </a:rPr>
              <a:t>各段階</a:t>
            </a:r>
            <a:r>
              <a:rPr lang="ja-JP" altLang="en-US" sz="1600" dirty="0">
                <a:solidFill>
                  <a:schemeClr val="bg1"/>
                </a:solidFill>
                <a:ea typeface="ＤＨＰ特太ゴシック体" pitchFamily="2" charset="-128"/>
              </a:rPr>
              <a:t>に応じた人事制度改革</a:t>
            </a:r>
          </a:p>
        </p:txBody>
      </p:sp>
      <p:sp>
        <p:nvSpPr>
          <p:cNvPr id="83" name="正方形/長方形 82"/>
          <p:cNvSpPr/>
          <p:nvPr/>
        </p:nvSpPr>
        <p:spPr>
          <a:xfrm>
            <a:off x="63804" y="4797190"/>
            <a:ext cx="9785876" cy="216000"/>
          </a:xfrm>
          <a:prstGeom prst="rect">
            <a:avLst/>
          </a:prstGeom>
          <a:solidFill>
            <a:srgbClr val="0033CC"/>
          </a:solidFill>
          <a:ln>
            <a:solidFill>
              <a:srgbClr val="0033C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schemeClr val="bg1"/>
                </a:solidFill>
                <a:ea typeface="ＤＨＰ特太ゴシック体" pitchFamily="2" charset="-128"/>
              </a:rPr>
              <a:t>官民人材交流の推進</a:t>
            </a:r>
          </a:p>
        </p:txBody>
      </p:sp>
      <p:sp>
        <p:nvSpPr>
          <p:cNvPr id="15" name="角丸四角形 14"/>
          <p:cNvSpPr/>
          <p:nvPr/>
        </p:nvSpPr>
        <p:spPr>
          <a:xfrm>
            <a:off x="128330" y="1052670"/>
            <a:ext cx="9649340" cy="576080"/>
          </a:xfrm>
          <a:prstGeom prst="roundRect">
            <a:avLst>
              <a:gd name="adj" fmla="val 26229"/>
            </a:avLst>
          </a:prstGeom>
          <a:ln>
            <a:solidFill>
              <a:srgbClr val="0033CC"/>
            </a:solidFill>
          </a:ln>
        </p:spPr>
        <p:style>
          <a:lnRef idx="2">
            <a:schemeClr val="accent1"/>
          </a:lnRef>
          <a:fillRef idx="1">
            <a:schemeClr val="lt1"/>
          </a:fillRef>
          <a:effectRef idx="0">
            <a:schemeClr val="accent1"/>
          </a:effectRef>
          <a:fontRef idx="minor">
            <a:schemeClr val="dk1"/>
          </a:fontRef>
        </p:style>
        <p:txBody>
          <a:bodyPr tIns="72000" bIns="72000" rtlCol="0" anchor="ctr"/>
          <a:lstStyle/>
          <a:p>
            <a:pPr marL="182563" indent="-182563"/>
            <a:r>
              <a:rPr kumimoji="1" lang="ja-JP" altLang="en-US" sz="1400" dirty="0" smtClean="0"/>
              <a:t>○縦割行政の弊害を排除し、府省横断的な人材の育成・活用、多様かつ優秀な人材の登用、育成を行えるよう、各段階に応じて人事制度を</a:t>
            </a:r>
            <a:r>
              <a:rPr kumimoji="1" lang="ja-JP" altLang="en-US" sz="1400" smtClean="0"/>
              <a:t>改革する</a:t>
            </a:r>
            <a:endParaRPr kumimoji="1" lang="ja-JP" altLang="en-US" sz="1400" dirty="0"/>
          </a:p>
        </p:txBody>
      </p:sp>
      <p:sp>
        <p:nvSpPr>
          <p:cNvPr id="16" name="角丸四角形 15"/>
          <p:cNvSpPr/>
          <p:nvPr/>
        </p:nvSpPr>
        <p:spPr>
          <a:xfrm>
            <a:off x="128330" y="5157240"/>
            <a:ext cx="9649340" cy="1368190"/>
          </a:xfrm>
          <a:prstGeom prst="roundRect">
            <a:avLst>
              <a:gd name="adj" fmla="val 17372"/>
            </a:avLst>
          </a:prstGeom>
          <a:ln>
            <a:solidFill>
              <a:srgbClr val="0033CC"/>
            </a:solidFill>
          </a:ln>
        </p:spPr>
        <p:style>
          <a:lnRef idx="2">
            <a:schemeClr val="accent1"/>
          </a:lnRef>
          <a:fillRef idx="1">
            <a:schemeClr val="lt1"/>
          </a:fillRef>
          <a:effectRef idx="0">
            <a:schemeClr val="accent1"/>
          </a:effectRef>
          <a:fontRef idx="minor">
            <a:schemeClr val="dk1"/>
          </a:fontRef>
        </p:style>
        <p:txBody>
          <a:bodyPr tIns="72000" bIns="72000" rtlCol="0" anchor="ctr"/>
          <a:lstStyle/>
          <a:p>
            <a:pPr marL="144000" lvl="0" indent="-457200" algn="just">
              <a:lnSpc>
                <a:spcPts val="2200"/>
              </a:lnSpc>
              <a:spcBef>
                <a:spcPts val="0"/>
              </a:spcBef>
              <a:spcAft>
                <a:spcPts val="0"/>
              </a:spcAft>
              <a:defRPr/>
            </a:pPr>
            <a:r>
              <a:rPr lang="ja-JP" altLang="en-US" sz="1400" dirty="0">
                <a:solidFill>
                  <a:prstClr val="black"/>
                </a:solidFill>
                <a:latin typeface="ＭＳ Ｐゴシック"/>
              </a:rPr>
              <a:t>○多様な人材を公務に登用するとともに、多様な職務経験を付与することにより職員を育成していくために、</a:t>
            </a:r>
            <a:r>
              <a:rPr lang="ja-JP" altLang="en-US" sz="1400" dirty="0">
                <a:solidFill>
                  <a:prstClr val="black"/>
                </a:solidFill>
                <a:latin typeface="ＭＳ ゴシック" pitchFamily="49" charset="-128"/>
                <a:ea typeface="ＤＨＰ特太ゴシック体" pitchFamily="2" charset="-128"/>
              </a:rPr>
              <a:t>官民人材交流の推進に関する指針</a:t>
            </a:r>
            <a:r>
              <a:rPr lang="ja-JP" altLang="en-US" sz="1400" dirty="0">
                <a:solidFill>
                  <a:prstClr val="black"/>
                </a:solidFill>
                <a:latin typeface="ＭＳ Ｐゴシック"/>
              </a:rPr>
              <a:t>を策定</a:t>
            </a:r>
            <a:endParaRPr lang="en-US" altLang="ja-JP" sz="1400" dirty="0">
              <a:solidFill>
                <a:prstClr val="black"/>
              </a:solidFill>
              <a:latin typeface="ＭＳ Ｐゴシック"/>
            </a:endParaRPr>
          </a:p>
          <a:p>
            <a:pPr marL="144000" lvl="0" indent="-457200" algn="just">
              <a:lnSpc>
                <a:spcPts val="2200"/>
              </a:lnSpc>
              <a:spcBef>
                <a:spcPts val="600"/>
              </a:spcBef>
              <a:spcAft>
                <a:spcPts val="0"/>
              </a:spcAft>
              <a:defRPr/>
            </a:pPr>
            <a:r>
              <a:rPr lang="ja-JP" altLang="en-US" sz="1400" dirty="0">
                <a:solidFill>
                  <a:prstClr val="black"/>
                </a:solidFill>
                <a:latin typeface="ＭＳ Ｐゴシック"/>
              </a:rPr>
              <a:t>○官民人事交流法に規定する人事交流について、制度の趣旨を踏まえた適正な運用を図るとともに、</a:t>
            </a:r>
            <a:r>
              <a:rPr lang="ja-JP" altLang="en-US" sz="1400" dirty="0">
                <a:solidFill>
                  <a:prstClr val="black"/>
                </a:solidFill>
                <a:latin typeface="ＭＳ ゴシック" pitchFamily="49" charset="-128"/>
                <a:ea typeface="ＤＨＰ特太ゴシック体" pitchFamily="2" charset="-128"/>
              </a:rPr>
              <a:t>交流対象法人の拡大、手続の簡素化、透明性の向上</a:t>
            </a:r>
            <a:r>
              <a:rPr lang="ja-JP" altLang="en-US" sz="1400" dirty="0">
                <a:solidFill>
                  <a:prstClr val="black"/>
                </a:solidFill>
                <a:latin typeface="ＭＳ Ｐゴシック"/>
              </a:rPr>
              <a:t>のための措置を講ずる</a:t>
            </a:r>
          </a:p>
        </p:txBody>
      </p:sp>
      <p:sp>
        <p:nvSpPr>
          <p:cNvPr id="2" name="スライド番号プレースホルダー 1"/>
          <p:cNvSpPr>
            <a:spLocks noGrp="1"/>
          </p:cNvSpPr>
          <p:nvPr>
            <p:ph type="sldNum" sz="quarter" idx="12"/>
          </p:nvPr>
        </p:nvSpPr>
        <p:spPr/>
        <p:txBody>
          <a:bodyPr/>
          <a:lstStyle/>
          <a:p>
            <a:pPr>
              <a:defRPr/>
            </a:pPr>
            <a:fld id="{EF57B270-EEDE-4ED1-B9C7-B3EB95C99B49}" type="slidenum">
              <a:rPr lang="en-US" altLang="ja-JP" smtClean="0"/>
              <a:pPr>
                <a:defRPr/>
              </a:pPr>
              <a:t>2</a:t>
            </a:fld>
            <a:endParaRPr lang="en-US" altLang="ja-JP" dirty="0"/>
          </a:p>
        </p:txBody>
      </p:sp>
    </p:spTree>
    <p:extLst>
      <p:ext uri="{BB962C8B-B14F-4D97-AF65-F5344CB8AC3E}">
        <p14:creationId xmlns:p14="http://schemas.microsoft.com/office/powerpoint/2010/main" val="2447800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0"/>
            <a:ext cx="9906000"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2000" dirty="0">
              <a:latin typeface="ＤＨＰ特太ゴシック体" pitchFamily="2" charset="-128"/>
              <a:ea typeface="ＤＨＰ特太ゴシック体" pitchFamily="2" charset="-128"/>
            </a:endParaRPr>
          </a:p>
        </p:txBody>
      </p:sp>
      <p:sp>
        <p:nvSpPr>
          <p:cNvPr id="4099" name="Rectangle 3"/>
          <p:cNvSpPr>
            <a:spLocks noChangeArrowheads="1"/>
          </p:cNvSpPr>
          <p:nvPr/>
        </p:nvSpPr>
        <p:spPr bwMode="auto">
          <a:xfrm>
            <a:off x="0" y="404813"/>
            <a:ext cx="9906000" cy="73025"/>
          </a:xfrm>
          <a:prstGeom prst="rect">
            <a:avLst/>
          </a:prstGeom>
          <a:gradFill rotWithShape="1">
            <a:gsLst>
              <a:gs pos="0">
                <a:srgbClr val="FF0000"/>
              </a:gs>
              <a:gs pos="100000">
                <a:srgbClr val="FFCC99"/>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 name="AutoShape 460"/>
          <p:cNvSpPr>
            <a:spLocks noChangeArrowheads="1"/>
          </p:cNvSpPr>
          <p:nvPr/>
        </p:nvSpPr>
        <p:spPr bwMode="auto">
          <a:xfrm>
            <a:off x="1787213" y="1706780"/>
            <a:ext cx="3525837" cy="4445000"/>
          </a:xfrm>
          <a:prstGeom prst="roundRect">
            <a:avLst>
              <a:gd name="adj" fmla="val 5407"/>
            </a:avLst>
          </a:prstGeom>
          <a:noFill/>
          <a:ln w="25400">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upright="1"/>
          <a:lstStyle/>
          <a:p>
            <a:pPr fontAlgn="auto">
              <a:spcBef>
                <a:spcPts val="0"/>
              </a:spcBef>
              <a:spcAft>
                <a:spcPts val="0"/>
              </a:spcAft>
              <a:defRPr/>
            </a:pPr>
            <a:endParaRPr kumimoji="0" lang="ja-JP" altLang="en-US" kern="0">
              <a:solidFill>
                <a:sysClr val="windowText" lastClr="000000"/>
              </a:solidFill>
            </a:endParaRPr>
          </a:p>
        </p:txBody>
      </p:sp>
      <p:sp>
        <p:nvSpPr>
          <p:cNvPr id="6" name="AutoShape 461"/>
          <p:cNvSpPr>
            <a:spLocks noChangeArrowheads="1"/>
          </p:cNvSpPr>
          <p:nvPr/>
        </p:nvSpPr>
        <p:spPr bwMode="auto">
          <a:xfrm>
            <a:off x="2865125" y="1554380"/>
            <a:ext cx="1354138" cy="357188"/>
          </a:xfrm>
          <a:prstGeom prst="roundRect">
            <a:avLst>
              <a:gd name="adj" fmla="val 16667"/>
            </a:avLst>
          </a:prstGeom>
          <a:solidFill>
            <a:srgbClr val="FF99CC"/>
          </a:solidFill>
          <a:ln w="15875">
            <a:solidFill>
              <a:srgbClr val="000000"/>
            </a:solidFill>
            <a:round/>
            <a:headEnd/>
            <a:tailEnd/>
          </a:ln>
        </p:spPr>
        <p:txBody>
          <a:bodyPr anchor="ctr" upright="1"/>
          <a:lstStyle/>
          <a:p>
            <a:pPr algn="ctr">
              <a:spcAft>
                <a:spcPts val="0"/>
              </a:spcAft>
              <a:defRPr/>
            </a:pPr>
            <a:r>
              <a:rPr lang="ja-JP" sz="1600" kern="100" dirty="0">
                <a:solidFill>
                  <a:srgbClr val="000000"/>
                </a:solidFill>
                <a:latin typeface="Arial"/>
                <a:ea typeface="ＭＳ Ｐゴシック"/>
                <a:cs typeface="ＭＳ Ｐゴシック"/>
              </a:rPr>
              <a:t>官房長官</a:t>
            </a:r>
            <a:endParaRPr lang="ja-JP" sz="1200" kern="100" dirty="0">
              <a:latin typeface="ＭＳ 明朝"/>
              <a:cs typeface="Times New Roman"/>
            </a:endParaRPr>
          </a:p>
        </p:txBody>
      </p:sp>
      <p:sp>
        <p:nvSpPr>
          <p:cNvPr id="4102" name="Text Box 462"/>
          <p:cNvSpPr txBox="1">
            <a:spLocks noChangeArrowheads="1"/>
          </p:cNvSpPr>
          <p:nvPr/>
        </p:nvSpPr>
        <p:spPr bwMode="auto">
          <a:xfrm>
            <a:off x="9039225" y="1751230"/>
            <a:ext cx="574675" cy="4551363"/>
          </a:xfrm>
          <a:prstGeom prst="rect">
            <a:avLst/>
          </a:prstGeom>
          <a:solidFill>
            <a:srgbClr val="CCFFCC"/>
          </a:solidFill>
          <a:ln w="25400">
            <a:solidFill>
              <a:srgbClr val="000000"/>
            </a:solidFill>
            <a:miter lim="800000"/>
            <a:headEnd/>
            <a:tailEnd/>
          </a:ln>
        </p:spPr>
        <p:txBody>
          <a:bodyPr vert="eaVert"/>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ja-JP">
                <a:solidFill>
                  <a:srgbClr val="000000"/>
                </a:solidFill>
                <a:latin typeface="ＭＳ 明朝" pitchFamily="17" charset="-128"/>
                <a:ea typeface="Arial" charset="0"/>
                <a:cs typeface="ＭＳ Ｐゴシック" pitchFamily="50" charset="-128"/>
              </a:rPr>
              <a:t> </a:t>
            </a:r>
            <a:r>
              <a:rPr lang="ja-JP">
                <a:solidFill>
                  <a:srgbClr val="000000"/>
                </a:solidFill>
                <a:ea typeface="Arial" charset="0"/>
                <a:cs typeface="ＭＳ Ｐゴシック" pitchFamily="50" charset="-128"/>
              </a:rPr>
              <a:t>　　　　　</a:t>
            </a:r>
            <a:endParaRPr lang="ja-JP" sz="1200">
              <a:latin typeface="ＭＳ 明朝" pitchFamily="17" charset="-128"/>
              <a:ea typeface="Arial" charset="0"/>
              <a:cs typeface="Times New Roman" pitchFamily="18" charset="0"/>
            </a:endParaRPr>
          </a:p>
        </p:txBody>
      </p:sp>
      <p:sp>
        <p:nvSpPr>
          <p:cNvPr id="4103" name="Rectangle 464"/>
          <p:cNvSpPr>
            <a:spLocks noChangeArrowheads="1"/>
          </p:cNvSpPr>
          <p:nvPr/>
        </p:nvSpPr>
        <p:spPr bwMode="auto">
          <a:xfrm>
            <a:off x="561663" y="2806918"/>
            <a:ext cx="1150937" cy="64928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BBE0E3"/>
                </a:solidFill>
              </a14:hiddenFill>
            </a:ext>
          </a:extLst>
        </p:spPr>
        <p:txBody>
          <a:bodyPr anchor="ctr"/>
          <a:lstStyle/>
          <a:p>
            <a:pPr algn="ctr"/>
            <a:r>
              <a:rPr lang="ja-JP" altLang="ja-JP">
                <a:solidFill>
                  <a:srgbClr val="000000"/>
                </a:solidFill>
                <a:latin typeface="ＭＳ 明朝" pitchFamily="17" charset="-128"/>
                <a:ea typeface="Arial" charset="0"/>
                <a:cs typeface="ＭＳ Ｐゴシック" pitchFamily="50" charset="-128"/>
              </a:rPr>
              <a:t> </a:t>
            </a:r>
            <a:endParaRPr lang="ja-JP" altLang="ja-JP" sz="1200">
              <a:latin typeface="ＭＳ 明朝" pitchFamily="17" charset="-128"/>
              <a:ea typeface="Arial" charset="0"/>
              <a:cs typeface="Times New Roman" pitchFamily="18" charset="0"/>
            </a:endParaRPr>
          </a:p>
        </p:txBody>
      </p:sp>
      <p:sp>
        <p:nvSpPr>
          <p:cNvPr id="4104" name="AutoShape 465"/>
          <p:cNvSpPr>
            <a:spLocks noChangeArrowheads="1"/>
          </p:cNvSpPr>
          <p:nvPr/>
        </p:nvSpPr>
        <p:spPr bwMode="auto">
          <a:xfrm>
            <a:off x="560075" y="2664043"/>
            <a:ext cx="1158875" cy="266700"/>
          </a:xfrm>
          <a:prstGeom prst="roundRect">
            <a:avLst>
              <a:gd name="adj" fmla="val 16667"/>
            </a:avLst>
          </a:prstGeom>
          <a:solidFill>
            <a:srgbClr val="CCECFF"/>
          </a:solidFill>
          <a:ln w="12700">
            <a:solidFill>
              <a:srgbClr val="000000"/>
            </a:solidFill>
            <a:round/>
            <a:headEnd/>
            <a:tailEnd/>
          </a:ln>
        </p:spPr>
        <p:txBody>
          <a:bodyPr anchor="ctr"/>
          <a:lstStyle/>
          <a:p>
            <a:pPr algn="ctr"/>
            <a:r>
              <a:rPr lang="ja-JP" altLang="ja-JP">
                <a:solidFill>
                  <a:srgbClr val="000000"/>
                </a:solidFill>
                <a:latin typeface="ＭＳ 明朝" pitchFamily="17" charset="-128"/>
                <a:ea typeface="Arial" charset="0"/>
                <a:cs typeface="ＭＳ Ｐゴシック" pitchFamily="50" charset="-128"/>
              </a:rPr>
              <a:t> </a:t>
            </a:r>
            <a:endParaRPr lang="ja-JP" altLang="ja-JP" sz="1200">
              <a:latin typeface="ＭＳ 明朝" pitchFamily="17" charset="-128"/>
              <a:ea typeface="Arial" charset="0"/>
              <a:cs typeface="Times New Roman" pitchFamily="18" charset="0"/>
            </a:endParaRPr>
          </a:p>
        </p:txBody>
      </p:sp>
      <p:sp>
        <p:nvSpPr>
          <p:cNvPr id="10" name="Text Box 467"/>
          <p:cNvSpPr txBox="1">
            <a:spLocks noChangeArrowheads="1"/>
          </p:cNvSpPr>
          <p:nvPr/>
        </p:nvSpPr>
        <p:spPr bwMode="auto">
          <a:xfrm>
            <a:off x="531500" y="2956143"/>
            <a:ext cx="1295400" cy="384175"/>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upright="1"/>
          <a:lstStyle/>
          <a:p>
            <a:pPr algn="just">
              <a:spcAft>
                <a:spcPts val="0"/>
              </a:spcAft>
              <a:defRPr/>
            </a:pPr>
            <a:r>
              <a:rPr lang="ja-JP" sz="1000" kern="100" dirty="0">
                <a:solidFill>
                  <a:srgbClr val="000000"/>
                </a:solidFill>
                <a:latin typeface="Arial"/>
                <a:ea typeface="ＭＳ Ｐゴシック"/>
                <a:cs typeface="ＭＳ Ｐゴシック"/>
              </a:rPr>
              <a:t>・現職幹部職員</a:t>
            </a:r>
            <a:endParaRPr lang="ja-JP" sz="1200" kern="100" dirty="0">
              <a:latin typeface="ＭＳ 明朝"/>
              <a:cs typeface="Times New Roman"/>
            </a:endParaRPr>
          </a:p>
          <a:p>
            <a:pPr algn="just">
              <a:spcAft>
                <a:spcPts val="0"/>
              </a:spcAft>
              <a:defRPr/>
            </a:pPr>
            <a:r>
              <a:rPr lang="ja-JP" sz="1000" kern="100" dirty="0">
                <a:solidFill>
                  <a:srgbClr val="000000"/>
                </a:solidFill>
                <a:latin typeface="Arial"/>
                <a:ea typeface="ＭＳ Ｐゴシック"/>
                <a:cs typeface="ＭＳ Ｐゴシック"/>
              </a:rPr>
              <a:t>・大臣による推薦者</a:t>
            </a:r>
            <a:endParaRPr lang="ja-JP" sz="1200" kern="100" dirty="0">
              <a:latin typeface="ＭＳ 明朝"/>
              <a:cs typeface="Times New Roman"/>
            </a:endParaRPr>
          </a:p>
        </p:txBody>
      </p:sp>
      <p:sp>
        <p:nvSpPr>
          <p:cNvPr id="4106" name="AutoShape 471"/>
          <p:cNvSpPr>
            <a:spLocks noChangeArrowheads="1"/>
          </p:cNvSpPr>
          <p:nvPr/>
        </p:nvSpPr>
        <p:spPr bwMode="auto">
          <a:xfrm>
            <a:off x="1961838" y="2333843"/>
            <a:ext cx="692150" cy="2849562"/>
          </a:xfrm>
          <a:prstGeom prst="roundRect">
            <a:avLst>
              <a:gd name="adj" fmla="val 16667"/>
            </a:avLst>
          </a:prstGeom>
          <a:solidFill>
            <a:srgbClr val="FFFFFF"/>
          </a:solidFill>
          <a:ln w="12700">
            <a:solidFill>
              <a:srgbClr val="000000"/>
            </a:solidFill>
            <a:round/>
            <a:headEnd/>
            <a:tailEnd/>
          </a:ln>
        </p:spPr>
        <p:txBody>
          <a:bodyPr anchor="ctr"/>
          <a:lstStyle/>
          <a:p>
            <a:pPr algn="ctr"/>
            <a:r>
              <a:rPr lang="ja-JP" altLang="ja-JP">
                <a:solidFill>
                  <a:srgbClr val="000000"/>
                </a:solidFill>
                <a:latin typeface="ＭＳ 明朝" pitchFamily="17" charset="-128"/>
                <a:ea typeface="Arial" charset="0"/>
                <a:cs typeface="ＭＳ Ｐゴシック" pitchFamily="50" charset="-128"/>
              </a:rPr>
              <a:t> </a:t>
            </a:r>
            <a:endParaRPr lang="ja-JP" altLang="ja-JP" sz="1200">
              <a:latin typeface="ＭＳ 明朝" pitchFamily="17" charset="-128"/>
              <a:ea typeface="Arial" charset="0"/>
              <a:cs typeface="Times New Roman" pitchFamily="18" charset="0"/>
            </a:endParaRPr>
          </a:p>
        </p:txBody>
      </p:sp>
      <p:sp>
        <p:nvSpPr>
          <p:cNvPr id="12" name="Text Box 472"/>
          <p:cNvSpPr txBox="1">
            <a:spLocks noChangeArrowheads="1"/>
          </p:cNvSpPr>
          <p:nvPr/>
        </p:nvSpPr>
        <p:spPr bwMode="auto">
          <a:xfrm>
            <a:off x="2015813" y="2375118"/>
            <a:ext cx="538162" cy="2808287"/>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upright="1"/>
          <a:lstStyle/>
          <a:p>
            <a:pPr algn="ctr">
              <a:spcAft>
                <a:spcPts val="0"/>
              </a:spcAft>
              <a:defRPr/>
            </a:pPr>
            <a:r>
              <a:rPr lang="ja-JP" kern="100">
                <a:solidFill>
                  <a:srgbClr val="FF0000"/>
                </a:solidFill>
                <a:latin typeface="Arial"/>
                <a:ea typeface="ＭＳ Ｐゴシック"/>
                <a:cs typeface="ＭＳ Ｐゴシック"/>
              </a:rPr>
              <a:t>適格性審査</a:t>
            </a:r>
            <a:endParaRPr lang="ja-JP" sz="1200" kern="100">
              <a:latin typeface="ＭＳ 明朝"/>
              <a:cs typeface="Times New Roman"/>
            </a:endParaRPr>
          </a:p>
        </p:txBody>
      </p:sp>
      <p:sp>
        <p:nvSpPr>
          <p:cNvPr id="13" name="Text Box 482"/>
          <p:cNvSpPr txBox="1">
            <a:spLocks noChangeArrowheads="1"/>
          </p:cNvSpPr>
          <p:nvPr/>
        </p:nvSpPr>
        <p:spPr bwMode="auto">
          <a:xfrm>
            <a:off x="9104313" y="1948080"/>
            <a:ext cx="461962" cy="4365625"/>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upright="1">
            <a:spAutoFit/>
          </a:bodyPr>
          <a:lstStyle/>
          <a:p>
            <a:pPr algn="ctr">
              <a:spcAft>
                <a:spcPts val="0"/>
              </a:spcAft>
              <a:defRPr/>
            </a:pPr>
            <a:r>
              <a:rPr lang="ja-JP" kern="100" dirty="0">
                <a:solidFill>
                  <a:srgbClr val="FF0000"/>
                </a:solidFill>
                <a:latin typeface="Arial"/>
                <a:ea typeface="ＭＳ Ｐゴシック"/>
                <a:cs typeface="ＭＳ Ｐゴシック"/>
              </a:rPr>
              <a:t>任　　　命</a:t>
            </a:r>
            <a:endParaRPr lang="ja-JP" sz="1200" kern="100" dirty="0">
              <a:latin typeface="ＭＳ 明朝"/>
              <a:cs typeface="Times New Roman"/>
            </a:endParaRPr>
          </a:p>
        </p:txBody>
      </p:sp>
      <p:sp>
        <p:nvSpPr>
          <p:cNvPr id="14" name="Text Box 483"/>
          <p:cNvSpPr txBox="1">
            <a:spLocks noChangeArrowheads="1"/>
          </p:cNvSpPr>
          <p:nvPr/>
        </p:nvSpPr>
        <p:spPr bwMode="auto">
          <a:xfrm>
            <a:off x="5957888" y="1751230"/>
            <a:ext cx="2447925" cy="395288"/>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upright="1">
            <a:spAutoFit/>
          </a:bodyPr>
          <a:lstStyle/>
          <a:p>
            <a:pPr algn="ctr">
              <a:spcAft>
                <a:spcPts val="0"/>
              </a:spcAft>
              <a:defRPr/>
            </a:pPr>
            <a:r>
              <a:rPr lang="ja-JP" kern="100" dirty="0">
                <a:solidFill>
                  <a:srgbClr val="FF0000"/>
                </a:solidFill>
                <a:latin typeface="Arial"/>
                <a:ea typeface="ＭＳ Ｐゴシック"/>
                <a:cs typeface="ＭＳ Ｐゴシック"/>
              </a:rPr>
              <a:t>任免協議</a:t>
            </a:r>
            <a:endParaRPr lang="ja-JP" sz="1200" kern="100" dirty="0">
              <a:latin typeface="ＭＳ 明朝"/>
              <a:cs typeface="Times New Roman"/>
            </a:endParaRPr>
          </a:p>
        </p:txBody>
      </p:sp>
      <p:sp>
        <p:nvSpPr>
          <p:cNvPr id="15" name="AutoShape 484"/>
          <p:cNvSpPr>
            <a:spLocks noChangeArrowheads="1"/>
          </p:cNvSpPr>
          <p:nvPr/>
        </p:nvSpPr>
        <p:spPr bwMode="auto">
          <a:xfrm>
            <a:off x="5399088" y="1727418"/>
            <a:ext cx="3535362" cy="4424362"/>
          </a:xfrm>
          <a:prstGeom prst="roundRect">
            <a:avLst>
              <a:gd name="adj" fmla="val 5523"/>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upright="1"/>
          <a:lstStyle/>
          <a:p>
            <a:pPr fontAlgn="auto">
              <a:spcBef>
                <a:spcPts val="0"/>
              </a:spcBef>
              <a:spcAft>
                <a:spcPts val="0"/>
              </a:spcAft>
              <a:defRPr/>
            </a:pPr>
            <a:endParaRPr kumimoji="0" lang="ja-JP" altLang="en-US" kern="0">
              <a:solidFill>
                <a:sysClr val="windowText" lastClr="000000"/>
              </a:solidFill>
            </a:endParaRPr>
          </a:p>
        </p:txBody>
      </p:sp>
      <p:sp>
        <p:nvSpPr>
          <p:cNvPr id="17" name="AutoShape 487"/>
          <p:cNvSpPr>
            <a:spLocks noChangeArrowheads="1"/>
          </p:cNvSpPr>
          <p:nvPr/>
        </p:nvSpPr>
        <p:spPr bwMode="auto">
          <a:xfrm>
            <a:off x="5478463" y="2303680"/>
            <a:ext cx="3384550" cy="1679575"/>
          </a:xfrm>
          <a:prstGeom prst="roundRect">
            <a:avLst>
              <a:gd name="adj" fmla="val 16667"/>
            </a:avLst>
          </a:prstGeom>
          <a:solidFill>
            <a:srgbClr val="FFFFFF"/>
          </a:solidFill>
          <a:ln w="12700">
            <a:solidFill>
              <a:srgbClr val="000000"/>
            </a:solidFill>
            <a:round/>
            <a:headEnd/>
            <a:tailEnd/>
          </a:ln>
        </p:spPr>
        <p:txBody>
          <a:bodyPr wrap="none" anchor="ctr" upright="1"/>
          <a:lstStyle/>
          <a:p>
            <a:pPr fontAlgn="auto">
              <a:spcBef>
                <a:spcPts val="0"/>
              </a:spcBef>
              <a:spcAft>
                <a:spcPts val="0"/>
              </a:spcAft>
              <a:defRPr/>
            </a:pPr>
            <a:endParaRPr kumimoji="0" lang="ja-JP" altLang="en-US" kern="0">
              <a:solidFill>
                <a:sysClr val="windowText" lastClr="000000"/>
              </a:solidFill>
            </a:endParaRPr>
          </a:p>
        </p:txBody>
      </p:sp>
      <p:sp>
        <p:nvSpPr>
          <p:cNvPr id="18" name="AutoShape 488"/>
          <p:cNvSpPr>
            <a:spLocks noChangeArrowheads="1"/>
          </p:cNvSpPr>
          <p:nvPr/>
        </p:nvSpPr>
        <p:spPr bwMode="auto">
          <a:xfrm>
            <a:off x="7839075" y="2767230"/>
            <a:ext cx="909638" cy="357188"/>
          </a:xfrm>
          <a:prstGeom prst="roundRect">
            <a:avLst>
              <a:gd name="adj" fmla="val 16667"/>
            </a:avLst>
          </a:prstGeom>
          <a:solidFill>
            <a:srgbClr val="FFCC99"/>
          </a:solidFill>
          <a:ln w="12700">
            <a:solidFill>
              <a:srgbClr val="000000"/>
            </a:solidFill>
            <a:round/>
            <a:headEnd/>
            <a:tailEnd/>
          </a:ln>
        </p:spPr>
        <p:txBody>
          <a:bodyPr upright="1"/>
          <a:lstStyle/>
          <a:p>
            <a:pPr algn="ctr">
              <a:spcAft>
                <a:spcPts val="0"/>
              </a:spcAft>
              <a:defRPr/>
            </a:pPr>
            <a:r>
              <a:rPr lang="en-US" sz="1400" b="1" kern="100">
                <a:solidFill>
                  <a:srgbClr val="000000"/>
                </a:solidFill>
                <a:latin typeface="Arial"/>
                <a:ea typeface="ＭＳ Ｐゴシック"/>
                <a:cs typeface="Times New Roman"/>
              </a:rPr>
              <a:t>A</a:t>
            </a:r>
            <a:r>
              <a:rPr lang="ja-JP" sz="1400" b="1" kern="100">
                <a:solidFill>
                  <a:srgbClr val="000000"/>
                </a:solidFill>
                <a:latin typeface="Arial"/>
                <a:ea typeface="ＭＳ Ｐゴシック"/>
                <a:cs typeface="ＭＳ Ｐゴシック"/>
              </a:rPr>
              <a:t>省大臣</a:t>
            </a:r>
            <a:endParaRPr lang="ja-JP" sz="1200" kern="100">
              <a:latin typeface="ＭＳ 明朝"/>
              <a:cs typeface="Times New Roman"/>
            </a:endParaRPr>
          </a:p>
        </p:txBody>
      </p:sp>
      <p:cxnSp>
        <p:nvCxnSpPr>
          <p:cNvPr id="4114" name="Line 489"/>
          <p:cNvCxnSpPr>
            <a:cxnSpLocks noChangeShapeType="1"/>
          </p:cNvCxnSpPr>
          <p:nvPr/>
        </p:nvCxnSpPr>
        <p:spPr bwMode="auto">
          <a:xfrm>
            <a:off x="7118350" y="2960905"/>
            <a:ext cx="793750" cy="0"/>
          </a:xfrm>
          <a:prstGeom prst="line">
            <a:avLst/>
          </a:prstGeom>
          <a:noFill/>
          <a:ln w="76200">
            <a:solidFill>
              <a:srgbClr val="000000"/>
            </a:solidFill>
            <a:round/>
            <a:headEnd/>
            <a:tailEnd type="triangle" w="sm" len="sm"/>
          </a:ln>
          <a:extLst>
            <a:ext uri="{909E8E84-426E-40DD-AFC4-6F175D3DCCD1}">
              <a14:hiddenFill xmlns:a14="http://schemas.microsoft.com/office/drawing/2010/main">
                <a:noFill/>
              </a14:hiddenFill>
            </a:ext>
          </a:extLst>
        </p:spPr>
      </p:cxnSp>
      <p:sp>
        <p:nvSpPr>
          <p:cNvPr id="20" name="Oval 491"/>
          <p:cNvSpPr>
            <a:spLocks noChangeArrowheads="1"/>
          </p:cNvSpPr>
          <p:nvPr/>
        </p:nvSpPr>
        <p:spPr bwMode="auto">
          <a:xfrm>
            <a:off x="7297738" y="2743418"/>
            <a:ext cx="287337" cy="431800"/>
          </a:xfrm>
          <a:prstGeom prst="ellipse">
            <a:avLst/>
          </a:prstGeom>
          <a:solidFill>
            <a:srgbClr val="FFFFFF"/>
          </a:solidFill>
          <a:ln w="12700">
            <a:solidFill>
              <a:srgbClr val="000000"/>
            </a:solidFill>
            <a:round/>
            <a:headEnd/>
            <a:tailEnd/>
          </a:ln>
        </p:spPr>
        <p:txBody>
          <a:bodyPr anchor="ctr" upright="1"/>
          <a:lstStyle/>
          <a:p>
            <a:pPr fontAlgn="auto">
              <a:spcBef>
                <a:spcPts val="0"/>
              </a:spcBef>
              <a:spcAft>
                <a:spcPts val="0"/>
              </a:spcAft>
              <a:defRPr/>
            </a:pPr>
            <a:endParaRPr kumimoji="0" lang="ja-JP" altLang="en-US" kern="0">
              <a:solidFill>
                <a:sysClr val="windowText" lastClr="000000"/>
              </a:solidFill>
            </a:endParaRPr>
          </a:p>
        </p:txBody>
      </p:sp>
      <p:sp>
        <p:nvSpPr>
          <p:cNvPr id="21" name="Text Box 492"/>
          <p:cNvSpPr txBox="1">
            <a:spLocks noChangeArrowheads="1"/>
          </p:cNvSpPr>
          <p:nvPr/>
        </p:nvSpPr>
        <p:spPr bwMode="auto">
          <a:xfrm>
            <a:off x="7258050" y="2743418"/>
            <a:ext cx="366713" cy="43180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upright="1"/>
          <a:lstStyle/>
          <a:p>
            <a:pPr algn="just">
              <a:spcAft>
                <a:spcPts val="0"/>
              </a:spcAft>
              <a:defRPr/>
            </a:pPr>
            <a:r>
              <a:rPr lang="ja-JP" sz="1200" b="1" kern="100" dirty="0">
                <a:solidFill>
                  <a:srgbClr val="FF0000"/>
                </a:solidFill>
                <a:latin typeface="Arial"/>
                <a:ea typeface="ＭＳ Ｐゴシック"/>
                <a:cs typeface="ＭＳ Ｐゴシック"/>
              </a:rPr>
              <a:t>協議</a:t>
            </a:r>
            <a:endParaRPr lang="ja-JP" sz="1200" kern="100" dirty="0">
              <a:latin typeface="ＭＳ 明朝"/>
              <a:cs typeface="Times New Roman"/>
            </a:endParaRPr>
          </a:p>
        </p:txBody>
      </p:sp>
      <p:sp>
        <p:nvSpPr>
          <p:cNvPr id="22" name="AutoShape 493"/>
          <p:cNvSpPr>
            <a:spLocks noChangeArrowheads="1"/>
          </p:cNvSpPr>
          <p:nvPr/>
        </p:nvSpPr>
        <p:spPr bwMode="auto">
          <a:xfrm>
            <a:off x="8775700" y="2684680"/>
            <a:ext cx="431800" cy="503238"/>
          </a:xfrm>
          <a:prstGeom prst="rightArrow">
            <a:avLst>
              <a:gd name="adj1" fmla="val 50000"/>
              <a:gd name="adj2" fmla="val 25000"/>
            </a:avLst>
          </a:prstGeom>
          <a:solidFill>
            <a:srgbClr val="000000"/>
          </a:solidFill>
          <a:ln w="9525">
            <a:solidFill>
              <a:srgbClr val="000000"/>
            </a:solidFill>
            <a:miter lim="800000"/>
            <a:headEnd/>
            <a:tailEnd/>
          </a:ln>
        </p:spPr>
        <p:txBody>
          <a:bodyPr wrap="none" anchor="ctr" upright="1"/>
          <a:lstStyle/>
          <a:p>
            <a:pPr fontAlgn="auto">
              <a:spcBef>
                <a:spcPts val="0"/>
              </a:spcBef>
              <a:spcAft>
                <a:spcPts val="0"/>
              </a:spcAft>
              <a:defRPr/>
            </a:pPr>
            <a:endParaRPr kumimoji="0" lang="ja-JP" altLang="en-US" kern="0">
              <a:solidFill>
                <a:sysClr val="windowText" lastClr="000000"/>
              </a:solidFill>
            </a:endParaRPr>
          </a:p>
        </p:txBody>
      </p:sp>
      <p:sp>
        <p:nvSpPr>
          <p:cNvPr id="23" name="AutoShape 494"/>
          <p:cNvSpPr>
            <a:spLocks noChangeArrowheads="1"/>
          </p:cNvSpPr>
          <p:nvPr/>
        </p:nvSpPr>
        <p:spPr bwMode="auto">
          <a:xfrm>
            <a:off x="5751513" y="2465605"/>
            <a:ext cx="1341437" cy="357188"/>
          </a:xfrm>
          <a:prstGeom prst="roundRect">
            <a:avLst>
              <a:gd name="adj" fmla="val 16667"/>
            </a:avLst>
          </a:prstGeom>
          <a:solidFill>
            <a:srgbClr val="FF99CC"/>
          </a:solidFill>
          <a:ln w="12700">
            <a:solidFill>
              <a:srgbClr val="000000"/>
            </a:solidFill>
            <a:round/>
            <a:headEnd/>
            <a:tailEnd/>
          </a:ln>
        </p:spPr>
        <p:txBody>
          <a:bodyPr upright="1"/>
          <a:lstStyle/>
          <a:p>
            <a:pPr algn="ctr">
              <a:spcAft>
                <a:spcPts val="0"/>
              </a:spcAft>
              <a:defRPr/>
            </a:pPr>
            <a:r>
              <a:rPr lang="ja-JP" sz="1400" b="1" kern="100">
                <a:solidFill>
                  <a:srgbClr val="000000"/>
                </a:solidFill>
                <a:latin typeface="Arial"/>
                <a:ea typeface="ＭＳ Ｐゴシック"/>
                <a:cs typeface="ＭＳ Ｐゴシック"/>
              </a:rPr>
              <a:t>内閣総理大臣</a:t>
            </a:r>
            <a:endParaRPr lang="ja-JP" sz="1200" kern="100">
              <a:latin typeface="ＭＳ 明朝"/>
              <a:cs typeface="Times New Roman"/>
            </a:endParaRPr>
          </a:p>
        </p:txBody>
      </p:sp>
      <p:sp>
        <p:nvSpPr>
          <p:cNvPr id="24" name="AutoShape 495"/>
          <p:cNvSpPr>
            <a:spLocks noChangeArrowheads="1"/>
          </p:cNvSpPr>
          <p:nvPr/>
        </p:nvSpPr>
        <p:spPr bwMode="auto">
          <a:xfrm>
            <a:off x="5911850" y="2840255"/>
            <a:ext cx="965200" cy="357188"/>
          </a:xfrm>
          <a:prstGeom prst="roundRect">
            <a:avLst>
              <a:gd name="adj" fmla="val 16667"/>
            </a:avLst>
          </a:prstGeom>
          <a:solidFill>
            <a:srgbClr val="FF99CC"/>
          </a:solidFill>
          <a:ln w="12700">
            <a:solidFill>
              <a:srgbClr val="000000"/>
            </a:solidFill>
            <a:round/>
            <a:headEnd/>
            <a:tailEnd/>
          </a:ln>
        </p:spPr>
        <p:txBody>
          <a:bodyPr upright="1"/>
          <a:lstStyle/>
          <a:p>
            <a:pPr algn="ctr">
              <a:spcAft>
                <a:spcPts val="0"/>
              </a:spcAft>
              <a:defRPr/>
            </a:pPr>
            <a:r>
              <a:rPr lang="ja-JP" sz="1400" b="1" kern="100">
                <a:solidFill>
                  <a:srgbClr val="000000"/>
                </a:solidFill>
                <a:latin typeface="Arial"/>
                <a:ea typeface="ＭＳ Ｐゴシック"/>
                <a:cs typeface="ＭＳ Ｐゴシック"/>
              </a:rPr>
              <a:t>官房長官</a:t>
            </a:r>
            <a:endParaRPr lang="ja-JP" sz="1200" kern="100">
              <a:latin typeface="ＭＳ 明朝"/>
              <a:cs typeface="Times New Roman"/>
            </a:endParaRPr>
          </a:p>
        </p:txBody>
      </p:sp>
      <p:sp>
        <p:nvSpPr>
          <p:cNvPr id="25" name="AutoShape 496"/>
          <p:cNvSpPr>
            <a:spLocks noChangeArrowheads="1"/>
          </p:cNvSpPr>
          <p:nvPr/>
        </p:nvSpPr>
        <p:spPr bwMode="auto">
          <a:xfrm>
            <a:off x="5607050" y="2384643"/>
            <a:ext cx="1584325" cy="865187"/>
          </a:xfrm>
          <a:prstGeom prst="roundRect">
            <a:avLst>
              <a:gd name="adj" fmla="val 16667"/>
            </a:avLst>
          </a:prstGeom>
          <a:noFill/>
          <a:ln w="12700">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upright="1"/>
          <a:lstStyle/>
          <a:p>
            <a:pPr fontAlgn="auto">
              <a:spcBef>
                <a:spcPts val="0"/>
              </a:spcBef>
              <a:spcAft>
                <a:spcPts val="0"/>
              </a:spcAft>
              <a:defRPr/>
            </a:pPr>
            <a:endParaRPr kumimoji="0" lang="ja-JP" altLang="en-US" kern="0">
              <a:solidFill>
                <a:sysClr val="windowText" lastClr="000000"/>
              </a:solidFill>
            </a:endParaRPr>
          </a:p>
        </p:txBody>
      </p:sp>
      <p:sp>
        <p:nvSpPr>
          <p:cNvPr id="26" name="Text Box 497"/>
          <p:cNvSpPr txBox="1">
            <a:spLocks noChangeArrowheads="1"/>
          </p:cNvSpPr>
          <p:nvPr/>
        </p:nvSpPr>
        <p:spPr bwMode="auto">
          <a:xfrm>
            <a:off x="5551488" y="3268880"/>
            <a:ext cx="2332037" cy="636588"/>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upright="1"/>
          <a:lstStyle/>
          <a:p>
            <a:pPr marL="127000" indent="-127000" algn="just">
              <a:spcAft>
                <a:spcPts val="0"/>
              </a:spcAft>
              <a:defRPr/>
            </a:pPr>
            <a:r>
              <a:rPr lang="ja-JP" sz="1000" kern="100" dirty="0">
                <a:solidFill>
                  <a:srgbClr val="000000"/>
                </a:solidFill>
                <a:latin typeface="Arial"/>
                <a:ea typeface="ＭＳ Ｐゴシック"/>
                <a:cs typeface="ＭＳ Ｐゴシック"/>
              </a:rPr>
              <a:t>※内閣の重要政策を実現するために、内閣全体の視点から適切な人材を登用する必要があると判断する場合</a:t>
            </a:r>
            <a:endParaRPr lang="ja-JP" sz="1200" kern="100" dirty="0">
              <a:latin typeface="ＭＳ 明朝"/>
              <a:cs typeface="Times New Roman"/>
            </a:endParaRPr>
          </a:p>
        </p:txBody>
      </p:sp>
      <p:sp>
        <p:nvSpPr>
          <p:cNvPr id="27" name="AutoShape 498"/>
          <p:cNvSpPr>
            <a:spLocks noChangeArrowheads="1"/>
          </p:cNvSpPr>
          <p:nvPr/>
        </p:nvSpPr>
        <p:spPr bwMode="auto">
          <a:xfrm>
            <a:off x="5478463" y="4796055"/>
            <a:ext cx="3384550" cy="1163638"/>
          </a:xfrm>
          <a:prstGeom prst="roundRect">
            <a:avLst>
              <a:gd name="adj" fmla="val 16667"/>
            </a:avLst>
          </a:prstGeom>
          <a:solidFill>
            <a:srgbClr val="FFFFFF"/>
          </a:solidFill>
          <a:ln w="12700">
            <a:solidFill>
              <a:srgbClr val="000000"/>
            </a:solidFill>
            <a:round/>
            <a:headEnd/>
            <a:tailEnd/>
          </a:ln>
        </p:spPr>
        <p:txBody>
          <a:bodyPr wrap="none" anchor="ctr" upright="1"/>
          <a:lstStyle/>
          <a:p>
            <a:pPr fontAlgn="auto">
              <a:spcBef>
                <a:spcPts val="0"/>
              </a:spcBef>
              <a:spcAft>
                <a:spcPts val="0"/>
              </a:spcAft>
              <a:defRPr/>
            </a:pPr>
            <a:endParaRPr kumimoji="0" lang="ja-JP" altLang="en-US" kern="0">
              <a:solidFill>
                <a:sysClr val="windowText" lastClr="000000"/>
              </a:solidFill>
            </a:endParaRPr>
          </a:p>
        </p:txBody>
      </p:sp>
      <p:sp>
        <p:nvSpPr>
          <p:cNvPr id="28" name="AutoShape 499"/>
          <p:cNvSpPr>
            <a:spLocks noChangeArrowheads="1"/>
          </p:cNvSpPr>
          <p:nvPr/>
        </p:nvSpPr>
        <p:spPr bwMode="auto">
          <a:xfrm>
            <a:off x="5649913" y="5350093"/>
            <a:ext cx="909637" cy="357187"/>
          </a:xfrm>
          <a:prstGeom prst="roundRect">
            <a:avLst>
              <a:gd name="adj" fmla="val 16667"/>
            </a:avLst>
          </a:prstGeom>
          <a:solidFill>
            <a:srgbClr val="FFCC99"/>
          </a:solidFill>
          <a:ln w="12700">
            <a:solidFill>
              <a:srgbClr val="000000"/>
            </a:solidFill>
            <a:round/>
            <a:headEnd/>
            <a:tailEnd/>
          </a:ln>
        </p:spPr>
        <p:txBody>
          <a:bodyPr upright="1"/>
          <a:lstStyle/>
          <a:p>
            <a:pPr algn="ctr">
              <a:spcAft>
                <a:spcPts val="0"/>
              </a:spcAft>
              <a:defRPr/>
            </a:pPr>
            <a:r>
              <a:rPr lang="en-US" sz="1400" b="1" kern="100">
                <a:solidFill>
                  <a:srgbClr val="000000"/>
                </a:solidFill>
                <a:latin typeface="Arial"/>
                <a:ea typeface="ＭＳ Ｐゴシック"/>
                <a:cs typeface="Times New Roman"/>
              </a:rPr>
              <a:t>A</a:t>
            </a:r>
            <a:r>
              <a:rPr lang="ja-JP" sz="1400" b="1" kern="100">
                <a:solidFill>
                  <a:srgbClr val="000000"/>
                </a:solidFill>
                <a:latin typeface="Arial"/>
                <a:ea typeface="ＭＳ Ｐゴシック"/>
                <a:cs typeface="ＭＳ Ｐゴシック"/>
              </a:rPr>
              <a:t>省大臣</a:t>
            </a:r>
            <a:endParaRPr lang="ja-JP" sz="1200" kern="100">
              <a:latin typeface="ＭＳ 明朝"/>
              <a:cs typeface="Times New Roman"/>
            </a:endParaRPr>
          </a:p>
        </p:txBody>
      </p:sp>
      <p:sp>
        <p:nvSpPr>
          <p:cNvPr id="29" name="AutoShape 500"/>
          <p:cNvSpPr>
            <a:spLocks noChangeArrowheads="1"/>
          </p:cNvSpPr>
          <p:nvPr/>
        </p:nvSpPr>
        <p:spPr bwMode="auto">
          <a:xfrm>
            <a:off x="7280275" y="5119905"/>
            <a:ext cx="1341438" cy="357188"/>
          </a:xfrm>
          <a:prstGeom prst="roundRect">
            <a:avLst>
              <a:gd name="adj" fmla="val 16667"/>
            </a:avLst>
          </a:prstGeom>
          <a:solidFill>
            <a:srgbClr val="FF99CC"/>
          </a:solidFill>
          <a:ln w="12700">
            <a:solidFill>
              <a:srgbClr val="000000"/>
            </a:solidFill>
            <a:round/>
            <a:headEnd/>
            <a:tailEnd/>
          </a:ln>
        </p:spPr>
        <p:txBody>
          <a:bodyPr upright="1"/>
          <a:lstStyle/>
          <a:p>
            <a:pPr algn="ctr">
              <a:spcAft>
                <a:spcPts val="0"/>
              </a:spcAft>
              <a:defRPr/>
            </a:pPr>
            <a:r>
              <a:rPr lang="ja-JP" sz="1400" b="1" kern="100">
                <a:solidFill>
                  <a:srgbClr val="000000"/>
                </a:solidFill>
                <a:latin typeface="Arial"/>
                <a:ea typeface="ＭＳ Ｐゴシック"/>
                <a:cs typeface="ＭＳ Ｐゴシック"/>
              </a:rPr>
              <a:t>内閣総理大臣</a:t>
            </a:r>
            <a:endParaRPr lang="ja-JP" sz="1200" kern="100">
              <a:latin typeface="ＭＳ 明朝"/>
              <a:cs typeface="Times New Roman"/>
            </a:endParaRPr>
          </a:p>
        </p:txBody>
      </p:sp>
      <p:sp>
        <p:nvSpPr>
          <p:cNvPr id="30" name="AutoShape 501"/>
          <p:cNvSpPr>
            <a:spLocks noChangeArrowheads="1"/>
          </p:cNvSpPr>
          <p:nvPr/>
        </p:nvSpPr>
        <p:spPr bwMode="auto">
          <a:xfrm>
            <a:off x="7440613" y="5494555"/>
            <a:ext cx="965200" cy="357188"/>
          </a:xfrm>
          <a:prstGeom prst="roundRect">
            <a:avLst>
              <a:gd name="adj" fmla="val 16667"/>
            </a:avLst>
          </a:prstGeom>
          <a:solidFill>
            <a:srgbClr val="FF99CC"/>
          </a:solidFill>
          <a:ln w="12700">
            <a:solidFill>
              <a:srgbClr val="000000"/>
            </a:solidFill>
            <a:round/>
            <a:headEnd/>
            <a:tailEnd/>
          </a:ln>
        </p:spPr>
        <p:txBody>
          <a:bodyPr upright="1"/>
          <a:lstStyle/>
          <a:p>
            <a:pPr algn="ctr">
              <a:spcAft>
                <a:spcPts val="0"/>
              </a:spcAft>
              <a:defRPr/>
            </a:pPr>
            <a:r>
              <a:rPr lang="ja-JP" sz="1400" b="1" kern="100">
                <a:solidFill>
                  <a:srgbClr val="000000"/>
                </a:solidFill>
                <a:latin typeface="Arial"/>
                <a:ea typeface="ＭＳ Ｐゴシック"/>
                <a:cs typeface="ＭＳ Ｐゴシック"/>
              </a:rPr>
              <a:t>官房長官</a:t>
            </a:r>
            <a:endParaRPr lang="ja-JP" sz="1200" kern="100">
              <a:latin typeface="ＭＳ 明朝"/>
              <a:cs typeface="Times New Roman"/>
            </a:endParaRPr>
          </a:p>
        </p:txBody>
      </p:sp>
      <p:sp>
        <p:nvSpPr>
          <p:cNvPr id="31" name="AutoShape 502"/>
          <p:cNvSpPr>
            <a:spLocks noChangeArrowheads="1"/>
          </p:cNvSpPr>
          <p:nvPr/>
        </p:nvSpPr>
        <p:spPr bwMode="auto">
          <a:xfrm>
            <a:off x="7135813" y="5037355"/>
            <a:ext cx="1584325" cy="865188"/>
          </a:xfrm>
          <a:prstGeom prst="roundRect">
            <a:avLst>
              <a:gd name="adj" fmla="val 16667"/>
            </a:avLst>
          </a:prstGeom>
          <a:noFill/>
          <a:ln w="12700">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upright="1"/>
          <a:lstStyle/>
          <a:p>
            <a:pPr fontAlgn="auto">
              <a:spcBef>
                <a:spcPts val="0"/>
              </a:spcBef>
              <a:spcAft>
                <a:spcPts val="0"/>
              </a:spcAft>
              <a:defRPr/>
            </a:pPr>
            <a:endParaRPr kumimoji="0" lang="ja-JP" altLang="en-US" kern="0">
              <a:solidFill>
                <a:sysClr val="windowText" lastClr="000000"/>
              </a:solidFill>
            </a:endParaRPr>
          </a:p>
        </p:txBody>
      </p:sp>
      <p:sp>
        <p:nvSpPr>
          <p:cNvPr id="32" name="AutoShape 503"/>
          <p:cNvSpPr>
            <a:spLocks noChangeArrowheads="1"/>
          </p:cNvSpPr>
          <p:nvPr/>
        </p:nvSpPr>
        <p:spPr bwMode="auto">
          <a:xfrm>
            <a:off x="8791575" y="5277068"/>
            <a:ext cx="431800" cy="503237"/>
          </a:xfrm>
          <a:prstGeom prst="rightArrow">
            <a:avLst>
              <a:gd name="adj1" fmla="val 50000"/>
              <a:gd name="adj2" fmla="val 25000"/>
            </a:avLst>
          </a:prstGeom>
          <a:solidFill>
            <a:srgbClr val="000000"/>
          </a:solidFill>
          <a:ln w="9525">
            <a:solidFill>
              <a:srgbClr val="000000"/>
            </a:solidFill>
            <a:miter lim="800000"/>
            <a:headEnd/>
            <a:tailEnd/>
          </a:ln>
        </p:spPr>
        <p:txBody>
          <a:bodyPr wrap="none" anchor="ctr" upright="1"/>
          <a:lstStyle/>
          <a:p>
            <a:pPr fontAlgn="auto">
              <a:spcBef>
                <a:spcPts val="0"/>
              </a:spcBef>
              <a:spcAft>
                <a:spcPts val="0"/>
              </a:spcAft>
              <a:defRPr/>
            </a:pPr>
            <a:endParaRPr kumimoji="0" lang="ja-JP" altLang="en-US" kern="0">
              <a:solidFill>
                <a:sysClr val="windowText" lastClr="000000"/>
              </a:solidFill>
            </a:endParaRPr>
          </a:p>
        </p:txBody>
      </p:sp>
      <p:cxnSp>
        <p:nvCxnSpPr>
          <p:cNvPr id="4128" name="Line 504"/>
          <p:cNvCxnSpPr>
            <a:cxnSpLocks noChangeShapeType="1"/>
          </p:cNvCxnSpPr>
          <p:nvPr/>
        </p:nvCxnSpPr>
        <p:spPr bwMode="auto">
          <a:xfrm>
            <a:off x="6557963" y="5529480"/>
            <a:ext cx="793750" cy="0"/>
          </a:xfrm>
          <a:prstGeom prst="line">
            <a:avLst/>
          </a:prstGeom>
          <a:noFill/>
          <a:ln w="76200">
            <a:solidFill>
              <a:srgbClr val="000000"/>
            </a:solidFill>
            <a:round/>
            <a:headEnd/>
            <a:tailEnd type="triangle" w="sm" len="sm"/>
          </a:ln>
          <a:extLst>
            <a:ext uri="{909E8E84-426E-40DD-AFC4-6F175D3DCCD1}">
              <a14:hiddenFill xmlns:a14="http://schemas.microsoft.com/office/drawing/2010/main">
                <a:noFill/>
              </a14:hiddenFill>
            </a:ext>
          </a:extLst>
        </p:spPr>
      </p:cxnSp>
      <p:sp>
        <p:nvSpPr>
          <p:cNvPr id="34" name="Oval 506"/>
          <p:cNvSpPr>
            <a:spLocks noChangeArrowheads="1"/>
          </p:cNvSpPr>
          <p:nvPr/>
        </p:nvSpPr>
        <p:spPr bwMode="auto">
          <a:xfrm>
            <a:off x="6659563" y="5311993"/>
            <a:ext cx="287337" cy="433387"/>
          </a:xfrm>
          <a:prstGeom prst="ellipse">
            <a:avLst/>
          </a:prstGeom>
          <a:solidFill>
            <a:srgbClr val="FFFFFF"/>
          </a:solidFill>
          <a:ln w="12700">
            <a:solidFill>
              <a:srgbClr val="000000"/>
            </a:solidFill>
            <a:round/>
            <a:headEnd/>
            <a:tailEnd/>
          </a:ln>
        </p:spPr>
        <p:txBody>
          <a:bodyPr anchor="ctr" upright="1"/>
          <a:lstStyle/>
          <a:p>
            <a:pPr fontAlgn="auto">
              <a:spcBef>
                <a:spcPts val="0"/>
              </a:spcBef>
              <a:spcAft>
                <a:spcPts val="0"/>
              </a:spcAft>
              <a:defRPr/>
            </a:pPr>
            <a:endParaRPr kumimoji="0" lang="ja-JP" altLang="en-US" kern="0">
              <a:solidFill>
                <a:sysClr val="windowText" lastClr="000000"/>
              </a:solidFill>
            </a:endParaRPr>
          </a:p>
        </p:txBody>
      </p:sp>
      <p:sp>
        <p:nvSpPr>
          <p:cNvPr id="35" name="Text Box 507"/>
          <p:cNvSpPr txBox="1">
            <a:spLocks noChangeArrowheads="1"/>
          </p:cNvSpPr>
          <p:nvPr/>
        </p:nvSpPr>
        <p:spPr bwMode="auto">
          <a:xfrm>
            <a:off x="6619875" y="5313580"/>
            <a:ext cx="366713" cy="43180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upright="1"/>
          <a:lstStyle/>
          <a:p>
            <a:pPr algn="just">
              <a:spcAft>
                <a:spcPts val="0"/>
              </a:spcAft>
              <a:defRPr/>
            </a:pPr>
            <a:r>
              <a:rPr lang="ja-JP" sz="1200" b="1" kern="100" dirty="0">
                <a:solidFill>
                  <a:srgbClr val="FF0000"/>
                </a:solidFill>
                <a:latin typeface="Arial"/>
                <a:ea typeface="ＭＳ Ｐゴシック"/>
                <a:cs typeface="ＭＳ Ｐゴシック"/>
              </a:rPr>
              <a:t>協議</a:t>
            </a:r>
            <a:endParaRPr lang="ja-JP" sz="1200" kern="100" dirty="0">
              <a:latin typeface="ＭＳ 明朝"/>
              <a:cs typeface="Times New Roman"/>
            </a:endParaRPr>
          </a:p>
        </p:txBody>
      </p:sp>
      <p:sp>
        <p:nvSpPr>
          <p:cNvPr id="36" name="AutoShape 508"/>
          <p:cNvSpPr>
            <a:spLocks noChangeArrowheads="1"/>
          </p:cNvSpPr>
          <p:nvPr/>
        </p:nvSpPr>
        <p:spPr bwMode="auto">
          <a:xfrm rot="5400000">
            <a:off x="6243637" y="4438868"/>
            <a:ext cx="493713" cy="503238"/>
          </a:xfrm>
          <a:prstGeom prst="rightArrow">
            <a:avLst>
              <a:gd name="adj1" fmla="val 50000"/>
              <a:gd name="adj2" fmla="val 25000"/>
            </a:avLst>
          </a:prstGeom>
          <a:solidFill>
            <a:srgbClr val="000000"/>
          </a:solidFill>
          <a:ln w="9525">
            <a:solidFill>
              <a:srgbClr val="000000"/>
            </a:solidFill>
            <a:miter lim="800000"/>
            <a:headEnd/>
            <a:tailEnd/>
          </a:ln>
        </p:spPr>
        <p:txBody>
          <a:bodyPr wrap="none" anchor="ctr" upright="1"/>
          <a:lstStyle/>
          <a:p>
            <a:pPr fontAlgn="auto">
              <a:spcBef>
                <a:spcPts val="0"/>
              </a:spcBef>
              <a:spcAft>
                <a:spcPts val="0"/>
              </a:spcAft>
              <a:defRPr/>
            </a:pPr>
            <a:endParaRPr kumimoji="0" lang="ja-JP" altLang="en-US" kern="0">
              <a:solidFill>
                <a:sysClr val="windowText" lastClr="000000"/>
              </a:solidFill>
            </a:endParaRPr>
          </a:p>
        </p:txBody>
      </p:sp>
      <p:sp>
        <p:nvSpPr>
          <p:cNvPr id="4132" name="Rectangle 512"/>
          <p:cNvSpPr>
            <a:spLocks noChangeArrowheads="1"/>
          </p:cNvSpPr>
          <p:nvPr/>
        </p:nvSpPr>
        <p:spPr bwMode="auto">
          <a:xfrm>
            <a:off x="563250" y="3653055"/>
            <a:ext cx="1149350" cy="465138"/>
          </a:xfrm>
          <a:prstGeom prst="rect">
            <a:avLst/>
          </a:prstGeom>
          <a:solidFill>
            <a:srgbClr val="CCECFF"/>
          </a:solidFill>
          <a:ln w="12700">
            <a:solidFill>
              <a:srgbClr val="000000"/>
            </a:solidFill>
            <a:miter lim="800000"/>
            <a:headEnd/>
            <a:tailEnd/>
          </a:ln>
        </p:spPr>
        <p:txBody>
          <a:bodyPr anchor="ctr"/>
          <a:lstStyle/>
          <a:p>
            <a:pPr algn="ctr"/>
            <a:r>
              <a:rPr lang="ja-JP" altLang="ja-JP">
                <a:solidFill>
                  <a:srgbClr val="000000"/>
                </a:solidFill>
                <a:latin typeface="ＭＳ 明朝" pitchFamily="17" charset="-128"/>
                <a:ea typeface="Arial" charset="0"/>
                <a:cs typeface="ＭＳ Ｐゴシック" pitchFamily="50" charset="-128"/>
              </a:rPr>
              <a:t> </a:t>
            </a:r>
            <a:endParaRPr lang="ja-JP" altLang="ja-JP" sz="1200">
              <a:latin typeface="ＭＳ 明朝" pitchFamily="17" charset="-128"/>
              <a:ea typeface="Arial" charset="0"/>
              <a:cs typeface="Times New Roman" pitchFamily="18" charset="0"/>
            </a:endParaRPr>
          </a:p>
        </p:txBody>
      </p:sp>
      <p:sp>
        <p:nvSpPr>
          <p:cNvPr id="38" name="Text Box 514"/>
          <p:cNvSpPr txBox="1">
            <a:spLocks noChangeArrowheads="1"/>
          </p:cNvSpPr>
          <p:nvPr/>
        </p:nvSpPr>
        <p:spPr bwMode="auto">
          <a:xfrm>
            <a:off x="593413" y="3673693"/>
            <a:ext cx="1108075" cy="423862"/>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upright="1"/>
          <a:lstStyle/>
          <a:p>
            <a:pPr algn="just">
              <a:spcAft>
                <a:spcPts val="0"/>
              </a:spcAft>
              <a:defRPr/>
            </a:pPr>
            <a:r>
              <a:rPr lang="ja-JP" sz="1200" b="1" kern="100" dirty="0">
                <a:solidFill>
                  <a:srgbClr val="000000"/>
                </a:solidFill>
                <a:latin typeface="Arial"/>
                <a:ea typeface="ＭＳ Ｐゴシック"/>
                <a:cs typeface="ＭＳ Ｐゴシック"/>
              </a:rPr>
              <a:t>公募に応募した者</a:t>
            </a:r>
            <a:endParaRPr lang="ja-JP" sz="1200" kern="100" dirty="0">
              <a:latin typeface="ＭＳ 明朝"/>
              <a:cs typeface="Times New Roman"/>
            </a:endParaRPr>
          </a:p>
        </p:txBody>
      </p:sp>
      <p:sp>
        <p:nvSpPr>
          <p:cNvPr id="4134" name="Rectangle 516"/>
          <p:cNvSpPr>
            <a:spLocks noChangeArrowheads="1"/>
          </p:cNvSpPr>
          <p:nvPr/>
        </p:nvSpPr>
        <p:spPr bwMode="auto">
          <a:xfrm>
            <a:off x="2793688" y="2333843"/>
            <a:ext cx="2449512" cy="2827337"/>
          </a:xfrm>
          <a:prstGeom prst="rect">
            <a:avLst/>
          </a:prstGeom>
          <a:solidFill>
            <a:srgbClr val="CCECFF"/>
          </a:solidFill>
          <a:ln w="19050">
            <a:solidFill>
              <a:srgbClr val="000000"/>
            </a:solidFill>
            <a:miter lim="800000"/>
            <a:headEnd/>
            <a:tailEnd/>
          </a:ln>
        </p:spPr>
        <p:txBody>
          <a:bodyPr anchor="ctr"/>
          <a:lstStyle/>
          <a:p>
            <a:pPr algn="ctr"/>
            <a:r>
              <a:rPr lang="ja-JP" altLang="ja-JP">
                <a:solidFill>
                  <a:srgbClr val="000000"/>
                </a:solidFill>
                <a:latin typeface="ＭＳ 明朝" pitchFamily="17" charset="-128"/>
                <a:ea typeface="Arial" charset="0"/>
                <a:cs typeface="ＭＳ Ｐゴシック" pitchFamily="50" charset="-128"/>
              </a:rPr>
              <a:t> </a:t>
            </a:r>
            <a:endParaRPr lang="ja-JP" altLang="ja-JP" sz="1200">
              <a:latin typeface="ＭＳ 明朝" pitchFamily="17" charset="-128"/>
              <a:ea typeface="Arial" charset="0"/>
              <a:cs typeface="Times New Roman" pitchFamily="18" charset="0"/>
            </a:endParaRPr>
          </a:p>
        </p:txBody>
      </p:sp>
      <p:sp>
        <p:nvSpPr>
          <p:cNvPr id="40" name="Text Box 518"/>
          <p:cNvSpPr txBox="1">
            <a:spLocks noChangeArrowheads="1"/>
          </p:cNvSpPr>
          <p:nvPr/>
        </p:nvSpPr>
        <p:spPr bwMode="auto">
          <a:xfrm>
            <a:off x="2793688" y="2429093"/>
            <a:ext cx="2447925" cy="395287"/>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upright="1">
            <a:spAutoFit/>
          </a:bodyPr>
          <a:lstStyle/>
          <a:p>
            <a:pPr algn="ctr">
              <a:spcAft>
                <a:spcPts val="0"/>
              </a:spcAft>
              <a:defRPr/>
            </a:pPr>
            <a:r>
              <a:rPr lang="ja-JP" kern="100" dirty="0">
                <a:solidFill>
                  <a:srgbClr val="FF0000"/>
                </a:solidFill>
                <a:latin typeface="Arial"/>
                <a:ea typeface="ＭＳ Ｐゴシック"/>
                <a:cs typeface="ＭＳ Ｐゴシック"/>
              </a:rPr>
              <a:t>幹部候補者名簿</a:t>
            </a:r>
            <a:endParaRPr lang="ja-JP" sz="1200" kern="100" dirty="0">
              <a:latin typeface="ＭＳ 明朝"/>
              <a:cs typeface="Times New Roman"/>
            </a:endParaRPr>
          </a:p>
        </p:txBody>
      </p:sp>
      <p:cxnSp>
        <p:nvCxnSpPr>
          <p:cNvPr id="4136" name="Line 519"/>
          <p:cNvCxnSpPr>
            <a:cxnSpLocks noChangeShapeType="1"/>
          </p:cNvCxnSpPr>
          <p:nvPr/>
        </p:nvCxnSpPr>
        <p:spPr bwMode="auto">
          <a:xfrm>
            <a:off x="2793688" y="2891055"/>
            <a:ext cx="2447925"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42" name="Text Box 520"/>
          <p:cNvSpPr txBox="1">
            <a:spLocks noChangeArrowheads="1"/>
          </p:cNvSpPr>
          <p:nvPr/>
        </p:nvSpPr>
        <p:spPr bwMode="auto">
          <a:xfrm>
            <a:off x="3754125" y="4589680"/>
            <a:ext cx="485775" cy="360363"/>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upright="1">
            <a:spAutoFit/>
          </a:bodyPr>
          <a:lstStyle/>
          <a:p>
            <a:pPr algn="just">
              <a:spcAft>
                <a:spcPts val="0"/>
              </a:spcAft>
              <a:defRPr/>
            </a:pPr>
            <a:r>
              <a:rPr lang="ja-JP" sz="1200" b="1" kern="100" dirty="0">
                <a:solidFill>
                  <a:srgbClr val="000000"/>
                </a:solidFill>
                <a:latin typeface="Arial"/>
                <a:ea typeface="ＭＳ Ｐゴシック"/>
                <a:cs typeface="ＭＳ Ｐゴシック"/>
              </a:rPr>
              <a:t>・・・</a:t>
            </a:r>
            <a:endParaRPr lang="ja-JP" sz="1200" kern="100" dirty="0">
              <a:latin typeface="ＭＳ 明朝"/>
              <a:cs typeface="Times New Roman"/>
            </a:endParaRPr>
          </a:p>
        </p:txBody>
      </p:sp>
      <p:sp>
        <p:nvSpPr>
          <p:cNvPr id="43" name="Text Box 521"/>
          <p:cNvSpPr txBox="1">
            <a:spLocks noChangeArrowheads="1"/>
          </p:cNvSpPr>
          <p:nvPr/>
        </p:nvSpPr>
        <p:spPr bwMode="auto">
          <a:xfrm>
            <a:off x="3041338" y="3133943"/>
            <a:ext cx="2160587" cy="1425575"/>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upright="1">
            <a:spAutoFit/>
          </a:bodyPr>
          <a:lstStyle/>
          <a:p>
            <a:pPr algn="just">
              <a:lnSpc>
                <a:spcPts val="2100"/>
              </a:lnSpc>
              <a:spcAft>
                <a:spcPts val="0"/>
              </a:spcAft>
              <a:defRPr/>
            </a:pPr>
            <a:r>
              <a:rPr lang="ja-JP" sz="1200" b="1" kern="100" dirty="0">
                <a:solidFill>
                  <a:srgbClr val="000000"/>
                </a:solidFill>
                <a:latin typeface="Arial"/>
                <a:ea typeface="ＭＳ Ｐゴシック"/>
                <a:cs typeface="ＭＳ Ｐゴシック"/>
              </a:rPr>
              <a:t>○○太郎　</a:t>
            </a:r>
            <a:r>
              <a:rPr lang="en-US" sz="1200" b="1" kern="100" dirty="0">
                <a:solidFill>
                  <a:srgbClr val="000000"/>
                </a:solidFill>
                <a:latin typeface="Arial"/>
                <a:ea typeface="ＭＳ Ｐゴシック"/>
                <a:cs typeface="Times New Roman"/>
              </a:rPr>
              <a:t>A</a:t>
            </a:r>
            <a:r>
              <a:rPr lang="ja-JP" sz="1200" b="1" kern="100" dirty="0">
                <a:solidFill>
                  <a:srgbClr val="000000"/>
                </a:solidFill>
                <a:latin typeface="Arial"/>
                <a:ea typeface="ＭＳ Ｐゴシック"/>
                <a:cs typeface="ＭＳ Ｐゴシック"/>
              </a:rPr>
              <a:t>省事務次官</a:t>
            </a:r>
            <a:endParaRPr lang="ja-JP" sz="1200" kern="100" dirty="0">
              <a:latin typeface="ＭＳ 明朝"/>
              <a:cs typeface="Times New Roman"/>
            </a:endParaRPr>
          </a:p>
          <a:p>
            <a:pPr algn="just">
              <a:lnSpc>
                <a:spcPts val="2100"/>
              </a:lnSpc>
              <a:spcAft>
                <a:spcPts val="0"/>
              </a:spcAft>
              <a:defRPr/>
            </a:pPr>
            <a:r>
              <a:rPr lang="ja-JP" sz="1200" b="1" kern="100" dirty="0">
                <a:solidFill>
                  <a:srgbClr val="000000"/>
                </a:solidFill>
                <a:latin typeface="Arial"/>
                <a:ea typeface="ＭＳ Ｐゴシック"/>
                <a:cs typeface="ＭＳ Ｐゴシック"/>
              </a:rPr>
              <a:t>○○次郎　</a:t>
            </a:r>
            <a:r>
              <a:rPr lang="en-US" sz="1200" b="1" kern="100" dirty="0">
                <a:solidFill>
                  <a:srgbClr val="000000"/>
                </a:solidFill>
                <a:latin typeface="Arial"/>
                <a:ea typeface="ＭＳ Ｐゴシック"/>
                <a:cs typeface="Times New Roman"/>
              </a:rPr>
              <a:t>B</a:t>
            </a:r>
            <a:r>
              <a:rPr lang="ja-JP" sz="1200" b="1" kern="100" dirty="0">
                <a:solidFill>
                  <a:srgbClr val="000000"/>
                </a:solidFill>
                <a:latin typeface="Arial"/>
                <a:ea typeface="ＭＳ Ｐゴシック"/>
                <a:cs typeface="ＭＳ Ｐゴシック"/>
              </a:rPr>
              <a:t>省○○局長</a:t>
            </a:r>
            <a:endParaRPr lang="ja-JP" sz="1200" kern="100" dirty="0">
              <a:latin typeface="ＭＳ 明朝"/>
              <a:cs typeface="Times New Roman"/>
            </a:endParaRPr>
          </a:p>
          <a:p>
            <a:pPr algn="just">
              <a:lnSpc>
                <a:spcPts val="2100"/>
              </a:lnSpc>
              <a:spcAft>
                <a:spcPts val="0"/>
              </a:spcAft>
              <a:defRPr/>
            </a:pPr>
            <a:r>
              <a:rPr lang="ja-JP" sz="1200" b="1" kern="100" dirty="0">
                <a:solidFill>
                  <a:srgbClr val="000000"/>
                </a:solidFill>
                <a:latin typeface="Arial"/>
                <a:ea typeface="ＭＳ Ｐゴシック"/>
                <a:cs typeface="ＭＳ Ｐゴシック"/>
              </a:rPr>
              <a:t>○○花子　</a:t>
            </a:r>
            <a:r>
              <a:rPr lang="en-US" sz="1200" b="1" kern="100" dirty="0">
                <a:solidFill>
                  <a:srgbClr val="000000"/>
                </a:solidFill>
                <a:latin typeface="Arial"/>
                <a:ea typeface="ＭＳ Ｐゴシック"/>
                <a:cs typeface="Times New Roman"/>
              </a:rPr>
              <a:t>C</a:t>
            </a:r>
            <a:r>
              <a:rPr lang="ja-JP" sz="1200" b="1" kern="100" dirty="0">
                <a:solidFill>
                  <a:srgbClr val="000000"/>
                </a:solidFill>
                <a:latin typeface="Arial"/>
                <a:ea typeface="ＭＳ Ｐゴシック"/>
                <a:cs typeface="ＭＳ Ｐゴシック"/>
              </a:rPr>
              <a:t>省○○局長</a:t>
            </a:r>
            <a:endParaRPr lang="ja-JP" sz="1200" kern="100" dirty="0">
              <a:latin typeface="ＭＳ 明朝"/>
              <a:cs typeface="Times New Roman"/>
            </a:endParaRPr>
          </a:p>
          <a:p>
            <a:pPr algn="just">
              <a:lnSpc>
                <a:spcPts val="2100"/>
              </a:lnSpc>
              <a:spcAft>
                <a:spcPts val="0"/>
              </a:spcAft>
              <a:defRPr/>
            </a:pPr>
            <a:r>
              <a:rPr lang="ja-JP" sz="1200" b="1" kern="100" dirty="0">
                <a:solidFill>
                  <a:srgbClr val="000000"/>
                </a:solidFill>
                <a:latin typeface="Arial"/>
                <a:ea typeface="ＭＳ Ｐゴシック"/>
                <a:cs typeface="ＭＳ Ｐゴシック"/>
              </a:rPr>
              <a:t>○○三郎　</a:t>
            </a:r>
            <a:r>
              <a:rPr lang="en-US" sz="1200" b="1" kern="100" dirty="0">
                <a:solidFill>
                  <a:srgbClr val="000000"/>
                </a:solidFill>
                <a:latin typeface="Arial"/>
                <a:ea typeface="ＭＳ Ｐゴシック"/>
                <a:cs typeface="Times New Roman"/>
              </a:rPr>
              <a:t>D</a:t>
            </a:r>
            <a:r>
              <a:rPr lang="ja-JP" sz="1200" b="1" kern="100" dirty="0">
                <a:solidFill>
                  <a:srgbClr val="000000"/>
                </a:solidFill>
                <a:latin typeface="Arial"/>
                <a:ea typeface="ＭＳ Ｐゴシック"/>
                <a:cs typeface="ＭＳ Ｐゴシック"/>
              </a:rPr>
              <a:t>省○○審議官</a:t>
            </a:r>
            <a:endParaRPr lang="ja-JP" sz="1200" kern="100" dirty="0">
              <a:latin typeface="ＭＳ 明朝"/>
              <a:cs typeface="Times New Roman"/>
            </a:endParaRPr>
          </a:p>
          <a:p>
            <a:pPr algn="just">
              <a:lnSpc>
                <a:spcPts val="2100"/>
              </a:lnSpc>
              <a:spcAft>
                <a:spcPts val="0"/>
              </a:spcAft>
              <a:defRPr/>
            </a:pPr>
            <a:r>
              <a:rPr lang="ja-JP" sz="1200" b="1" kern="100" dirty="0">
                <a:solidFill>
                  <a:srgbClr val="000000"/>
                </a:solidFill>
                <a:latin typeface="Arial"/>
                <a:ea typeface="ＭＳ Ｐゴシック"/>
                <a:cs typeface="ＭＳ Ｐゴシック"/>
              </a:rPr>
              <a:t>○○四郎　民間人</a:t>
            </a:r>
            <a:endParaRPr lang="ja-JP" sz="1200" kern="100" dirty="0">
              <a:latin typeface="ＭＳ 明朝"/>
              <a:cs typeface="Times New Roman"/>
            </a:endParaRPr>
          </a:p>
        </p:txBody>
      </p:sp>
      <p:sp>
        <p:nvSpPr>
          <p:cNvPr id="44" name="AutoShape 522"/>
          <p:cNvSpPr>
            <a:spLocks noChangeArrowheads="1"/>
          </p:cNvSpPr>
          <p:nvPr/>
        </p:nvSpPr>
        <p:spPr bwMode="auto">
          <a:xfrm>
            <a:off x="2569850" y="3335555"/>
            <a:ext cx="360363" cy="504825"/>
          </a:xfrm>
          <a:prstGeom prst="rightArrow">
            <a:avLst>
              <a:gd name="adj1" fmla="val 50000"/>
              <a:gd name="adj2" fmla="val 25000"/>
            </a:avLst>
          </a:prstGeom>
          <a:solidFill>
            <a:srgbClr val="000000"/>
          </a:solidFill>
          <a:ln w="9525">
            <a:solidFill>
              <a:srgbClr val="000000"/>
            </a:solidFill>
            <a:miter lim="800000"/>
            <a:headEnd/>
            <a:tailEnd/>
          </a:ln>
        </p:spPr>
        <p:txBody>
          <a:bodyPr wrap="none" anchor="ctr" upright="1"/>
          <a:lstStyle/>
          <a:p>
            <a:pPr fontAlgn="auto">
              <a:spcBef>
                <a:spcPts val="0"/>
              </a:spcBef>
              <a:spcAft>
                <a:spcPts val="0"/>
              </a:spcAft>
              <a:defRPr/>
            </a:pPr>
            <a:endParaRPr kumimoji="0" lang="ja-JP" altLang="en-US" kern="0">
              <a:solidFill>
                <a:sysClr val="windowText" lastClr="000000"/>
              </a:solidFill>
            </a:endParaRPr>
          </a:p>
        </p:txBody>
      </p:sp>
      <p:sp>
        <p:nvSpPr>
          <p:cNvPr id="4142" name="Rectangle 530"/>
          <p:cNvSpPr>
            <a:spLocks noChangeArrowheads="1"/>
          </p:cNvSpPr>
          <p:nvPr/>
        </p:nvSpPr>
        <p:spPr bwMode="auto">
          <a:xfrm>
            <a:off x="1961838" y="5358030"/>
            <a:ext cx="2646362" cy="628650"/>
          </a:xfrm>
          <a:prstGeom prst="rect">
            <a:avLst/>
          </a:prstGeom>
          <a:noFill/>
          <a:ln w="25400">
            <a:solidFill>
              <a:srgbClr val="000000"/>
            </a:solidFill>
            <a:prstDash val="sysDot"/>
            <a:miter lim="800000"/>
            <a:headEnd/>
            <a:tailEnd/>
          </a:ln>
          <a:extLst>
            <a:ext uri="{909E8E84-426E-40DD-AFC4-6F175D3DCCD1}">
              <a14:hiddenFill xmlns:a14="http://schemas.microsoft.com/office/drawing/2010/main">
                <a:solidFill>
                  <a:srgbClr val="FF99CC"/>
                </a:solidFill>
              </a14:hiddenFill>
            </a:ext>
          </a:extLst>
        </p:spPr>
        <p:txBody>
          <a:bodyPr lIns="74295" tIns="8890" rIns="74295" bIns="8890" anchor="ctr"/>
          <a:lstStyle/>
          <a:p>
            <a:pPr marL="139700" indent="-139700" algn="just"/>
            <a:r>
              <a:rPr lang="ja-JP" altLang="ja-JP" sz="1100" b="1" dirty="0">
                <a:latin typeface="ＭＳ 明朝" pitchFamily="17" charset="-128"/>
                <a:ea typeface="ＭＳ ゴシック" pitchFamily="49" charset="-128"/>
                <a:cs typeface="Times New Roman" pitchFamily="18" charset="0"/>
              </a:rPr>
              <a:t>※</a:t>
            </a:r>
            <a:r>
              <a:rPr lang="ja-JP" sz="1100" b="1" dirty="0">
                <a:latin typeface="ＭＳ 明朝" pitchFamily="17" charset="-128"/>
                <a:ea typeface="ＭＳ ゴシック" pitchFamily="49" charset="-128"/>
                <a:cs typeface="Times New Roman" pitchFamily="18" charset="0"/>
              </a:rPr>
              <a:t>適材適所の人事を柔軟に行えるようにするため、事務次官、局長及び部長は、</a:t>
            </a:r>
            <a:r>
              <a:rPr lang="ja-JP" sz="1100" b="1" dirty="0">
                <a:solidFill>
                  <a:srgbClr val="FF0000"/>
                </a:solidFill>
                <a:latin typeface="ＭＳ 明朝" pitchFamily="17" charset="-128"/>
                <a:ea typeface="ＭＳ ゴシック" pitchFamily="49" charset="-128"/>
                <a:cs typeface="Times New Roman" pitchFamily="18" charset="0"/>
              </a:rPr>
              <a:t>同一の職制上の段階</a:t>
            </a:r>
            <a:r>
              <a:rPr lang="ja-JP" sz="1100" b="1" dirty="0">
                <a:latin typeface="ＭＳ 明朝" pitchFamily="17" charset="-128"/>
                <a:ea typeface="ＭＳ ゴシック" pitchFamily="49" charset="-128"/>
                <a:cs typeface="Times New Roman" pitchFamily="18" charset="0"/>
              </a:rPr>
              <a:t>とみなす</a:t>
            </a:r>
            <a:endParaRPr lang="ja-JP" sz="1200" dirty="0">
              <a:latin typeface="ＭＳ 明朝" pitchFamily="17" charset="-128"/>
              <a:ea typeface="ＭＳ ゴシック" pitchFamily="49" charset="-128"/>
              <a:cs typeface="Times New Roman" pitchFamily="18" charset="0"/>
            </a:endParaRPr>
          </a:p>
        </p:txBody>
      </p:sp>
      <p:cxnSp>
        <p:nvCxnSpPr>
          <p:cNvPr id="4143" name="Line 536"/>
          <p:cNvCxnSpPr>
            <a:cxnSpLocks noChangeShapeType="1"/>
          </p:cNvCxnSpPr>
          <p:nvPr/>
        </p:nvCxnSpPr>
        <p:spPr bwMode="auto">
          <a:xfrm>
            <a:off x="1604650" y="3357780"/>
            <a:ext cx="474663" cy="100013"/>
          </a:xfrm>
          <a:prstGeom prst="line">
            <a:avLst/>
          </a:prstGeom>
          <a:noFill/>
          <a:ln w="7620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144" name="Rectangle 1187"/>
          <p:cNvSpPr>
            <a:spLocks noChangeArrowheads="1"/>
          </p:cNvSpPr>
          <p:nvPr/>
        </p:nvSpPr>
        <p:spPr bwMode="auto">
          <a:xfrm>
            <a:off x="563250" y="4356318"/>
            <a:ext cx="1149350" cy="798512"/>
          </a:xfrm>
          <a:prstGeom prst="rect">
            <a:avLst/>
          </a:prstGeom>
          <a:solidFill>
            <a:srgbClr val="CCECFF"/>
          </a:solidFill>
          <a:ln w="12700">
            <a:solidFill>
              <a:srgbClr val="000000"/>
            </a:solidFill>
            <a:miter lim="800000"/>
            <a:headEnd/>
            <a:tailEnd/>
          </a:ln>
        </p:spPr>
        <p:txBody>
          <a:bodyPr anchor="ctr"/>
          <a:lstStyle/>
          <a:p>
            <a:pPr algn="ctr"/>
            <a:r>
              <a:rPr lang="ja-JP" altLang="ja-JP">
                <a:solidFill>
                  <a:srgbClr val="000000"/>
                </a:solidFill>
                <a:latin typeface="ＭＳ 明朝" pitchFamily="17" charset="-128"/>
                <a:ea typeface="Arial" charset="0"/>
                <a:cs typeface="ＭＳ Ｐゴシック" pitchFamily="50" charset="-128"/>
              </a:rPr>
              <a:t> </a:t>
            </a:r>
            <a:endParaRPr lang="ja-JP" altLang="ja-JP" sz="1200">
              <a:latin typeface="ＭＳ 明朝" pitchFamily="17" charset="-128"/>
              <a:ea typeface="Arial" charset="0"/>
              <a:cs typeface="Times New Roman" pitchFamily="18" charset="0"/>
            </a:endParaRPr>
          </a:p>
        </p:txBody>
      </p:sp>
      <p:sp>
        <p:nvSpPr>
          <p:cNvPr id="50" name="Text Box 1188"/>
          <p:cNvSpPr txBox="1">
            <a:spLocks noChangeArrowheads="1"/>
          </p:cNvSpPr>
          <p:nvPr/>
        </p:nvSpPr>
        <p:spPr bwMode="auto">
          <a:xfrm>
            <a:off x="593413" y="4362668"/>
            <a:ext cx="1108075" cy="785812"/>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upright="1"/>
          <a:lstStyle/>
          <a:p>
            <a:pPr algn="just">
              <a:spcAft>
                <a:spcPts val="0"/>
              </a:spcAft>
              <a:defRPr/>
            </a:pPr>
            <a:r>
              <a:rPr lang="ja-JP" sz="1200" b="1" kern="100" dirty="0">
                <a:solidFill>
                  <a:srgbClr val="000000"/>
                </a:solidFill>
                <a:latin typeface="Arial"/>
                <a:ea typeface="ＭＳ Ｐゴシック"/>
                <a:cs typeface="ＭＳ Ｐゴシック"/>
              </a:rPr>
              <a:t>一定の行政分野に就くことを希望し、要件を満たす者</a:t>
            </a:r>
            <a:endParaRPr lang="ja-JP" sz="1200" kern="100" dirty="0">
              <a:latin typeface="ＭＳ 明朝"/>
              <a:cs typeface="Times New Roman"/>
            </a:endParaRPr>
          </a:p>
        </p:txBody>
      </p:sp>
      <p:cxnSp>
        <p:nvCxnSpPr>
          <p:cNvPr id="4146" name="Line 515"/>
          <p:cNvCxnSpPr>
            <a:cxnSpLocks noChangeShapeType="1"/>
          </p:cNvCxnSpPr>
          <p:nvPr/>
        </p:nvCxnSpPr>
        <p:spPr bwMode="auto">
          <a:xfrm flipV="1">
            <a:off x="1650688" y="4715093"/>
            <a:ext cx="382587" cy="260350"/>
          </a:xfrm>
          <a:prstGeom prst="line">
            <a:avLst/>
          </a:prstGeom>
          <a:noFill/>
          <a:ln w="762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147" name="Line 1189"/>
          <p:cNvCxnSpPr>
            <a:cxnSpLocks noChangeShapeType="1"/>
          </p:cNvCxnSpPr>
          <p:nvPr/>
        </p:nvCxnSpPr>
        <p:spPr bwMode="auto">
          <a:xfrm>
            <a:off x="1568138" y="3916580"/>
            <a:ext cx="504825" cy="0"/>
          </a:xfrm>
          <a:prstGeom prst="line">
            <a:avLst/>
          </a:prstGeom>
          <a:noFill/>
          <a:ln w="7620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53" name="AutoShape 1291"/>
          <p:cNvSpPr>
            <a:spLocks noChangeArrowheads="1"/>
          </p:cNvSpPr>
          <p:nvPr/>
        </p:nvSpPr>
        <p:spPr bwMode="auto">
          <a:xfrm rot="16200000" flipV="1">
            <a:off x="6239670" y="3817361"/>
            <a:ext cx="500062" cy="504825"/>
          </a:xfrm>
          <a:prstGeom prst="rightArrow">
            <a:avLst>
              <a:gd name="adj1" fmla="val 50000"/>
              <a:gd name="adj2" fmla="val 25000"/>
            </a:avLst>
          </a:prstGeom>
          <a:solidFill>
            <a:srgbClr val="000000"/>
          </a:solidFill>
          <a:ln w="9525">
            <a:solidFill>
              <a:srgbClr val="000000"/>
            </a:solidFill>
            <a:miter lim="800000"/>
            <a:headEnd/>
            <a:tailEnd/>
          </a:ln>
        </p:spPr>
        <p:txBody>
          <a:bodyPr wrap="none" anchor="ctr" upright="1"/>
          <a:lstStyle/>
          <a:p>
            <a:pPr fontAlgn="auto">
              <a:spcBef>
                <a:spcPts val="0"/>
              </a:spcBef>
              <a:spcAft>
                <a:spcPts val="0"/>
              </a:spcAft>
              <a:defRPr/>
            </a:pPr>
            <a:endParaRPr kumimoji="0" lang="ja-JP" altLang="en-US" kern="0">
              <a:solidFill>
                <a:sysClr val="windowText" lastClr="000000"/>
              </a:solidFill>
            </a:endParaRPr>
          </a:p>
        </p:txBody>
      </p:sp>
      <p:sp>
        <p:nvSpPr>
          <p:cNvPr id="54" name="Text Box 1292"/>
          <p:cNvSpPr txBox="1">
            <a:spLocks noChangeArrowheads="1"/>
          </p:cNvSpPr>
          <p:nvPr/>
        </p:nvSpPr>
        <p:spPr bwMode="auto">
          <a:xfrm>
            <a:off x="5602288" y="4964330"/>
            <a:ext cx="1435100" cy="381000"/>
          </a:xfrm>
          <a:prstGeom prst="rect">
            <a:avLst/>
          </a:prstGeom>
          <a:noFill/>
          <a:ln>
            <a:noFill/>
          </a:ln>
          <a:extLst>
            <a:ext uri="{909E8E84-426E-40DD-AFC4-6F175D3DCCD1}">
              <a14:hiddenFill xmlns:a14="http://schemas.microsoft.com/office/drawing/2010/main">
                <a:solidFill>
                  <a:srgbClr val="FF0000">
                    <a:alpha val="39999"/>
                  </a:srgbClr>
                </a:solidFill>
              </a14:hiddenFill>
            </a:ext>
            <a:ext uri="{91240B29-F687-4F45-9708-019B960494DF}">
              <a14:hiddenLine xmlns:a14="http://schemas.microsoft.com/office/drawing/2010/main" w="9525">
                <a:solidFill>
                  <a:srgbClr val="000000"/>
                </a:solidFill>
                <a:miter lim="800000"/>
                <a:headEnd/>
                <a:tailEnd/>
              </a14:hiddenLine>
            </a:ext>
          </a:extLst>
        </p:spPr>
        <p:txBody>
          <a:bodyPr lIns="6120" tIns="6120" rIns="6120" bIns="6120" upright="1"/>
          <a:lstStyle/>
          <a:p>
            <a:pPr marL="127000" indent="-127000" algn="just">
              <a:spcAft>
                <a:spcPts val="0"/>
              </a:spcAft>
              <a:defRPr/>
            </a:pPr>
            <a:r>
              <a:rPr lang="ja-JP" sz="1000" kern="100" dirty="0">
                <a:solidFill>
                  <a:srgbClr val="000000"/>
                </a:solidFill>
                <a:latin typeface="Arial"/>
                <a:ea typeface="ＭＳ Ｐゴシック"/>
                <a:cs typeface="ＭＳ Ｐゴシック"/>
              </a:rPr>
              <a:t>※任命権者が幹部職員の任免を行う場合</a:t>
            </a:r>
            <a:endParaRPr lang="ja-JP" sz="1200" kern="100" dirty="0">
              <a:latin typeface="ＭＳ 明朝"/>
              <a:cs typeface="Times New Roman"/>
            </a:endParaRPr>
          </a:p>
        </p:txBody>
      </p:sp>
      <p:sp>
        <p:nvSpPr>
          <p:cNvPr id="55" name="AutoShape 1293"/>
          <p:cNvSpPr>
            <a:spLocks/>
          </p:cNvSpPr>
          <p:nvPr/>
        </p:nvSpPr>
        <p:spPr bwMode="auto">
          <a:xfrm>
            <a:off x="387038" y="3586380"/>
            <a:ext cx="206375" cy="1654175"/>
          </a:xfrm>
          <a:prstGeom prst="leftBrace">
            <a:avLst>
              <a:gd name="adj1" fmla="val 63949"/>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74295" tIns="8890" rIns="74295" bIns="8890" upright="1"/>
          <a:lstStyle/>
          <a:p>
            <a:pPr fontAlgn="auto">
              <a:spcBef>
                <a:spcPts val="0"/>
              </a:spcBef>
              <a:spcAft>
                <a:spcPts val="0"/>
              </a:spcAft>
              <a:defRPr/>
            </a:pPr>
            <a:endParaRPr kumimoji="0" lang="ja-JP" altLang="en-US" kern="0">
              <a:solidFill>
                <a:sysClr val="windowText" lastClr="000000"/>
              </a:solidFill>
            </a:endParaRPr>
          </a:p>
        </p:txBody>
      </p:sp>
      <p:sp>
        <p:nvSpPr>
          <p:cNvPr id="56" name="Text Box 1294"/>
          <p:cNvSpPr txBox="1">
            <a:spLocks noChangeArrowheads="1"/>
          </p:cNvSpPr>
          <p:nvPr/>
        </p:nvSpPr>
        <p:spPr bwMode="auto">
          <a:xfrm>
            <a:off x="126688" y="3533993"/>
            <a:ext cx="333375" cy="2130425"/>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upright="1"/>
          <a:lstStyle/>
          <a:p>
            <a:pPr algn="just">
              <a:spcAft>
                <a:spcPts val="0"/>
              </a:spcAft>
              <a:defRPr/>
            </a:pPr>
            <a:r>
              <a:rPr lang="ja-JP" sz="1000" b="1" kern="100" dirty="0">
                <a:solidFill>
                  <a:srgbClr val="FF0000"/>
                </a:solidFill>
                <a:latin typeface="Arial"/>
                <a:ea typeface="ＭＳ Ｐゴシック"/>
                <a:cs typeface="ＭＳ Ｐゴシック"/>
              </a:rPr>
              <a:t>内閣総理</a:t>
            </a:r>
            <a:r>
              <a:rPr lang="ja-JP" sz="1000" b="1" kern="100" dirty="0" smtClean="0">
                <a:solidFill>
                  <a:srgbClr val="FF0000"/>
                </a:solidFill>
                <a:latin typeface="Arial"/>
                <a:ea typeface="ＭＳ Ｐゴシック"/>
                <a:cs typeface="ＭＳ Ｐゴシック"/>
              </a:rPr>
              <a:t>大臣</a:t>
            </a:r>
            <a:r>
              <a:rPr lang="ja-JP" altLang="en-US" sz="1000" b="1" kern="100" dirty="0" smtClean="0">
                <a:solidFill>
                  <a:srgbClr val="FF0000"/>
                </a:solidFill>
                <a:latin typeface="Arial"/>
                <a:ea typeface="ＭＳ Ｐゴシック"/>
                <a:cs typeface="ＭＳ Ｐゴシック"/>
              </a:rPr>
              <a:t>・官房長官</a:t>
            </a:r>
            <a:r>
              <a:rPr lang="ja-JP" sz="1000" b="1" kern="100" dirty="0" smtClean="0">
                <a:solidFill>
                  <a:srgbClr val="FF0000"/>
                </a:solidFill>
                <a:latin typeface="Arial"/>
                <a:ea typeface="ＭＳ Ｐゴシック"/>
                <a:cs typeface="ＭＳ Ｐゴシック"/>
              </a:rPr>
              <a:t>が実施</a:t>
            </a:r>
            <a:endParaRPr lang="ja-JP" sz="1200" kern="100" dirty="0">
              <a:latin typeface="ＭＳ 明朝"/>
              <a:cs typeface="Times New Roman"/>
            </a:endParaRPr>
          </a:p>
        </p:txBody>
      </p:sp>
      <p:sp>
        <p:nvSpPr>
          <p:cNvPr id="57" name="AutoShape 463"/>
          <p:cNvSpPr>
            <a:spLocks noChangeArrowheads="1"/>
          </p:cNvSpPr>
          <p:nvPr/>
        </p:nvSpPr>
        <p:spPr bwMode="auto">
          <a:xfrm>
            <a:off x="8813800" y="1548030"/>
            <a:ext cx="982663" cy="357188"/>
          </a:xfrm>
          <a:prstGeom prst="roundRect">
            <a:avLst>
              <a:gd name="adj" fmla="val 16667"/>
            </a:avLst>
          </a:prstGeom>
          <a:solidFill>
            <a:srgbClr val="FFCC99"/>
          </a:solidFill>
          <a:ln w="12700">
            <a:solidFill>
              <a:srgbClr val="000000"/>
            </a:solidFill>
            <a:round/>
            <a:headEnd/>
            <a:tailEnd/>
          </a:ln>
        </p:spPr>
        <p:txBody>
          <a:bodyPr upright="1"/>
          <a:lstStyle/>
          <a:p>
            <a:pPr algn="ctr">
              <a:spcAft>
                <a:spcPts val="0"/>
              </a:spcAft>
              <a:defRPr/>
            </a:pPr>
            <a:r>
              <a:rPr lang="en-US" sz="1400" b="1" kern="100">
                <a:solidFill>
                  <a:srgbClr val="000000"/>
                </a:solidFill>
                <a:latin typeface="Arial"/>
                <a:ea typeface="ＭＳ Ｐゴシック"/>
                <a:cs typeface="Times New Roman"/>
              </a:rPr>
              <a:t>A</a:t>
            </a:r>
            <a:r>
              <a:rPr lang="ja-JP" sz="1400" b="1" kern="100">
                <a:solidFill>
                  <a:srgbClr val="000000"/>
                </a:solidFill>
                <a:latin typeface="Arial"/>
                <a:ea typeface="ＭＳ Ｐゴシック"/>
                <a:cs typeface="ＭＳ Ｐゴシック"/>
              </a:rPr>
              <a:t>省大臣</a:t>
            </a:r>
            <a:endParaRPr lang="ja-JP" sz="1200" kern="100">
              <a:latin typeface="ＭＳ 明朝"/>
              <a:cs typeface="Times New Roman"/>
            </a:endParaRPr>
          </a:p>
        </p:txBody>
      </p:sp>
      <p:sp>
        <p:nvSpPr>
          <p:cNvPr id="61" name="Oval 517"/>
          <p:cNvSpPr>
            <a:spLocks noChangeArrowheads="1"/>
          </p:cNvSpPr>
          <p:nvPr/>
        </p:nvSpPr>
        <p:spPr bwMode="auto">
          <a:xfrm>
            <a:off x="2969900" y="3967380"/>
            <a:ext cx="2087563" cy="288925"/>
          </a:xfrm>
          <a:prstGeom prst="ellipse">
            <a:avLst/>
          </a:prstGeom>
          <a:noFill/>
          <a:ln w="19050">
            <a:solidFill>
              <a:srgbClr val="FF0000"/>
            </a:solidFill>
            <a:round/>
            <a:headEnd/>
            <a:tailEnd/>
          </a:ln>
          <a:extLst>
            <a:ext uri="{909E8E84-426E-40DD-AFC4-6F175D3DCCD1}">
              <a14:hiddenFill xmlns:a14="http://schemas.microsoft.com/office/drawing/2010/main">
                <a:solidFill>
                  <a:srgbClr val="BBE0E3"/>
                </a:solidFill>
              </a14:hiddenFill>
            </a:ext>
          </a:extLst>
        </p:spPr>
        <p:txBody>
          <a:bodyPr wrap="none" anchor="ctr" upright="1"/>
          <a:lstStyle/>
          <a:p>
            <a:pPr fontAlgn="auto">
              <a:spcBef>
                <a:spcPts val="0"/>
              </a:spcBef>
              <a:spcAft>
                <a:spcPts val="0"/>
              </a:spcAft>
              <a:defRPr/>
            </a:pPr>
            <a:endParaRPr kumimoji="0" lang="ja-JP" altLang="en-US" kern="0">
              <a:solidFill>
                <a:sysClr val="windowText" lastClr="000000"/>
              </a:solidFill>
            </a:endParaRPr>
          </a:p>
        </p:txBody>
      </p:sp>
      <p:sp>
        <p:nvSpPr>
          <p:cNvPr id="4157" name="AutoShape 527"/>
          <p:cNvSpPr>
            <a:spLocks noChangeArrowheads="1"/>
          </p:cNvSpPr>
          <p:nvPr/>
        </p:nvSpPr>
        <p:spPr bwMode="auto">
          <a:xfrm>
            <a:off x="5545138" y="4240430"/>
            <a:ext cx="2016125" cy="317500"/>
          </a:xfrm>
          <a:prstGeom prst="wedgeRectCallout">
            <a:avLst>
              <a:gd name="adj1" fmla="val -80444"/>
              <a:gd name="adj2" fmla="val -73829"/>
            </a:avLst>
          </a:prstGeom>
          <a:solidFill>
            <a:srgbClr val="FFFFFF"/>
          </a:solidFill>
          <a:ln w="12700">
            <a:solidFill>
              <a:srgbClr val="000000"/>
            </a:solidFill>
            <a:miter lim="800000"/>
            <a:headEnd/>
            <a:tailEnd/>
          </a:ln>
        </p:spPr>
        <p:txBody>
          <a:bodyPr/>
          <a:lstStyle/>
          <a:p>
            <a:pPr algn="ctr"/>
            <a:r>
              <a:rPr lang="ja-JP" altLang="ja-JP">
                <a:solidFill>
                  <a:srgbClr val="000000"/>
                </a:solidFill>
                <a:latin typeface="ＭＳ 明朝" pitchFamily="17" charset="-128"/>
                <a:ea typeface="Arial" charset="0"/>
                <a:cs typeface="ＭＳ Ｐゴシック" pitchFamily="50" charset="-128"/>
              </a:rPr>
              <a:t> </a:t>
            </a:r>
            <a:endParaRPr lang="ja-JP" altLang="ja-JP" sz="1200">
              <a:latin typeface="ＭＳ 明朝" pitchFamily="17" charset="-128"/>
              <a:ea typeface="Arial" charset="0"/>
              <a:cs typeface="Times New Roman" pitchFamily="18" charset="0"/>
            </a:endParaRPr>
          </a:p>
        </p:txBody>
      </p:sp>
      <p:sp>
        <p:nvSpPr>
          <p:cNvPr id="63" name="Text Box 528"/>
          <p:cNvSpPr txBox="1">
            <a:spLocks noChangeArrowheads="1"/>
          </p:cNvSpPr>
          <p:nvPr/>
        </p:nvSpPr>
        <p:spPr bwMode="auto">
          <a:xfrm>
            <a:off x="5540375" y="4276943"/>
            <a:ext cx="2305050" cy="322262"/>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upright="1">
            <a:spAutoFit/>
          </a:bodyPr>
          <a:lstStyle/>
          <a:p>
            <a:pPr algn="just">
              <a:spcAft>
                <a:spcPts val="0"/>
              </a:spcAft>
              <a:defRPr/>
            </a:pPr>
            <a:r>
              <a:rPr lang="en-US" sz="1400" b="1" kern="100" dirty="0">
                <a:solidFill>
                  <a:srgbClr val="000000"/>
                </a:solidFill>
                <a:latin typeface="Arial"/>
                <a:ea typeface="ＭＳ Ｐゴシック"/>
                <a:cs typeface="Times New Roman"/>
              </a:rPr>
              <a:t>A</a:t>
            </a:r>
            <a:r>
              <a:rPr lang="ja-JP" sz="1400" b="1" kern="100" dirty="0" smtClean="0">
                <a:solidFill>
                  <a:srgbClr val="000000"/>
                </a:solidFill>
                <a:latin typeface="Arial"/>
                <a:ea typeface="ＭＳ Ｐゴシック"/>
                <a:cs typeface="ＭＳ Ｐゴシック"/>
              </a:rPr>
              <a:t>省</a:t>
            </a:r>
            <a:r>
              <a:rPr lang="ja-JP" sz="1400" b="1" kern="100" dirty="0">
                <a:solidFill>
                  <a:srgbClr val="000000"/>
                </a:solidFill>
                <a:latin typeface="Arial"/>
                <a:ea typeface="ＭＳ Ｐゴシック"/>
                <a:cs typeface="ＭＳ Ｐゴシック"/>
              </a:rPr>
              <a:t>○○局長　○○三郎　</a:t>
            </a:r>
            <a:endParaRPr lang="ja-JP" sz="1200" kern="100" dirty="0">
              <a:latin typeface="ＭＳ 明朝"/>
              <a:cs typeface="Times New Roman"/>
            </a:endParaRPr>
          </a:p>
        </p:txBody>
      </p:sp>
      <p:sp>
        <p:nvSpPr>
          <p:cNvPr id="64" name="Text Box 466"/>
          <p:cNvSpPr txBox="1">
            <a:spLocks noChangeArrowheads="1"/>
          </p:cNvSpPr>
          <p:nvPr/>
        </p:nvSpPr>
        <p:spPr bwMode="auto">
          <a:xfrm>
            <a:off x="417200" y="2608480"/>
            <a:ext cx="1450975" cy="461963"/>
          </a:xfrm>
          <a:prstGeom prst="rect">
            <a:avLst/>
          </a:prstGeom>
          <a:noFill/>
          <a:ln>
            <a:noFill/>
          </a:ln>
          <a:extLst/>
        </p:spPr>
        <p:txBody>
          <a:bodyPr upright="1"/>
          <a:lstStyle/>
          <a:p>
            <a:pPr algn="ctr">
              <a:spcAft>
                <a:spcPts val="0"/>
              </a:spcAft>
              <a:defRPr/>
            </a:pPr>
            <a:r>
              <a:rPr lang="en-US" sz="1600" b="1" kern="100" dirty="0" smtClean="0">
                <a:solidFill>
                  <a:srgbClr val="000000"/>
                </a:solidFill>
                <a:latin typeface="+mn-lt"/>
                <a:ea typeface="+mn-ea"/>
                <a:cs typeface="Times New Roman"/>
              </a:rPr>
              <a:t>A</a:t>
            </a:r>
            <a:r>
              <a:rPr lang="ja-JP" sz="1600" b="1" kern="100" dirty="0" smtClean="0">
                <a:solidFill>
                  <a:srgbClr val="000000"/>
                </a:solidFill>
                <a:latin typeface="+mn-lt"/>
                <a:ea typeface="+mn-ea"/>
                <a:cs typeface="ＭＳ Ｐゴシック"/>
              </a:rPr>
              <a:t>省</a:t>
            </a:r>
            <a:r>
              <a:rPr lang="ja-JP" sz="1600" b="1" kern="100" dirty="0">
                <a:solidFill>
                  <a:srgbClr val="000000"/>
                </a:solidFill>
                <a:latin typeface="+mn-lt"/>
                <a:ea typeface="+mn-ea"/>
                <a:cs typeface="ＭＳ Ｐゴシック"/>
              </a:rPr>
              <a:t>、B省</a:t>
            </a:r>
            <a:r>
              <a:rPr lang="en-US" altLang="ja-JP" sz="1600" b="1" kern="100" dirty="0">
                <a:solidFill>
                  <a:srgbClr val="000000"/>
                </a:solidFill>
                <a:latin typeface="+mn-lt"/>
                <a:ea typeface="+mn-ea"/>
                <a:cs typeface="ＭＳ Ｐゴシック"/>
              </a:rPr>
              <a:t>…</a:t>
            </a:r>
            <a:endParaRPr lang="ja-JP" sz="1600" b="1" kern="100" dirty="0">
              <a:latin typeface="+mn-lt"/>
              <a:cs typeface="Times New Roman"/>
            </a:endParaRPr>
          </a:p>
        </p:txBody>
      </p:sp>
      <p:sp>
        <p:nvSpPr>
          <p:cNvPr id="66" name="角丸四角形 65"/>
          <p:cNvSpPr/>
          <p:nvPr/>
        </p:nvSpPr>
        <p:spPr>
          <a:xfrm>
            <a:off x="128330" y="598590"/>
            <a:ext cx="9649340" cy="742120"/>
          </a:xfrm>
          <a:prstGeom prst="roundRect">
            <a:avLst>
              <a:gd name="adj" fmla="val 20100"/>
            </a:avLst>
          </a:prstGeom>
          <a:ln>
            <a:solidFill>
              <a:srgbClr val="0033CC"/>
            </a:solidFill>
          </a:ln>
        </p:spPr>
        <p:style>
          <a:lnRef idx="2">
            <a:schemeClr val="accent1"/>
          </a:lnRef>
          <a:fillRef idx="1">
            <a:schemeClr val="lt1"/>
          </a:fillRef>
          <a:effectRef idx="0">
            <a:schemeClr val="accent1"/>
          </a:effectRef>
          <a:fontRef idx="minor">
            <a:schemeClr val="dk1"/>
          </a:fontRef>
        </p:style>
        <p:txBody>
          <a:bodyPr lIns="90000" tIns="72000" rIns="90000" bIns="72000" rtlCol="0" anchor="ctr"/>
          <a:lstStyle/>
          <a:p>
            <a:pPr marL="182563" indent="-182563"/>
            <a:r>
              <a:rPr lang="en-US" altLang="ja-JP" sz="1600" b="1" dirty="0" smtClean="0"/>
              <a:t>【</a:t>
            </a:r>
            <a:r>
              <a:rPr lang="ja-JP" altLang="en-US" sz="1600" b="1" dirty="0" smtClean="0"/>
              <a:t>幹部人事</a:t>
            </a:r>
            <a:r>
              <a:rPr lang="ja-JP" altLang="en-US" sz="1600" b="1" dirty="0"/>
              <a:t>の一元</a:t>
            </a:r>
            <a:r>
              <a:rPr lang="ja-JP" altLang="en-US" sz="1600" b="1" dirty="0" smtClean="0"/>
              <a:t>管理のスキーム</a:t>
            </a:r>
            <a:r>
              <a:rPr lang="en-US" altLang="ja-JP" sz="1600" b="1" dirty="0" smtClean="0"/>
              <a:t>】</a:t>
            </a:r>
          </a:p>
          <a:p>
            <a:pPr marL="182563" indent="-182563"/>
            <a:r>
              <a:rPr lang="ja-JP" altLang="en-US" sz="1400" dirty="0" smtClean="0"/>
              <a:t>○内閣</a:t>
            </a:r>
            <a:r>
              <a:rPr lang="ja-JP" altLang="en-US" sz="1400" dirty="0"/>
              <a:t>の人事管理機能の強化を図るため</a:t>
            </a:r>
            <a:r>
              <a:rPr lang="ja-JP" altLang="en-US" sz="1400" dirty="0" smtClean="0"/>
              <a:t>、以下</a:t>
            </a:r>
            <a:r>
              <a:rPr lang="ja-JP" altLang="en-US" sz="1400" dirty="0"/>
              <a:t>のとおり</a:t>
            </a:r>
            <a:r>
              <a:rPr lang="ja-JP" altLang="en-US" sz="1400" dirty="0" smtClean="0"/>
              <a:t>幹部人事の一元管理を行うとともに、</a:t>
            </a:r>
            <a:r>
              <a:rPr lang="ja-JP" altLang="en-US" sz="1400" dirty="0"/>
              <a:t>次官、局長、部長級を同一の職制上の段階とみなす幹部人事弾力化措置</a:t>
            </a:r>
            <a:r>
              <a:rPr lang="ja-JP" altLang="en-US" sz="1400" dirty="0" smtClean="0"/>
              <a:t>を講ずる</a:t>
            </a:r>
            <a:endParaRPr kumimoji="1" lang="ja-JP" altLang="en-US" sz="1400" dirty="0"/>
          </a:p>
        </p:txBody>
      </p:sp>
      <p:sp>
        <p:nvSpPr>
          <p:cNvPr id="7" name="角丸四角形吹き出し 6"/>
          <p:cNvSpPr/>
          <p:nvPr/>
        </p:nvSpPr>
        <p:spPr>
          <a:xfrm>
            <a:off x="4448930" y="1412720"/>
            <a:ext cx="2258791" cy="476169"/>
          </a:xfrm>
          <a:prstGeom prst="wedgeRoundRectCallout">
            <a:avLst>
              <a:gd name="adj1" fmla="val 48036"/>
              <a:gd name="adj2" fmla="val 95073"/>
              <a:gd name="adj3" fmla="val 16667"/>
            </a:avLst>
          </a:prstGeom>
          <a:solidFill>
            <a:srgbClr val="FFFF9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400" b="1" dirty="0">
                <a:solidFill>
                  <a:srgbClr val="0033CC"/>
                </a:solidFill>
              </a:rPr>
              <a:t>内閣の意思を反映した人事</a:t>
            </a:r>
          </a:p>
          <a:p>
            <a:pPr algn="ctr"/>
            <a:r>
              <a:rPr lang="ja-JP" altLang="en-US" sz="1400" b="1" dirty="0">
                <a:solidFill>
                  <a:srgbClr val="0033CC"/>
                </a:solidFill>
              </a:rPr>
              <a:t>全体としての適材</a:t>
            </a:r>
            <a:r>
              <a:rPr lang="ja-JP" altLang="en-US" sz="1400" b="1" dirty="0" smtClean="0">
                <a:solidFill>
                  <a:srgbClr val="0033CC"/>
                </a:solidFill>
              </a:rPr>
              <a:t>適所</a:t>
            </a:r>
            <a:endParaRPr kumimoji="1" lang="ja-JP" altLang="en-US" sz="1400" dirty="0"/>
          </a:p>
        </p:txBody>
      </p:sp>
      <p:sp>
        <p:nvSpPr>
          <p:cNvPr id="70" name="角丸四角形吹き出し 69"/>
          <p:cNvSpPr/>
          <p:nvPr/>
        </p:nvSpPr>
        <p:spPr>
          <a:xfrm>
            <a:off x="460063" y="1888889"/>
            <a:ext cx="1770038" cy="375926"/>
          </a:xfrm>
          <a:prstGeom prst="wedgeRoundRectCallout">
            <a:avLst>
              <a:gd name="adj1" fmla="val 45715"/>
              <a:gd name="adj2" fmla="val 126702"/>
              <a:gd name="adj3" fmla="val 16667"/>
            </a:avLst>
          </a:prstGeom>
          <a:solidFill>
            <a:srgbClr val="FFFF9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400" b="1" dirty="0">
                <a:solidFill>
                  <a:srgbClr val="0033CC"/>
                </a:solidFill>
              </a:rPr>
              <a:t>各省横断的に審査</a:t>
            </a:r>
            <a:endParaRPr kumimoji="1" lang="ja-JP" altLang="en-US" sz="1400" b="1" dirty="0">
              <a:solidFill>
                <a:srgbClr val="0033CC"/>
              </a:solidFill>
            </a:endParaRPr>
          </a:p>
        </p:txBody>
      </p:sp>
      <p:sp>
        <p:nvSpPr>
          <p:cNvPr id="71" name="角丸四角形吹き出し 70"/>
          <p:cNvSpPr/>
          <p:nvPr/>
        </p:nvSpPr>
        <p:spPr>
          <a:xfrm>
            <a:off x="4661098" y="6083433"/>
            <a:ext cx="1770038" cy="379863"/>
          </a:xfrm>
          <a:prstGeom prst="wedgeRoundRectCallout">
            <a:avLst>
              <a:gd name="adj1" fmla="val -52135"/>
              <a:gd name="adj2" fmla="val -347924"/>
              <a:gd name="adj3" fmla="val 16667"/>
            </a:avLst>
          </a:prstGeom>
          <a:solidFill>
            <a:srgbClr val="FFFF99"/>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400" b="1" dirty="0" smtClean="0">
                <a:solidFill>
                  <a:srgbClr val="0033CC"/>
                </a:solidFill>
              </a:rPr>
              <a:t>幅広い人材プール</a:t>
            </a:r>
            <a:endParaRPr kumimoji="1" lang="ja-JP" altLang="en-US" sz="1400" b="1" dirty="0">
              <a:solidFill>
                <a:srgbClr val="0033CC"/>
              </a:solidFill>
            </a:endParaRPr>
          </a:p>
        </p:txBody>
      </p:sp>
      <p:sp>
        <p:nvSpPr>
          <p:cNvPr id="2" name="スライド番号プレースホルダー 1"/>
          <p:cNvSpPr>
            <a:spLocks noGrp="1"/>
          </p:cNvSpPr>
          <p:nvPr>
            <p:ph type="sldNum" sz="quarter" idx="12"/>
          </p:nvPr>
        </p:nvSpPr>
        <p:spPr/>
        <p:txBody>
          <a:bodyPr/>
          <a:lstStyle/>
          <a:p>
            <a:pPr>
              <a:defRPr/>
            </a:pPr>
            <a:fld id="{EF57B270-EEDE-4ED1-B9C7-B3EB95C99B49}" type="slidenum">
              <a:rPr lang="en-US" altLang="ja-JP" smtClean="0"/>
              <a:pPr>
                <a:defRPr/>
              </a:pPr>
              <a:t>3</a:t>
            </a:fld>
            <a:endParaRPr lang="en-US" altLang="ja-JP" dirty="0"/>
          </a:p>
        </p:txBody>
      </p:sp>
    </p:spTree>
    <p:extLst>
      <p:ext uri="{BB962C8B-B14F-4D97-AF65-F5344CB8AC3E}">
        <p14:creationId xmlns:p14="http://schemas.microsoft.com/office/powerpoint/2010/main" val="150393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ストライプ矢印 25"/>
          <p:cNvSpPr/>
          <p:nvPr/>
        </p:nvSpPr>
        <p:spPr>
          <a:xfrm>
            <a:off x="4448931" y="908650"/>
            <a:ext cx="557850" cy="1581588"/>
          </a:xfrm>
          <a:prstGeom prst="stripedRightArrow">
            <a:avLst>
              <a:gd name="adj1" fmla="val 61758"/>
              <a:gd name="adj2" fmla="val 30666"/>
            </a:avLst>
          </a:prstGeom>
          <a:gradFill flip="none" rotWithShape="1">
            <a:gsLst>
              <a:gs pos="100000">
                <a:schemeClr val="accent1">
                  <a:lumMod val="75000"/>
                </a:schemeClr>
              </a:gs>
              <a:gs pos="0">
                <a:schemeClr val="accent1">
                  <a:tint val="23500"/>
                  <a:satMod val="160000"/>
                </a:schemeClr>
              </a:gs>
            </a:gsLst>
            <a:lin ang="0" scaled="1"/>
            <a:tileRect/>
          </a:gradFill>
          <a:ln>
            <a:noFill/>
          </a:ln>
          <a:scene3d>
            <a:camera prst="orthographicFront">
              <a:rot lat="0" lon="0" rev="162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122" name="Rectangle 2"/>
          <p:cNvSpPr>
            <a:spLocks noChangeArrowheads="1"/>
          </p:cNvSpPr>
          <p:nvPr/>
        </p:nvSpPr>
        <p:spPr bwMode="auto">
          <a:xfrm>
            <a:off x="0" y="0"/>
            <a:ext cx="9906000"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2000">
                <a:latin typeface="ＤＨＰ特太ゴシック体" pitchFamily="2" charset="-128"/>
                <a:ea typeface="ＤＨＰ特太ゴシック体" pitchFamily="2" charset="-128"/>
              </a:rPr>
              <a:t>退職管理の一層の適正化</a:t>
            </a:r>
          </a:p>
        </p:txBody>
      </p:sp>
      <p:sp>
        <p:nvSpPr>
          <p:cNvPr id="5123" name="Rectangle 3"/>
          <p:cNvSpPr>
            <a:spLocks noChangeArrowheads="1"/>
          </p:cNvSpPr>
          <p:nvPr/>
        </p:nvSpPr>
        <p:spPr bwMode="auto">
          <a:xfrm>
            <a:off x="0" y="404813"/>
            <a:ext cx="9906000" cy="73025"/>
          </a:xfrm>
          <a:prstGeom prst="rect">
            <a:avLst/>
          </a:prstGeom>
          <a:gradFill rotWithShape="1">
            <a:gsLst>
              <a:gs pos="0">
                <a:srgbClr val="FF0000"/>
              </a:gs>
              <a:gs pos="100000">
                <a:srgbClr val="FFCC99"/>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 name="AutoShape 9"/>
          <p:cNvSpPr>
            <a:spLocks noChangeArrowheads="1"/>
          </p:cNvSpPr>
          <p:nvPr/>
        </p:nvSpPr>
        <p:spPr bwMode="auto">
          <a:xfrm>
            <a:off x="128330" y="2972656"/>
            <a:ext cx="2244983" cy="503238"/>
          </a:xfrm>
          <a:prstGeom prst="bevel">
            <a:avLst>
              <a:gd name="adj" fmla="val 12500"/>
            </a:avLst>
          </a:prstGeom>
          <a:solidFill>
            <a:schemeClr val="bg1">
              <a:lumMod val="85000"/>
            </a:schemeClr>
          </a:solidFill>
          <a:ln>
            <a:noFill/>
          </a:ln>
        </p:spPr>
        <p:txBody>
          <a:bodyPr wrap="none" anchor="ctr"/>
          <a:lstStyle/>
          <a:p>
            <a:pPr algn="ctr">
              <a:defRPr/>
            </a:pPr>
            <a:r>
              <a:rPr lang="ja-JP" altLang="en-US" sz="1600" b="1" dirty="0">
                <a:ea typeface="HG丸ｺﾞｼｯｸM-PRO" pitchFamily="50" charset="-128"/>
              </a:rPr>
              <a:t>再就職等監視委員会</a:t>
            </a:r>
          </a:p>
        </p:txBody>
      </p:sp>
      <p:sp>
        <p:nvSpPr>
          <p:cNvPr id="7" name="AutoShape 15"/>
          <p:cNvSpPr>
            <a:spLocks noChangeArrowheads="1"/>
          </p:cNvSpPr>
          <p:nvPr/>
        </p:nvSpPr>
        <p:spPr bwMode="auto">
          <a:xfrm>
            <a:off x="2518399" y="2972656"/>
            <a:ext cx="1224690" cy="503238"/>
          </a:xfrm>
          <a:prstGeom prst="rightArrow">
            <a:avLst>
              <a:gd name="adj1" fmla="val 50000"/>
              <a:gd name="adj2" fmla="val 62998"/>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defRPr/>
            </a:pPr>
            <a:endParaRPr lang="ja-JP" altLang="en-US"/>
          </a:p>
        </p:txBody>
      </p:sp>
      <p:sp>
        <p:nvSpPr>
          <p:cNvPr id="8" name="Rectangle 17"/>
          <p:cNvSpPr>
            <a:spLocks noChangeArrowheads="1"/>
          </p:cNvSpPr>
          <p:nvPr/>
        </p:nvSpPr>
        <p:spPr bwMode="auto">
          <a:xfrm>
            <a:off x="2230360" y="2519024"/>
            <a:ext cx="17145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8000" tIns="0" rIns="72000" bIns="0" anchor="ctr"/>
          <a:lstStyle/>
          <a:p>
            <a:pPr algn="ctr"/>
            <a:r>
              <a:rPr lang="ja-JP" altLang="en-US" dirty="0">
                <a:solidFill>
                  <a:srgbClr val="FF0000"/>
                </a:solidFill>
                <a:ea typeface="ＤＨＰ特太ゴシック体" pitchFamily="2" charset="-128"/>
              </a:rPr>
              <a:t>監視機能強化</a:t>
            </a:r>
          </a:p>
        </p:txBody>
      </p:sp>
      <p:sp>
        <p:nvSpPr>
          <p:cNvPr id="9" name="Rectangle 22"/>
          <p:cNvSpPr>
            <a:spLocks noChangeArrowheads="1"/>
          </p:cNvSpPr>
          <p:nvPr/>
        </p:nvSpPr>
        <p:spPr bwMode="auto">
          <a:xfrm>
            <a:off x="3872850" y="2275304"/>
            <a:ext cx="5904822" cy="3636000"/>
          </a:xfrm>
          <a:prstGeom prst="rect">
            <a:avLst/>
          </a:prstGeom>
          <a:ln w="38100">
            <a:headEnd/>
            <a:tailEnd/>
          </a:ln>
        </p:spPr>
        <p:style>
          <a:lnRef idx="2">
            <a:schemeClr val="accent5"/>
          </a:lnRef>
          <a:fillRef idx="1">
            <a:schemeClr val="lt1"/>
          </a:fillRef>
          <a:effectRef idx="0">
            <a:schemeClr val="accent5"/>
          </a:effectRef>
          <a:fontRef idx="minor">
            <a:schemeClr val="dk1"/>
          </a:fontRef>
        </p:style>
        <p:txBody>
          <a:bodyPr lIns="108000" tIns="180000" rIns="108000" bIns="36000" anchor="b"/>
          <a:lstStyle/>
          <a:p>
            <a:pPr marL="268288" indent="-182563">
              <a:lnSpc>
                <a:spcPts val="2000"/>
              </a:lnSpc>
              <a:spcAft>
                <a:spcPts val="0"/>
              </a:spcAft>
              <a:defRPr/>
            </a:pPr>
            <a:r>
              <a:rPr lang="ja-JP" altLang="en-US" sz="1400" dirty="0" smtClean="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委員長</a:t>
            </a:r>
            <a:r>
              <a:rPr lang="ja-JP" altLang="en-US" sz="1200" dirty="0">
                <a:latin typeface="HG丸ｺﾞｼｯｸM-PRO" pitchFamily="50" charset="-128"/>
                <a:ea typeface="HG丸ｺﾞｼｯｸM-PRO" pitchFamily="50" charset="-128"/>
              </a:rPr>
              <a:t>（常勤）</a:t>
            </a:r>
            <a:r>
              <a:rPr lang="ja-JP" altLang="en-US" sz="1400" dirty="0">
                <a:latin typeface="HG丸ｺﾞｼｯｸM-PRO" pitchFamily="50" charset="-128"/>
                <a:ea typeface="HG丸ｺﾞｼｯｸM-PRO" pitchFamily="50" charset="-128"/>
              </a:rPr>
              <a:t>及び</a:t>
            </a:r>
            <a:r>
              <a:rPr lang="ja-JP" altLang="en-US" sz="1400" dirty="0" smtClean="0">
                <a:latin typeface="HG丸ｺﾞｼｯｸM-PRO" pitchFamily="50" charset="-128"/>
                <a:ea typeface="HG丸ｺﾞｼｯｸM-PRO" pitchFamily="50" charset="-128"/>
              </a:rPr>
              <a:t>委員４人</a:t>
            </a:r>
            <a:r>
              <a:rPr lang="ja-JP" altLang="en-US" sz="1200" dirty="0" smtClean="0">
                <a:latin typeface="HG丸ｺﾞｼｯｸM-PRO" pitchFamily="50" charset="-128"/>
                <a:ea typeface="HG丸ｺﾞｼｯｸM-PRO" pitchFamily="50" charset="-128"/>
              </a:rPr>
              <a:t>（非常勤）</a:t>
            </a:r>
            <a:r>
              <a:rPr lang="ja-JP" altLang="en-US" sz="1400" dirty="0">
                <a:latin typeface="HG丸ｺﾞｼｯｸM-PRO" pitchFamily="50" charset="-128"/>
                <a:ea typeface="HG丸ｺﾞｼｯｸM-PRO" pitchFamily="50" charset="-128"/>
              </a:rPr>
              <a:t>は、役職員歴のない者から両議院の同意を得て内閣総理大臣が任命</a:t>
            </a:r>
            <a:endParaRPr lang="en-US" altLang="ja-JP" sz="1400" dirty="0">
              <a:latin typeface="HG丸ｺﾞｼｯｸM-PRO" pitchFamily="50" charset="-128"/>
              <a:ea typeface="HG丸ｺﾞｼｯｸM-PRO" pitchFamily="50" charset="-128"/>
            </a:endParaRPr>
          </a:p>
          <a:p>
            <a:pPr marL="268288" indent="-182563">
              <a:lnSpc>
                <a:spcPts val="2000"/>
              </a:lnSpc>
              <a:spcAft>
                <a:spcPts val="300"/>
              </a:spcAft>
              <a:defRPr/>
            </a:pPr>
            <a:r>
              <a:rPr lang="ja-JP" altLang="en-US" sz="1400" dirty="0" smtClean="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再就職等監察官</a:t>
            </a:r>
            <a:r>
              <a:rPr lang="ja-JP" altLang="en-US" sz="1200" dirty="0">
                <a:latin typeface="HG丸ｺﾞｼｯｸM-PRO" pitchFamily="50" charset="-128"/>
                <a:ea typeface="HG丸ｺﾞｼｯｸM-PRO" pitchFamily="50" charset="-128"/>
              </a:rPr>
              <a:t>（役職員歴のない者を任命）</a:t>
            </a:r>
            <a:r>
              <a:rPr lang="ja-JP" altLang="en-US" sz="1400" dirty="0">
                <a:latin typeface="HG丸ｺﾞｼｯｸM-PRO" pitchFamily="50" charset="-128"/>
                <a:ea typeface="HG丸ｺﾞｼｯｸM-PRO" pitchFamily="50" charset="-128"/>
              </a:rPr>
              <a:t>及び事務局を</a:t>
            </a:r>
            <a:r>
              <a:rPr lang="ja-JP" altLang="en-US" sz="1400" dirty="0" smtClean="0">
                <a:latin typeface="HG丸ｺﾞｼｯｸM-PRO" pitchFamily="50" charset="-128"/>
                <a:ea typeface="HG丸ｺﾞｼｯｸM-PRO" pitchFamily="50" charset="-128"/>
              </a:rPr>
              <a:t>設置</a:t>
            </a:r>
            <a:endParaRPr lang="en-US" altLang="ja-JP" sz="1600" dirty="0">
              <a:latin typeface="HG丸ｺﾞｼｯｸM-PRO" pitchFamily="50" charset="-128"/>
              <a:ea typeface="HG丸ｺﾞｼｯｸM-PRO" pitchFamily="50" charset="-128"/>
            </a:endParaRPr>
          </a:p>
        </p:txBody>
      </p:sp>
      <p:sp>
        <p:nvSpPr>
          <p:cNvPr id="10" name="AutoShape 23"/>
          <p:cNvSpPr>
            <a:spLocks noChangeArrowheads="1"/>
          </p:cNvSpPr>
          <p:nvPr/>
        </p:nvSpPr>
        <p:spPr bwMode="auto">
          <a:xfrm>
            <a:off x="5006780" y="1988800"/>
            <a:ext cx="3636963" cy="520700"/>
          </a:xfrm>
          <a:prstGeom prst="bevel">
            <a:avLst>
              <a:gd name="adj" fmla="val 12500"/>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ja-JP" altLang="en-US" dirty="0">
                <a:solidFill>
                  <a:srgbClr val="000000"/>
                </a:solidFill>
                <a:ea typeface="ＤＨＰ特太ゴシック体" pitchFamily="2" charset="-128"/>
              </a:rPr>
              <a:t>再就職等監視・適正化委員会</a:t>
            </a:r>
          </a:p>
        </p:txBody>
      </p:sp>
      <p:sp>
        <p:nvSpPr>
          <p:cNvPr id="12" name="AutoShape 9"/>
          <p:cNvSpPr>
            <a:spLocks noChangeArrowheads="1"/>
          </p:cNvSpPr>
          <p:nvPr/>
        </p:nvSpPr>
        <p:spPr bwMode="auto">
          <a:xfrm>
            <a:off x="128331" y="5949350"/>
            <a:ext cx="2244982" cy="503238"/>
          </a:xfrm>
          <a:prstGeom prst="bevel">
            <a:avLst>
              <a:gd name="adj" fmla="val 12500"/>
            </a:avLst>
          </a:prstGeom>
          <a:solidFill>
            <a:schemeClr val="bg1">
              <a:lumMod val="85000"/>
            </a:schemeClr>
          </a:solidFill>
          <a:ln>
            <a:noFill/>
          </a:ln>
        </p:spPr>
        <p:txBody>
          <a:bodyPr wrap="none" anchor="ctr"/>
          <a:lstStyle/>
          <a:p>
            <a:pPr algn="ctr">
              <a:defRPr/>
            </a:pPr>
            <a:r>
              <a:rPr lang="ja-JP" altLang="en-US" sz="1600" b="1" dirty="0">
                <a:ea typeface="HG丸ｺﾞｼｯｸM-PRO" pitchFamily="50" charset="-128"/>
              </a:rPr>
              <a:t>官民人材交流センター</a:t>
            </a:r>
          </a:p>
        </p:txBody>
      </p:sp>
      <p:grpSp>
        <p:nvGrpSpPr>
          <p:cNvPr id="14" name="グループ化 13"/>
          <p:cNvGrpSpPr/>
          <p:nvPr/>
        </p:nvGrpSpPr>
        <p:grpSpPr>
          <a:xfrm>
            <a:off x="4016870" y="6003324"/>
            <a:ext cx="144463" cy="476250"/>
            <a:chOff x="6752846" y="4724400"/>
            <a:chExt cx="144463" cy="476250"/>
          </a:xfrm>
          <a:solidFill>
            <a:srgbClr val="FF0000"/>
          </a:solidFill>
        </p:grpSpPr>
        <p:sp>
          <p:nvSpPr>
            <p:cNvPr id="15" name="Rectangle 31"/>
            <p:cNvSpPr>
              <a:spLocks noChangeArrowheads="1"/>
            </p:cNvSpPr>
            <p:nvPr/>
          </p:nvSpPr>
          <p:spPr bwMode="auto">
            <a:xfrm rot="18798423">
              <a:off x="6586953" y="4890293"/>
              <a:ext cx="476250" cy="144463"/>
            </a:xfrm>
            <a:prstGeom prst="rect">
              <a:avLst/>
            </a:prstGeom>
            <a:ln/>
          </p:spPr>
          <p:style>
            <a:lnRef idx="1">
              <a:schemeClr val="accent2"/>
            </a:lnRef>
            <a:fillRef idx="3">
              <a:schemeClr val="accent2"/>
            </a:fillRef>
            <a:effectRef idx="2">
              <a:schemeClr val="accent2"/>
            </a:effectRef>
            <a:fontRef idx="minor">
              <a:schemeClr val="lt1"/>
            </a:fontRef>
          </p:style>
          <p:txBody>
            <a:bodyPr vert="eaVert" wrap="none" anchor="ctr"/>
            <a:lstStyle/>
            <a:p>
              <a:pPr>
                <a:defRPr/>
              </a:pPr>
              <a:endParaRPr lang="ja-JP" altLang="en-US"/>
            </a:p>
          </p:txBody>
        </p:sp>
        <p:sp>
          <p:nvSpPr>
            <p:cNvPr id="16" name="Rectangle 32"/>
            <p:cNvSpPr>
              <a:spLocks noChangeArrowheads="1"/>
            </p:cNvSpPr>
            <p:nvPr/>
          </p:nvSpPr>
          <p:spPr bwMode="auto">
            <a:xfrm rot="2801577" flipH="1">
              <a:off x="6586953" y="4890293"/>
              <a:ext cx="476250" cy="144463"/>
            </a:xfrm>
            <a:prstGeom prst="rect">
              <a:avLst/>
            </a:prstGeom>
            <a:ln/>
          </p:spPr>
          <p:style>
            <a:lnRef idx="1">
              <a:schemeClr val="accent2"/>
            </a:lnRef>
            <a:fillRef idx="3">
              <a:schemeClr val="accent2"/>
            </a:fillRef>
            <a:effectRef idx="2">
              <a:schemeClr val="accent2"/>
            </a:effectRef>
            <a:fontRef idx="minor">
              <a:schemeClr val="lt1"/>
            </a:fontRef>
          </p:style>
          <p:txBody>
            <a:bodyPr rot="10800000" vert="eaVert" wrap="none" anchor="ctr"/>
            <a:lstStyle/>
            <a:p>
              <a:pPr>
                <a:defRPr/>
              </a:pPr>
              <a:endParaRPr lang="ja-JP" altLang="en-US"/>
            </a:p>
          </p:txBody>
        </p:sp>
      </p:grpSp>
      <p:sp>
        <p:nvSpPr>
          <p:cNvPr id="17" name="Rectangle 14"/>
          <p:cNvSpPr>
            <a:spLocks noChangeArrowheads="1"/>
          </p:cNvSpPr>
          <p:nvPr/>
        </p:nvSpPr>
        <p:spPr bwMode="auto">
          <a:xfrm>
            <a:off x="4326382" y="5996975"/>
            <a:ext cx="9366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r>
              <a:rPr lang="ja-JP" altLang="en-US" dirty="0">
                <a:solidFill>
                  <a:srgbClr val="FF0000"/>
                </a:solidFill>
                <a:ea typeface="ＤＨＰ特太ゴシック体" pitchFamily="2" charset="-128"/>
              </a:rPr>
              <a:t>廃 止</a:t>
            </a:r>
          </a:p>
        </p:txBody>
      </p:sp>
      <p:sp>
        <p:nvSpPr>
          <p:cNvPr id="18" name="AutoShape 15"/>
          <p:cNvSpPr>
            <a:spLocks noChangeArrowheads="1"/>
          </p:cNvSpPr>
          <p:nvPr/>
        </p:nvSpPr>
        <p:spPr bwMode="auto">
          <a:xfrm>
            <a:off x="2518399" y="5949350"/>
            <a:ext cx="1224690" cy="503238"/>
          </a:xfrm>
          <a:prstGeom prst="rightArrow">
            <a:avLst>
              <a:gd name="adj1" fmla="val 50000"/>
              <a:gd name="adj2" fmla="val 62998"/>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defRPr/>
            </a:pPr>
            <a:endParaRPr lang="ja-JP" altLang="en-US"/>
          </a:p>
        </p:txBody>
      </p:sp>
      <p:sp>
        <p:nvSpPr>
          <p:cNvPr id="19" name="Rectangle 14"/>
          <p:cNvSpPr>
            <a:spLocks noChangeArrowheads="1"/>
          </p:cNvSpPr>
          <p:nvPr/>
        </p:nvSpPr>
        <p:spPr bwMode="auto">
          <a:xfrm>
            <a:off x="4953000" y="5990625"/>
            <a:ext cx="43206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ja-JP" altLang="en-US" dirty="0" smtClean="0">
                <a:solidFill>
                  <a:srgbClr val="FF0000"/>
                </a:solidFill>
                <a:ea typeface="ＤＨＰ特太ゴシック体" pitchFamily="2" charset="-128"/>
              </a:rPr>
              <a:t>（</a:t>
            </a:r>
            <a:r>
              <a:rPr lang="ja-JP" altLang="en-US" dirty="0">
                <a:solidFill>
                  <a:srgbClr val="FF0000"/>
                </a:solidFill>
                <a:ea typeface="ＤＨＰ特太ゴシック体" pitchFamily="2" charset="-128"/>
              </a:rPr>
              <a:t>再就職援助</a:t>
            </a:r>
            <a:r>
              <a:rPr lang="ja-JP" altLang="en-US" dirty="0" smtClean="0">
                <a:solidFill>
                  <a:srgbClr val="FF0000"/>
                </a:solidFill>
                <a:ea typeface="ＤＨＰ特太ゴシック体" pitchFamily="2" charset="-128"/>
              </a:rPr>
              <a:t>の</a:t>
            </a:r>
            <a:r>
              <a:rPr lang="ja-JP" altLang="en-US" dirty="0">
                <a:solidFill>
                  <a:srgbClr val="FF0000"/>
                </a:solidFill>
                <a:ea typeface="ＤＨＰ特太ゴシック体" pitchFamily="2" charset="-128"/>
              </a:rPr>
              <a:t>ための</a:t>
            </a:r>
            <a:r>
              <a:rPr lang="ja-JP" altLang="en-US" dirty="0" smtClean="0">
                <a:solidFill>
                  <a:srgbClr val="FF0000"/>
                </a:solidFill>
                <a:ea typeface="ＤＨＰ特太ゴシック体" pitchFamily="2" charset="-128"/>
              </a:rPr>
              <a:t>組織</a:t>
            </a:r>
            <a:r>
              <a:rPr lang="ja-JP" altLang="en-US" dirty="0">
                <a:solidFill>
                  <a:srgbClr val="FF0000"/>
                </a:solidFill>
                <a:ea typeface="ＤＨＰ特太ゴシック体" pitchFamily="2" charset="-128"/>
              </a:rPr>
              <a:t>は設置しない）</a:t>
            </a:r>
          </a:p>
        </p:txBody>
      </p:sp>
      <p:sp>
        <p:nvSpPr>
          <p:cNvPr id="3" name="テキスト ボックス 2"/>
          <p:cNvSpPr txBox="1"/>
          <p:nvPr/>
        </p:nvSpPr>
        <p:spPr>
          <a:xfrm>
            <a:off x="4160890" y="6453420"/>
            <a:ext cx="5710167" cy="369332"/>
          </a:xfrm>
          <a:prstGeom prst="rect">
            <a:avLst/>
          </a:prstGeom>
          <a:noFill/>
        </p:spPr>
        <p:txBody>
          <a:bodyPr wrap="square" tIns="0" bIns="0" rtlCol="0">
            <a:spAutoFit/>
          </a:bodyPr>
          <a:lstStyle/>
          <a:p>
            <a:pPr marL="171450" indent="-171450" algn="just">
              <a:buFont typeface="ＭＳ Ｐゴシック" pitchFamily="50" charset="-128"/>
              <a:buChar char="※"/>
            </a:pPr>
            <a:r>
              <a:rPr lang="ja-JP" altLang="en-US" sz="1200" dirty="0" smtClean="0">
                <a:latin typeface="+mn-ea"/>
                <a:ea typeface="+mn-ea"/>
              </a:rPr>
              <a:t>再就職</a:t>
            </a:r>
            <a:r>
              <a:rPr lang="ja-JP" altLang="en-US" sz="1200" dirty="0">
                <a:latin typeface="+mn-ea"/>
                <a:ea typeface="+mn-ea"/>
              </a:rPr>
              <a:t>援助は、組織の改廃等に伴い離職を余儀なくされる職員の離職に際しての援助に限定し、必要が生じた場合にのみ、内閣総理大臣（</a:t>
            </a:r>
            <a:r>
              <a:rPr lang="ja-JP" altLang="en-US" sz="1200" dirty="0" smtClean="0">
                <a:latin typeface="+mn-ea"/>
                <a:ea typeface="+mn-ea"/>
              </a:rPr>
              <a:t>公務員庁）</a:t>
            </a:r>
            <a:r>
              <a:rPr lang="ja-JP" altLang="en-US" sz="1200" dirty="0">
                <a:latin typeface="+mn-ea"/>
                <a:ea typeface="+mn-ea"/>
              </a:rPr>
              <a:t>が</a:t>
            </a:r>
            <a:r>
              <a:rPr lang="ja-JP" altLang="en-US" sz="1200" dirty="0" smtClean="0">
                <a:latin typeface="+mn-ea"/>
                <a:ea typeface="+mn-ea"/>
              </a:rPr>
              <a:t>実施</a:t>
            </a:r>
            <a:endParaRPr lang="ja-JP" altLang="en-US" sz="1200" dirty="0">
              <a:latin typeface="+mn-ea"/>
              <a:ea typeface="+mn-ea"/>
            </a:endParaRPr>
          </a:p>
        </p:txBody>
      </p:sp>
      <p:sp>
        <p:nvSpPr>
          <p:cNvPr id="21" name="大かっこ 20"/>
          <p:cNvSpPr/>
          <p:nvPr/>
        </p:nvSpPr>
        <p:spPr>
          <a:xfrm>
            <a:off x="2360121" y="3527164"/>
            <a:ext cx="1440719" cy="504070"/>
          </a:xfrm>
          <a:prstGeom prst="bracketPair">
            <a:avLst/>
          </a:prstGeom>
        </p:spPr>
        <p:style>
          <a:lnRef idx="1">
            <a:schemeClr val="dk1"/>
          </a:lnRef>
          <a:fillRef idx="0">
            <a:schemeClr val="dk1"/>
          </a:fillRef>
          <a:effectRef idx="0">
            <a:schemeClr val="dk1"/>
          </a:effectRef>
          <a:fontRef idx="minor">
            <a:schemeClr val="tx1"/>
          </a:fontRef>
        </p:style>
        <p:txBody>
          <a:bodyPr lIns="72000" rIns="72000" rtlCol="0" anchor="ctr"/>
          <a:lstStyle/>
          <a:p>
            <a:pPr lvl="0" algn="just">
              <a:spcAft>
                <a:spcPts val="1200"/>
              </a:spcAft>
              <a:defRPr/>
            </a:pPr>
            <a:r>
              <a:rPr lang="ja-JP" altLang="en-US" sz="1200" dirty="0" smtClean="0">
                <a:solidFill>
                  <a:prstClr val="black"/>
                </a:solidFill>
                <a:latin typeface="HG丸ｺﾞｼｯｸM-PRO" pitchFamily="50" charset="-128"/>
                <a:ea typeface="HG丸ｺﾞｼｯｸM-PRO" pitchFamily="50" charset="-128"/>
              </a:rPr>
              <a:t>再就職</a:t>
            </a:r>
            <a:r>
              <a:rPr lang="ja-JP" altLang="en-US" sz="1200" dirty="0">
                <a:solidFill>
                  <a:prstClr val="black"/>
                </a:solidFill>
                <a:latin typeface="HG丸ｺﾞｼｯｸM-PRO" pitchFamily="50" charset="-128"/>
                <a:ea typeface="HG丸ｺﾞｼｯｸM-PRO" pitchFamily="50" charset="-128"/>
              </a:rPr>
              <a:t>等監視委員会を廃止して</a:t>
            </a:r>
            <a:r>
              <a:rPr lang="ja-JP" altLang="en-US" sz="1200" dirty="0" smtClean="0">
                <a:solidFill>
                  <a:prstClr val="black"/>
                </a:solidFill>
                <a:latin typeface="HG丸ｺﾞｼｯｸM-PRO" pitchFamily="50" charset="-128"/>
                <a:ea typeface="HG丸ｺﾞｼｯｸM-PRO" pitchFamily="50" charset="-128"/>
              </a:rPr>
              <a:t>移行</a:t>
            </a:r>
            <a:endParaRPr kumimoji="1" lang="ja-JP" altLang="en-US" sz="1200" dirty="0"/>
          </a:p>
        </p:txBody>
      </p:sp>
      <p:sp>
        <p:nvSpPr>
          <p:cNvPr id="22" name="角丸四角形 21"/>
          <p:cNvSpPr/>
          <p:nvPr/>
        </p:nvSpPr>
        <p:spPr>
          <a:xfrm>
            <a:off x="128330" y="548600"/>
            <a:ext cx="9649340" cy="827505"/>
          </a:xfrm>
          <a:prstGeom prst="roundRect">
            <a:avLst/>
          </a:prstGeom>
          <a:ln>
            <a:solidFill>
              <a:srgbClr val="0033CC"/>
            </a:solidFill>
          </a:ln>
        </p:spPr>
        <p:style>
          <a:lnRef idx="2">
            <a:schemeClr val="accent1"/>
          </a:lnRef>
          <a:fillRef idx="1">
            <a:schemeClr val="lt1"/>
          </a:fillRef>
          <a:effectRef idx="0">
            <a:schemeClr val="accent1"/>
          </a:effectRef>
          <a:fontRef idx="minor">
            <a:schemeClr val="dk1"/>
          </a:fontRef>
        </p:style>
        <p:txBody>
          <a:bodyPr tIns="72000" bIns="72000" rtlCol="0" anchor="ctr"/>
          <a:lstStyle/>
          <a:p>
            <a:pPr marL="182563" indent="-182563"/>
            <a:r>
              <a:rPr kumimoji="1" lang="ja-JP" altLang="en-US" sz="1400" dirty="0" smtClean="0"/>
              <a:t>○再就職あっせん規制、</a:t>
            </a:r>
            <a:r>
              <a:rPr lang="ja-JP" altLang="en-US" sz="1400" dirty="0"/>
              <a:t>現職職員による利害関係企業等へ</a:t>
            </a:r>
            <a:r>
              <a:rPr lang="ja-JP" altLang="en-US" sz="1400" dirty="0" smtClean="0"/>
              <a:t>の</a:t>
            </a:r>
            <a:r>
              <a:rPr lang="ja-JP" altLang="en-US" sz="1400" dirty="0"/>
              <a:t>求職</a:t>
            </a:r>
            <a:r>
              <a:rPr lang="ja-JP" altLang="en-US" sz="1400" dirty="0" smtClean="0"/>
              <a:t>活動規制、</a:t>
            </a:r>
            <a:r>
              <a:rPr lang="ja-JP" altLang="en-US" sz="1400" dirty="0"/>
              <a:t>退職職員の</a:t>
            </a:r>
            <a:r>
              <a:rPr lang="ja-JP" altLang="en-US" sz="1400" dirty="0" smtClean="0"/>
              <a:t>働きかけ規制を導入</a:t>
            </a:r>
            <a:r>
              <a:rPr lang="en-US" altLang="ja-JP" sz="1400" dirty="0" smtClean="0"/>
              <a:t/>
            </a:r>
            <a:br>
              <a:rPr lang="en-US" altLang="ja-JP" sz="1400" dirty="0" smtClean="0"/>
            </a:br>
            <a:r>
              <a:rPr lang="ja-JP" altLang="en-US" sz="1400" dirty="0" smtClean="0"/>
              <a:t>（平成１９年改正国家公務員法。違反行為は懲戒処分、不正行為を伴う場合は刑事罰）</a:t>
            </a:r>
            <a:endParaRPr lang="en-US" altLang="ja-JP" sz="1400" dirty="0" smtClean="0"/>
          </a:p>
          <a:p>
            <a:r>
              <a:rPr kumimoji="1" lang="ja-JP" altLang="en-US" sz="1400" dirty="0" smtClean="0"/>
              <a:t>○官民人材交流センターによる再就職援助も内閣の方針として原則廃止し、天下りあっせんを根絶（平成２１年９月２９日～）</a:t>
            </a:r>
            <a:endParaRPr kumimoji="1" lang="ja-JP" altLang="en-US" sz="1400" dirty="0"/>
          </a:p>
        </p:txBody>
      </p:sp>
      <p:sp>
        <p:nvSpPr>
          <p:cNvPr id="27" name="正方形/長方形 26"/>
          <p:cNvSpPr/>
          <p:nvPr/>
        </p:nvSpPr>
        <p:spPr>
          <a:xfrm>
            <a:off x="2072600" y="1449322"/>
            <a:ext cx="5328741" cy="395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smtClean="0">
                <a:solidFill>
                  <a:schemeClr val="accent5">
                    <a:lumMod val="75000"/>
                  </a:schemeClr>
                </a:solidFill>
                <a:latin typeface="HG丸ｺﾞｼｯｸM-PRO" pitchFamily="50" charset="-128"/>
                <a:ea typeface="HG丸ｺﾞｼｯｸM-PRO" pitchFamily="50" charset="-128"/>
              </a:rPr>
              <a:t>再就職等規制の厳格な遵守のため、監視機能を強化</a:t>
            </a:r>
            <a:endParaRPr lang="ja-JP" altLang="en-US" sz="1600" b="1" dirty="0">
              <a:solidFill>
                <a:schemeClr val="accent5">
                  <a:lumMod val="75000"/>
                </a:schemeClr>
              </a:solidFill>
              <a:latin typeface="HG丸ｺﾞｼｯｸM-PRO" pitchFamily="50" charset="-128"/>
              <a:ea typeface="HG丸ｺﾞｼｯｸM-PRO" pitchFamily="50" charset="-128"/>
            </a:endParaRPr>
          </a:p>
        </p:txBody>
      </p:sp>
      <p:sp>
        <p:nvSpPr>
          <p:cNvPr id="23" name="正方形/長方形 22"/>
          <p:cNvSpPr/>
          <p:nvPr/>
        </p:nvSpPr>
        <p:spPr>
          <a:xfrm>
            <a:off x="3980866" y="2564880"/>
            <a:ext cx="5688790" cy="2477601"/>
          </a:xfrm>
          <a:prstGeom prst="rect">
            <a:avLst/>
          </a:prstGeom>
        </p:spPr>
        <p:style>
          <a:lnRef idx="1">
            <a:schemeClr val="accent3"/>
          </a:lnRef>
          <a:fillRef idx="2">
            <a:schemeClr val="accent3"/>
          </a:fillRef>
          <a:effectRef idx="1">
            <a:schemeClr val="accent3"/>
          </a:effectRef>
          <a:fontRef idx="minor">
            <a:schemeClr val="dk1"/>
          </a:fontRef>
        </p:style>
        <p:txBody>
          <a:bodyPr tIns="36000" bIns="36000" rtlCol="0" anchor="ctr">
            <a:spAutoFit/>
          </a:bodyPr>
          <a:lstStyle/>
          <a:p>
            <a:pPr marL="182563" lvl="0" indent="-182563" algn="just">
              <a:lnSpc>
                <a:spcPts val="2000"/>
              </a:lnSpc>
              <a:spcAft>
                <a:spcPts val="600"/>
              </a:spcAft>
              <a:defRPr/>
            </a:pPr>
            <a:r>
              <a:rPr lang="ja-JP" altLang="en-US" sz="1600" b="1" dirty="0" smtClean="0">
                <a:solidFill>
                  <a:prstClr val="black"/>
                </a:solidFill>
                <a:latin typeface="HG丸ｺﾞｼｯｸM-PRO" pitchFamily="50" charset="-128"/>
                <a:ea typeface="HG丸ｺﾞｼｯｸM-PRO" pitchFamily="50" charset="-128"/>
              </a:rPr>
              <a:t>○ </a:t>
            </a:r>
            <a:r>
              <a:rPr lang="ja-JP" altLang="en-US" sz="1600" b="1" dirty="0">
                <a:solidFill>
                  <a:prstClr val="black"/>
                </a:solidFill>
                <a:latin typeface="HG丸ｺﾞｼｯｸM-PRO" pitchFamily="50" charset="-128"/>
                <a:ea typeface="HG丸ｺﾞｼｯｸM-PRO" pitchFamily="50" charset="-128"/>
              </a:rPr>
              <a:t>中立公正の第三者機関として、</a:t>
            </a:r>
            <a:r>
              <a:rPr lang="ja-JP" altLang="en-US" sz="1600" b="1" dirty="0" smtClean="0">
                <a:solidFill>
                  <a:prstClr val="black"/>
                </a:solidFill>
                <a:latin typeface="HG丸ｺﾞｼｯｸM-PRO" pitchFamily="50" charset="-128"/>
                <a:ea typeface="HG丸ｺﾞｼｯｸM-PRO" pitchFamily="50" charset="-128"/>
              </a:rPr>
              <a:t>人事公正委員会の</a:t>
            </a:r>
            <a:r>
              <a:rPr lang="ja-JP" altLang="en-US" sz="1600" b="1" dirty="0">
                <a:solidFill>
                  <a:prstClr val="black"/>
                </a:solidFill>
                <a:latin typeface="HG丸ｺﾞｼｯｸM-PRO" pitchFamily="50" charset="-128"/>
                <a:ea typeface="HG丸ｺﾞｼｯｸM-PRO" pitchFamily="50" charset="-128"/>
              </a:rPr>
              <a:t>下に設置</a:t>
            </a:r>
            <a:r>
              <a:rPr lang="ja-JP" altLang="en-US" sz="1400" b="1" dirty="0">
                <a:solidFill>
                  <a:prstClr val="black"/>
                </a:solidFill>
                <a:latin typeface="HG丸ｺﾞｼｯｸM-PRO" pitchFamily="50" charset="-128"/>
                <a:ea typeface="HG丸ｺﾞｼｯｸM-PRO" pitchFamily="50" charset="-128"/>
              </a:rPr>
              <a:t>（独立職権行使）</a:t>
            </a:r>
            <a:endParaRPr lang="en-US" altLang="ja-JP" sz="1400" b="1" dirty="0">
              <a:solidFill>
                <a:prstClr val="black"/>
              </a:solidFill>
              <a:latin typeface="HG丸ｺﾞｼｯｸM-PRO" pitchFamily="50" charset="-128"/>
              <a:ea typeface="HG丸ｺﾞｼｯｸM-PRO" pitchFamily="50" charset="-128"/>
            </a:endParaRPr>
          </a:p>
          <a:p>
            <a:pPr marL="182563" lvl="0" indent="-182563" algn="just">
              <a:lnSpc>
                <a:spcPts val="2000"/>
              </a:lnSpc>
              <a:spcAft>
                <a:spcPts val="0"/>
              </a:spcAft>
              <a:defRPr/>
            </a:pPr>
            <a:r>
              <a:rPr lang="ja-JP" altLang="en-US" sz="1600" b="1" dirty="0">
                <a:solidFill>
                  <a:prstClr val="black"/>
                </a:solidFill>
                <a:latin typeface="HG丸ｺﾞｼｯｸM-PRO" pitchFamily="50" charset="-128"/>
                <a:ea typeface="HG丸ｺﾞｼｯｸM-PRO" pitchFamily="50" charset="-128"/>
              </a:rPr>
              <a:t>○ 従来の機能</a:t>
            </a:r>
            <a:r>
              <a:rPr lang="ja-JP" altLang="en-US" sz="1400" b="1" dirty="0">
                <a:solidFill>
                  <a:prstClr val="black"/>
                </a:solidFill>
                <a:latin typeface="HG丸ｺﾞｼｯｸM-PRO" pitchFamily="50" charset="-128"/>
                <a:ea typeface="HG丸ｺﾞｼｯｸM-PRO" pitchFamily="50" charset="-128"/>
              </a:rPr>
              <a:t>（再就職等規制違反行為の調査・勧告、再就職等規制等の適切な運用確保に必要な措置の勧告　等）</a:t>
            </a:r>
            <a:r>
              <a:rPr lang="ja-JP" altLang="en-US" sz="1600" b="1" dirty="0">
                <a:solidFill>
                  <a:prstClr val="black"/>
                </a:solidFill>
                <a:latin typeface="HG丸ｺﾞｼｯｸM-PRO" pitchFamily="50" charset="-128"/>
                <a:ea typeface="HG丸ｺﾞｼｯｸM-PRO" pitchFamily="50" charset="-128"/>
              </a:rPr>
              <a:t>に加え</a:t>
            </a:r>
            <a:r>
              <a:rPr lang="ja-JP" altLang="en-US" sz="1600" b="1" dirty="0" smtClean="0">
                <a:solidFill>
                  <a:prstClr val="black"/>
                </a:solidFill>
                <a:latin typeface="HG丸ｺﾞｼｯｸM-PRO" pitchFamily="50" charset="-128"/>
                <a:ea typeface="HG丸ｺﾞｼｯｸM-PRO" pitchFamily="50" charset="-128"/>
              </a:rPr>
              <a:t>、</a:t>
            </a:r>
            <a:r>
              <a:rPr lang="ja-JP" altLang="en-US" sz="1600" b="1" u="heavy" dirty="0" smtClean="0">
                <a:solidFill>
                  <a:srgbClr val="FF0000"/>
                </a:solidFill>
                <a:latin typeface="HG丸ｺﾞｼｯｸM-PRO" pitchFamily="50" charset="-128"/>
                <a:ea typeface="HG丸ｺﾞｼｯｸM-PRO" pitchFamily="50" charset="-128"/>
              </a:rPr>
              <a:t>違反行為を未然に防ぐ等の観点から、任命権者</a:t>
            </a:r>
            <a:r>
              <a:rPr lang="ja-JP" altLang="en-US" sz="1600" b="1" u="heavy" dirty="0">
                <a:solidFill>
                  <a:srgbClr val="FF0000"/>
                </a:solidFill>
                <a:latin typeface="HG丸ｺﾞｼｯｸM-PRO" pitchFamily="50" charset="-128"/>
                <a:ea typeface="HG丸ｺﾞｼｯｸM-PRO" pitchFamily="50" charset="-128"/>
              </a:rPr>
              <a:t>に</a:t>
            </a:r>
            <a:r>
              <a:rPr lang="ja-JP" altLang="en-US" sz="1600" b="1" u="heavy" dirty="0" smtClean="0">
                <a:solidFill>
                  <a:srgbClr val="FF0000"/>
                </a:solidFill>
                <a:latin typeface="HG丸ｺﾞｼｯｸM-PRO" pitchFamily="50" charset="-128"/>
                <a:ea typeface="HG丸ｺﾞｼｯｸM-PRO" pitchFamily="50" charset="-128"/>
              </a:rPr>
              <a:t>対する再就職</a:t>
            </a:r>
            <a:r>
              <a:rPr lang="ja-JP" altLang="en-US" sz="1600" b="1" u="heavy" dirty="0">
                <a:solidFill>
                  <a:srgbClr val="FF0000"/>
                </a:solidFill>
                <a:latin typeface="HG丸ｺﾞｼｯｸM-PRO" pitchFamily="50" charset="-128"/>
                <a:ea typeface="HG丸ｺﾞｼｯｸM-PRO" pitchFamily="50" charset="-128"/>
              </a:rPr>
              <a:t>等規制の</a:t>
            </a:r>
            <a:r>
              <a:rPr lang="ja-JP" altLang="en-US" sz="1600" b="1" u="heavy" dirty="0" smtClean="0">
                <a:solidFill>
                  <a:srgbClr val="FF0000"/>
                </a:solidFill>
                <a:latin typeface="HG丸ｺﾞｼｯｸM-PRO" pitchFamily="50" charset="-128"/>
                <a:ea typeface="HG丸ｺﾞｼｯｸM-PRO" pitchFamily="50" charset="-128"/>
              </a:rPr>
              <a:t>遵守のための指導</a:t>
            </a:r>
            <a:r>
              <a:rPr lang="ja-JP" altLang="en-US" sz="1600" b="1" u="heavy" dirty="0">
                <a:solidFill>
                  <a:srgbClr val="FF0000"/>
                </a:solidFill>
                <a:latin typeface="HG丸ｺﾞｼｯｸM-PRO" pitchFamily="50" charset="-128"/>
                <a:ea typeface="HG丸ｺﾞｼｯｸM-PRO" pitchFamily="50" charset="-128"/>
              </a:rPr>
              <a:t>・</a:t>
            </a:r>
            <a:r>
              <a:rPr lang="ja-JP" altLang="en-US" sz="1600" b="1" u="heavy" dirty="0" smtClean="0">
                <a:solidFill>
                  <a:srgbClr val="FF0000"/>
                </a:solidFill>
                <a:latin typeface="HG丸ｺﾞｼｯｸM-PRO" pitchFamily="50" charset="-128"/>
                <a:ea typeface="HG丸ｺﾞｼｯｸM-PRO" pitchFamily="50" charset="-128"/>
              </a:rPr>
              <a:t>助言を</a:t>
            </a:r>
            <a:r>
              <a:rPr lang="ja-JP" altLang="en-US" sz="1600" b="1" u="heavy" dirty="0">
                <a:solidFill>
                  <a:srgbClr val="FF0000"/>
                </a:solidFill>
                <a:latin typeface="HG丸ｺﾞｼｯｸM-PRO" pitchFamily="50" charset="-128"/>
                <a:ea typeface="HG丸ｺﾞｼｯｸM-PRO" pitchFamily="50" charset="-128"/>
              </a:rPr>
              <a:t>行う権限を付与</a:t>
            </a:r>
            <a:r>
              <a:rPr lang="ja-JP" altLang="en-US" sz="1400" b="1" dirty="0">
                <a:solidFill>
                  <a:srgbClr val="FF0000"/>
                </a:solidFill>
                <a:latin typeface="HG丸ｺﾞｼｯｸM-PRO" pitchFamily="50" charset="-128"/>
                <a:ea typeface="HG丸ｺﾞｼｯｸM-PRO" pitchFamily="50" charset="-128"/>
              </a:rPr>
              <a:t>（例</a:t>
            </a:r>
            <a:r>
              <a:rPr lang="ja-JP" altLang="en-US" sz="1400" b="1" dirty="0" smtClean="0">
                <a:solidFill>
                  <a:srgbClr val="FF0000"/>
                </a:solidFill>
                <a:latin typeface="HG丸ｺﾞｼｯｸM-PRO" pitchFamily="50" charset="-128"/>
                <a:ea typeface="HG丸ｺﾞｼｯｸM-PRO" pitchFamily="50" charset="-128"/>
              </a:rPr>
              <a:t>：</a:t>
            </a:r>
            <a:r>
              <a:rPr lang="ja-JP" altLang="en-US" sz="1400" b="1" u="heavy" dirty="0">
                <a:solidFill>
                  <a:srgbClr val="FF0000"/>
                </a:solidFill>
                <a:latin typeface="HG丸ｺﾞｼｯｸM-PRO" pitchFamily="50" charset="-128"/>
                <a:ea typeface="HG丸ｺﾞｼｯｸM-PRO" pitchFamily="50" charset="-128"/>
              </a:rPr>
              <a:t>再就職等規制の周知徹底に関する指導・助言、脱法的な行為の再発防止のための指導・助言</a:t>
            </a:r>
            <a:r>
              <a:rPr lang="ja-JP" altLang="en-US" sz="1400" b="1" dirty="0" smtClean="0">
                <a:solidFill>
                  <a:srgbClr val="FF0000"/>
                </a:solidFill>
                <a:latin typeface="HG丸ｺﾞｼｯｸM-PRO" pitchFamily="50" charset="-128"/>
                <a:ea typeface="HG丸ｺﾞｼｯｸM-PRO" pitchFamily="50" charset="-128"/>
              </a:rPr>
              <a:t>　等</a:t>
            </a:r>
            <a:r>
              <a:rPr lang="ja-JP" altLang="en-US" sz="1400" b="1" dirty="0">
                <a:solidFill>
                  <a:srgbClr val="FF0000"/>
                </a:solidFill>
                <a:latin typeface="HG丸ｺﾞｼｯｸM-PRO" pitchFamily="50" charset="-128"/>
                <a:ea typeface="HG丸ｺﾞｼｯｸM-PRO" pitchFamily="50" charset="-128"/>
              </a:rPr>
              <a:t>）</a:t>
            </a:r>
            <a:endParaRPr lang="en-US" altLang="ja-JP" sz="1400" dirty="0">
              <a:solidFill>
                <a:prstClr val="black"/>
              </a:solidFill>
              <a:latin typeface="HG丸ｺﾞｼｯｸM-PRO" pitchFamily="50" charset="-128"/>
              <a:ea typeface="HG丸ｺﾞｼｯｸM-PRO" pitchFamily="50" charset="-128"/>
            </a:endParaRPr>
          </a:p>
          <a:p>
            <a:pPr marL="182563" lvl="0" indent="-182563" algn="just">
              <a:lnSpc>
                <a:spcPts val="2000"/>
              </a:lnSpc>
              <a:spcAft>
                <a:spcPts val="600"/>
              </a:spcAft>
              <a:defRPr/>
            </a:pPr>
            <a:r>
              <a:rPr lang="ja-JP" altLang="en-US" sz="1200" i="1" dirty="0">
                <a:solidFill>
                  <a:prstClr val="black"/>
                </a:solidFill>
              </a:rPr>
              <a:t>　　</a:t>
            </a:r>
            <a:r>
              <a:rPr lang="en-US" altLang="ja-JP" sz="1200" i="1" dirty="0">
                <a:solidFill>
                  <a:prstClr val="black"/>
                </a:solidFill>
              </a:rPr>
              <a:t>※ </a:t>
            </a:r>
            <a:r>
              <a:rPr lang="ja-JP" altLang="en-US" sz="1200" i="1" dirty="0">
                <a:solidFill>
                  <a:prstClr val="black"/>
                </a:solidFill>
              </a:rPr>
              <a:t>監視機能の強化は、新組織の設置前に、現行組織において先行的に</a:t>
            </a:r>
            <a:r>
              <a:rPr lang="ja-JP" altLang="en-US" sz="1200" i="1" dirty="0" smtClean="0">
                <a:solidFill>
                  <a:prstClr val="black"/>
                </a:solidFill>
              </a:rPr>
              <a:t>実施</a:t>
            </a:r>
            <a:endParaRPr lang="en-US" altLang="ja-JP" sz="1200" i="1" dirty="0" smtClean="0">
              <a:solidFill>
                <a:prstClr val="black"/>
              </a:solidFill>
            </a:endParaRPr>
          </a:p>
        </p:txBody>
      </p:sp>
      <p:sp>
        <p:nvSpPr>
          <p:cNvPr id="2" name="スライド番号プレースホルダー 1"/>
          <p:cNvSpPr>
            <a:spLocks noGrp="1"/>
          </p:cNvSpPr>
          <p:nvPr>
            <p:ph type="sldNum" sz="quarter" idx="12"/>
          </p:nvPr>
        </p:nvSpPr>
        <p:spPr/>
        <p:txBody>
          <a:bodyPr/>
          <a:lstStyle/>
          <a:p>
            <a:pPr>
              <a:defRPr/>
            </a:pPr>
            <a:fld id="{EF57B270-EEDE-4ED1-B9C7-B3EB95C99B49}" type="slidenum">
              <a:rPr lang="en-US" altLang="ja-JP" smtClean="0"/>
              <a:pPr>
                <a:defRPr/>
              </a:pPr>
              <a:t>4</a:t>
            </a:fld>
            <a:endParaRPr lang="en-US" altLang="ja-JP" dirty="0"/>
          </a:p>
        </p:txBody>
      </p:sp>
    </p:spTree>
    <p:extLst>
      <p:ext uri="{BB962C8B-B14F-4D97-AF65-F5344CB8AC3E}">
        <p14:creationId xmlns:p14="http://schemas.microsoft.com/office/powerpoint/2010/main" val="1760519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906000"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2000" dirty="0">
                <a:latin typeface="ＤＨＰ特太ゴシック体" pitchFamily="2" charset="-128"/>
                <a:ea typeface="ＤＨＰ特太ゴシック体" pitchFamily="2" charset="-128"/>
              </a:rPr>
              <a:t>自律的労使関係制度の</a:t>
            </a:r>
            <a:r>
              <a:rPr lang="ja-JP" altLang="en-US" sz="2000" dirty="0" smtClean="0">
                <a:latin typeface="ＤＨＰ特太ゴシック体" pitchFamily="2" charset="-128"/>
                <a:ea typeface="ＤＨＰ特太ゴシック体" pitchFamily="2" charset="-128"/>
              </a:rPr>
              <a:t>措置（団体交渉、団体協約等に関する制度の確立）</a:t>
            </a:r>
            <a:endParaRPr lang="ja-JP" altLang="en-US" sz="2000" dirty="0">
              <a:latin typeface="ＤＨＰ特太ゴシック体" pitchFamily="2" charset="-128"/>
              <a:ea typeface="ＤＨＰ特太ゴシック体" pitchFamily="2" charset="-128"/>
            </a:endParaRPr>
          </a:p>
        </p:txBody>
      </p:sp>
      <p:grpSp>
        <p:nvGrpSpPr>
          <p:cNvPr id="2052" name="グループ化 7"/>
          <p:cNvGrpSpPr>
            <a:grpSpLocks/>
          </p:cNvGrpSpPr>
          <p:nvPr/>
        </p:nvGrpSpPr>
        <p:grpSpPr bwMode="auto">
          <a:xfrm>
            <a:off x="7040563" y="1922463"/>
            <a:ext cx="2452687" cy="485775"/>
            <a:chOff x="7179469" y="927001"/>
            <a:chExt cx="2454051" cy="485775"/>
          </a:xfrm>
        </p:grpSpPr>
        <p:sp>
          <p:nvSpPr>
            <p:cNvPr id="42" name="額縁 41"/>
            <p:cNvSpPr/>
            <p:nvPr/>
          </p:nvSpPr>
          <p:spPr>
            <a:xfrm>
              <a:off x="7179469" y="927001"/>
              <a:ext cx="2454051" cy="485775"/>
            </a:xfrm>
            <a:prstGeom prst="bevel">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ea typeface="ＤＨＰ特太ゴシック体" pitchFamily="2" charset="-128"/>
              </a:endParaRPr>
            </a:p>
          </p:txBody>
        </p:sp>
        <p:sp>
          <p:nvSpPr>
            <p:cNvPr id="10" name="正方形/長方形 9"/>
            <p:cNvSpPr/>
            <p:nvPr/>
          </p:nvSpPr>
          <p:spPr>
            <a:xfrm>
              <a:off x="7266830" y="985738"/>
              <a:ext cx="2231678" cy="409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effectLst>
                    <a:outerShdw blurRad="38100" dist="38100" dir="2700000" algn="tl">
                      <a:srgbClr val="000000">
                        <a:alpha val="43137"/>
                      </a:srgbClr>
                    </a:outerShdw>
                  </a:effectLst>
                  <a:ea typeface="ＤＨＰ特太ゴシック体" pitchFamily="2" charset="-128"/>
                </a:rPr>
                <a:t>認証された労働組合</a:t>
              </a:r>
              <a:endParaRPr lang="en-US" altLang="ja-JP" dirty="0">
                <a:solidFill>
                  <a:schemeClr val="tx1"/>
                </a:solidFill>
                <a:effectLst>
                  <a:outerShdw blurRad="38100" dist="38100" dir="2700000" algn="tl">
                    <a:srgbClr val="000000">
                      <a:alpha val="43137"/>
                    </a:srgbClr>
                  </a:outerShdw>
                </a:effectLst>
                <a:ea typeface="ＤＨＰ特太ゴシック体" pitchFamily="2" charset="-128"/>
              </a:endParaRPr>
            </a:p>
          </p:txBody>
        </p:sp>
      </p:grpSp>
      <p:sp>
        <p:nvSpPr>
          <p:cNvPr id="17" name="ストライプ矢印 16"/>
          <p:cNvSpPr/>
          <p:nvPr/>
        </p:nvSpPr>
        <p:spPr>
          <a:xfrm>
            <a:off x="4488284" y="4514528"/>
            <a:ext cx="392708" cy="1581588"/>
          </a:xfrm>
          <a:prstGeom prst="stripedRightArrow">
            <a:avLst>
              <a:gd name="adj1" fmla="val 61758"/>
              <a:gd name="adj2" fmla="val 50000"/>
            </a:avLst>
          </a:prstGeom>
          <a:gradFill flip="none" rotWithShape="1">
            <a:gsLst>
              <a:gs pos="100000">
                <a:schemeClr val="accent1">
                  <a:lumMod val="75000"/>
                </a:schemeClr>
              </a:gs>
              <a:gs pos="0">
                <a:schemeClr val="accent1">
                  <a:tint val="23500"/>
                  <a:satMod val="160000"/>
                </a:schemeClr>
              </a:gs>
            </a:gsLst>
            <a:lin ang="0" scaled="1"/>
            <a:tileRect/>
          </a:gradFill>
          <a:ln>
            <a:noFill/>
          </a:ln>
          <a:scene3d>
            <a:camera prst="orthographicFront">
              <a:rot lat="0" lon="0" rev="162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テキスト ボックス 17"/>
          <p:cNvSpPr txBox="1"/>
          <p:nvPr/>
        </p:nvSpPr>
        <p:spPr>
          <a:xfrm>
            <a:off x="355600" y="6130925"/>
            <a:ext cx="9278050" cy="646113"/>
          </a:xfrm>
          <a:prstGeom prst="rect">
            <a:avLst/>
          </a:prstGeom>
          <a:noFill/>
        </p:spPr>
        <p:txBody>
          <a:bodyPr wrap="square">
            <a:spAutoFit/>
          </a:bodyPr>
          <a:lstStyle/>
          <a:p>
            <a:pPr marL="93663" indent="-93663" algn="just">
              <a:defRPr/>
            </a:pPr>
            <a:r>
              <a:rPr lang="ja-JP" altLang="en-US" sz="1200" dirty="0">
                <a:latin typeface="+mn-ea"/>
                <a:ea typeface="+mn-ea"/>
              </a:rPr>
              <a:t>・認証された労働組合</a:t>
            </a:r>
            <a:r>
              <a:rPr lang="ja-JP" altLang="en-US" sz="1200" dirty="0" smtClean="0">
                <a:latin typeface="+mn-ea"/>
                <a:ea typeface="+mn-ea"/>
              </a:rPr>
              <a:t>、組合員で</a:t>
            </a:r>
            <a:r>
              <a:rPr lang="ja-JP" altLang="en-US" sz="1200" dirty="0">
                <a:latin typeface="+mn-ea"/>
                <a:ea typeface="+mn-ea"/>
              </a:rPr>
              <a:t>ある職員等から、当局が</a:t>
            </a:r>
            <a:r>
              <a:rPr lang="ja-JP" altLang="en-US" sz="1200" b="1" u="sng" dirty="0">
                <a:latin typeface="+mn-ea"/>
                <a:ea typeface="+mn-ea"/>
              </a:rPr>
              <a:t>不当労働行為</a:t>
            </a:r>
            <a:r>
              <a:rPr lang="ja-JP" altLang="en-US" sz="1200" dirty="0">
                <a:latin typeface="+mn-ea"/>
                <a:ea typeface="+mn-ea"/>
              </a:rPr>
              <a:t>（職員に対する不利益取扱い、団体交渉拒否、支配介入・経費援助等）</a:t>
            </a:r>
            <a:r>
              <a:rPr lang="ja-JP" altLang="en-US" sz="1200" b="1" u="sng" dirty="0">
                <a:latin typeface="+mn-ea"/>
                <a:ea typeface="+mn-ea"/>
              </a:rPr>
              <a:t>の禁止義務に違反した旨の申立てを受けたときは</a:t>
            </a:r>
            <a:r>
              <a:rPr lang="ja-JP" altLang="en-US" sz="1200" dirty="0">
                <a:latin typeface="+mn-ea"/>
                <a:ea typeface="+mn-ea"/>
              </a:rPr>
              <a:t>、調査・審問を行い、認定した事実に基づき</a:t>
            </a:r>
            <a:r>
              <a:rPr lang="ja-JP" altLang="en-US" sz="1200" b="1" u="sng" dirty="0">
                <a:latin typeface="+mn-ea"/>
                <a:ea typeface="+mn-ea"/>
              </a:rPr>
              <a:t>救済命令等を発することができる</a:t>
            </a:r>
            <a:r>
              <a:rPr lang="ja-JP" altLang="en-US" sz="1200" dirty="0">
                <a:latin typeface="+mn-ea"/>
                <a:ea typeface="+mn-ea"/>
              </a:rPr>
              <a:t>。</a:t>
            </a:r>
            <a:endParaRPr lang="en-US" altLang="ja-JP" sz="1200" dirty="0">
              <a:latin typeface="+mn-ea"/>
              <a:ea typeface="+mn-ea"/>
            </a:endParaRPr>
          </a:p>
          <a:p>
            <a:pPr marL="93663" indent="-93663" algn="just">
              <a:defRPr/>
            </a:pPr>
            <a:r>
              <a:rPr lang="ja-JP" altLang="en-US" sz="1200" dirty="0">
                <a:latin typeface="+mn-ea"/>
                <a:ea typeface="+mn-ea"/>
              </a:rPr>
              <a:t>・団体協約締結可能事項について、権限ある当局と認証された労働組合の間に紛争が発生したときは、</a:t>
            </a:r>
            <a:r>
              <a:rPr lang="ja-JP" altLang="en-US" sz="1200" b="1" u="sng" dirty="0">
                <a:latin typeface="+mn-ea"/>
                <a:ea typeface="+mn-ea"/>
              </a:rPr>
              <a:t>あっせん、調停又は仲裁が可能</a:t>
            </a:r>
            <a:r>
              <a:rPr lang="ja-JP" altLang="en-US" sz="1200" dirty="0">
                <a:latin typeface="+mn-ea"/>
                <a:ea typeface="+mn-ea"/>
              </a:rPr>
              <a:t>。</a:t>
            </a:r>
          </a:p>
        </p:txBody>
      </p:sp>
      <p:sp>
        <p:nvSpPr>
          <p:cNvPr id="19" name="正方形/長方形 18"/>
          <p:cNvSpPr/>
          <p:nvPr/>
        </p:nvSpPr>
        <p:spPr>
          <a:xfrm>
            <a:off x="3081338" y="4730750"/>
            <a:ext cx="3241675" cy="5381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chemeClr val="accent5">
                    <a:lumMod val="75000"/>
                  </a:schemeClr>
                </a:solidFill>
                <a:latin typeface="HG丸ｺﾞｼｯｸM-PRO" pitchFamily="50" charset="-128"/>
                <a:ea typeface="HG丸ｺﾞｼｯｸM-PRO" pitchFamily="50" charset="-128"/>
              </a:rPr>
              <a:t>（団体交渉の場等において労使間で</a:t>
            </a:r>
            <a:endParaRPr lang="en-US" altLang="ja-JP" sz="1400" b="1" dirty="0">
              <a:solidFill>
                <a:schemeClr val="accent5">
                  <a:lumMod val="75000"/>
                </a:schemeClr>
              </a:solidFill>
              <a:latin typeface="HG丸ｺﾞｼｯｸM-PRO" pitchFamily="50" charset="-128"/>
              <a:ea typeface="HG丸ｺﾞｼｯｸM-PRO" pitchFamily="50" charset="-128"/>
            </a:endParaRPr>
          </a:p>
          <a:p>
            <a:pPr algn="ctr">
              <a:defRPr/>
            </a:pPr>
            <a:r>
              <a:rPr lang="ja-JP" altLang="en-US" sz="1400" b="1" dirty="0">
                <a:solidFill>
                  <a:schemeClr val="accent5">
                    <a:lumMod val="75000"/>
                  </a:schemeClr>
                </a:solidFill>
                <a:latin typeface="HG丸ｺﾞｼｯｸM-PRO" pitchFamily="50" charset="-128"/>
                <a:ea typeface="HG丸ｺﾞｼｯｸM-PRO" pitchFamily="50" charset="-128"/>
              </a:rPr>
              <a:t>紛争等が生じた場合）</a:t>
            </a:r>
            <a:endParaRPr lang="ja-JP" altLang="en-US" b="1" dirty="0">
              <a:solidFill>
                <a:schemeClr val="accent5">
                  <a:lumMod val="75000"/>
                </a:schemeClr>
              </a:solidFill>
              <a:latin typeface="HG丸ｺﾞｼｯｸM-PRO" pitchFamily="50" charset="-128"/>
              <a:ea typeface="HG丸ｺﾞｼｯｸM-PRO" pitchFamily="50" charset="-128"/>
            </a:endParaRPr>
          </a:p>
        </p:txBody>
      </p:sp>
      <p:sp>
        <p:nvSpPr>
          <p:cNvPr id="30" name="大かっこ 29"/>
          <p:cNvSpPr/>
          <p:nvPr/>
        </p:nvSpPr>
        <p:spPr>
          <a:xfrm>
            <a:off x="304800" y="6057900"/>
            <a:ext cx="9328850" cy="755650"/>
          </a:xfrm>
          <a:prstGeom prst="bracketPair">
            <a:avLst>
              <a:gd name="adj" fmla="val 896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cxnSp>
        <p:nvCxnSpPr>
          <p:cNvPr id="41" name="直線矢印コネクタ 40"/>
          <p:cNvCxnSpPr/>
          <p:nvPr/>
        </p:nvCxnSpPr>
        <p:spPr>
          <a:xfrm flipV="1">
            <a:off x="8307388" y="5305322"/>
            <a:ext cx="0" cy="468416"/>
          </a:xfrm>
          <a:prstGeom prst="straightConnector1">
            <a:avLst/>
          </a:prstGeom>
          <a:ln w="34925">
            <a:solidFill>
              <a:srgbClr val="0000CC"/>
            </a:solidFill>
            <a:prstDash val="sysDot"/>
            <a:tailEnd type="stealth" w="lg" len="lg"/>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H="1">
            <a:off x="5949950" y="5773738"/>
            <a:ext cx="2343150" cy="0"/>
          </a:xfrm>
          <a:prstGeom prst="line">
            <a:avLst/>
          </a:prstGeom>
          <a:ln w="34925">
            <a:solidFill>
              <a:srgbClr val="0000CC"/>
            </a:solidFill>
            <a:prstDash val="sysDot"/>
            <a:tailEnd type="none" w="lg" len="lg"/>
          </a:ln>
        </p:spPr>
        <p:style>
          <a:lnRef idx="1">
            <a:schemeClr val="accent1"/>
          </a:lnRef>
          <a:fillRef idx="0">
            <a:schemeClr val="accent1"/>
          </a:fillRef>
          <a:effectRef idx="0">
            <a:schemeClr val="accent1"/>
          </a:effectRef>
          <a:fontRef idx="minor">
            <a:schemeClr val="tx1"/>
          </a:fontRef>
        </p:style>
      </p:cxnSp>
      <p:sp>
        <p:nvSpPr>
          <p:cNvPr id="2065" name="テキスト ボックス 44"/>
          <p:cNvSpPr txBox="1">
            <a:spLocks noChangeArrowheads="1"/>
          </p:cNvSpPr>
          <p:nvPr/>
        </p:nvSpPr>
        <p:spPr bwMode="auto">
          <a:xfrm>
            <a:off x="6321425" y="5513388"/>
            <a:ext cx="17272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ja-JP" altLang="en-US" sz="1100" dirty="0" smtClean="0">
                <a:solidFill>
                  <a:schemeClr val="accent5">
                    <a:lumMod val="75000"/>
                  </a:schemeClr>
                </a:solidFill>
              </a:rPr>
              <a:t>認証に関する事務を実施</a:t>
            </a:r>
          </a:p>
        </p:txBody>
      </p:sp>
      <p:sp>
        <p:nvSpPr>
          <p:cNvPr id="15" name="左右矢印 14"/>
          <p:cNvSpPr/>
          <p:nvPr/>
        </p:nvSpPr>
        <p:spPr>
          <a:xfrm>
            <a:off x="2432051" y="1773238"/>
            <a:ext cx="4393210" cy="725487"/>
          </a:xfrm>
          <a:prstGeom prst="leftRightArrow">
            <a:avLst>
              <a:gd name="adj1" fmla="val 50000"/>
              <a:gd name="adj2" fmla="val 92417"/>
            </a:avLst>
          </a:prstGeom>
          <a:gradFill>
            <a:gsLst>
              <a:gs pos="54000">
                <a:schemeClr val="accent2">
                  <a:lumMod val="20000"/>
                  <a:lumOff val="80000"/>
                </a:schemeClr>
              </a:gs>
              <a:gs pos="0">
                <a:schemeClr val="accent2">
                  <a:lumMod val="60000"/>
                  <a:lumOff val="40000"/>
                </a:schemeClr>
              </a:gs>
              <a:gs pos="100000">
                <a:schemeClr val="accent2">
                  <a:lumMod val="60000"/>
                  <a:lumOff val="4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2061" name="グループ化 6"/>
          <p:cNvGrpSpPr>
            <a:grpSpLocks/>
          </p:cNvGrpSpPr>
          <p:nvPr/>
        </p:nvGrpSpPr>
        <p:grpSpPr bwMode="auto">
          <a:xfrm>
            <a:off x="550863" y="1922463"/>
            <a:ext cx="1738312" cy="485775"/>
            <a:chOff x="623554" y="854993"/>
            <a:chExt cx="1737158" cy="485775"/>
          </a:xfrm>
        </p:grpSpPr>
        <p:sp>
          <p:nvSpPr>
            <p:cNvPr id="2" name="額縁 1"/>
            <p:cNvSpPr/>
            <p:nvPr/>
          </p:nvSpPr>
          <p:spPr>
            <a:xfrm>
              <a:off x="631486" y="854993"/>
              <a:ext cx="1729226" cy="485775"/>
            </a:xfrm>
            <a:prstGeom prst="bevel">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正方形/長方形 8"/>
            <p:cNvSpPr/>
            <p:nvPr/>
          </p:nvSpPr>
          <p:spPr>
            <a:xfrm>
              <a:off x="623554" y="928018"/>
              <a:ext cx="1729226" cy="339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effectLst>
                    <a:outerShdw blurRad="38100" dist="38100" dir="2700000" algn="tl">
                      <a:srgbClr val="000000">
                        <a:alpha val="43137"/>
                      </a:srgbClr>
                    </a:outerShdw>
                  </a:effectLst>
                  <a:ea typeface="ＤＨＰ特太ゴシック体" pitchFamily="2" charset="-128"/>
                </a:rPr>
                <a:t>当局</a:t>
              </a:r>
            </a:p>
          </p:txBody>
        </p:sp>
      </p:grpSp>
      <p:sp>
        <p:nvSpPr>
          <p:cNvPr id="2062" name="テキスト ボックス 55"/>
          <p:cNvSpPr txBox="1">
            <a:spLocks noChangeArrowheads="1"/>
          </p:cNvSpPr>
          <p:nvPr/>
        </p:nvSpPr>
        <p:spPr bwMode="auto">
          <a:xfrm>
            <a:off x="304800" y="5146339"/>
            <a:ext cx="19208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3663" indent="-93663"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a:t>・</a:t>
            </a:r>
            <a:r>
              <a:rPr lang="ja-JP" altLang="en-US" sz="1400" b="1" u="sng" dirty="0">
                <a:solidFill>
                  <a:srgbClr val="FF0000"/>
                </a:solidFill>
              </a:rPr>
              <a:t>人事院勧告制度及び人事院を</a:t>
            </a:r>
            <a:r>
              <a:rPr lang="ja-JP" altLang="en-US" sz="1400" b="1" u="sng" dirty="0" smtClean="0">
                <a:solidFill>
                  <a:srgbClr val="FF0000"/>
                </a:solidFill>
              </a:rPr>
              <a:t>廃止</a:t>
            </a:r>
            <a:endParaRPr lang="en-US" altLang="ja-JP" sz="1400" dirty="0"/>
          </a:p>
        </p:txBody>
      </p:sp>
      <p:sp>
        <p:nvSpPr>
          <p:cNvPr id="16" name="正方形/長方形 15"/>
          <p:cNvSpPr/>
          <p:nvPr/>
        </p:nvSpPr>
        <p:spPr>
          <a:xfrm>
            <a:off x="2720976" y="2282825"/>
            <a:ext cx="3602037" cy="16557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effectLst>
                  <a:outerShdw blurRad="38100" dist="38100" dir="2700000" algn="tl">
                    <a:srgbClr val="000000">
                      <a:alpha val="43137"/>
                    </a:srgbClr>
                  </a:outerShdw>
                </a:effectLst>
              </a:rPr>
              <a:t>【</a:t>
            </a:r>
            <a:r>
              <a:rPr lang="ja-JP" altLang="en-US" sz="1400" b="1" dirty="0">
                <a:solidFill>
                  <a:schemeClr val="tx1"/>
                </a:solidFill>
                <a:effectLst>
                  <a:outerShdw blurRad="38100" dist="38100" dir="2700000" algn="tl">
                    <a:srgbClr val="000000">
                      <a:alpha val="43137"/>
                    </a:srgbClr>
                  </a:outerShdw>
                </a:effectLst>
              </a:rPr>
              <a:t>団体協約事項</a:t>
            </a:r>
            <a:r>
              <a:rPr lang="en-US" altLang="ja-JP" sz="1400" b="1" dirty="0">
                <a:solidFill>
                  <a:schemeClr val="tx1"/>
                </a:solidFill>
                <a:effectLst>
                  <a:outerShdw blurRad="38100" dist="38100" dir="2700000" algn="tl">
                    <a:srgbClr val="000000">
                      <a:alpha val="43137"/>
                    </a:srgbClr>
                  </a:outerShdw>
                </a:effectLst>
              </a:rPr>
              <a:t>】</a:t>
            </a:r>
          </a:p>
          <a:p>
            <a:pPr marL="176213" indent="-176213" algn="just">
              <a:spcBef>
                <a:spcPts val="300"/>
              </a:spcBef>
              <a:defRPr/>
            </a:pPr>
            <a:r>
              <a:rPr lang="ja-JP" altLang="en-US" sz="1200" dirty="0">
                <a:solidFill>
                  <a:schemeClr val="tx1"/>
                </a:solidFill>
              </a:rPr>
              <a:t>①職員の俸給その他の給与、勤務時間、休憩、休日及び休暇に関する事項</a:t>
            </a:r>
            <a:endParaRPr lang="en-US" altLang="ja-JP" sz="1200" dirty="0">
              <a:solidFill>
                <a:schemeClr val="tx1"/>
              </a:solidFill>
            </a:endParaRPr>
          </a:p>
          <a:p>
            <a:pPr marL="176213" indent="-176213" algn="just">
              <a:spcBef>
                <a:spcPts val="0"/>
              </a:spcBef>
              <a:defRPr/>
            </a:pPr>
            <a:r>
              <a:rPr lang="ja-JP" altLang="en-US" sz="1200" dirty="0">
                <a:solidFill>
                  <a:schemeClr val="tx1"/>
                </a:solidFill>
              </a:rPr>
              <a:t>②職員の昇任、降任、転任、休職、免職及び懲戒の基準に関する事項</a:t>
            </a:r>
            <a:endParaRPr lang="en-US" altLang="ja-JP" sz="1200" dirty="0">
              <a:solidFill>
                <a:schemeClr val="tx1"/>
              </a:solidFill>
            </a:endParaRPr>
          </a:p>
          <a:p>
            <a:pPr algn="just">
              <a:spcBef>
                <a:spcPts val="0"/>
              </a:spcBef>
              <a:defRPr/>
            </a:pPr>
            <a:r>
              <a:rPr lang="ja-JP" altLang="en-US" sz="1200" dirty="0">
                <a:solidFill>
                  <a:schemeClr val="tx1"/>
                </a:solidFill>
              </a:rPr>
              <a:t>③職員の保健、安全保持及び災害補償に関する事項</a:t>
            </a:r>
            <a:endParaRPr lang="en-US" altLang="ja-JP" sz="1200" dirty="0">
              <a:solidFill>
                <a:schemeClr val="tx1"/>
              </a:solidFill>
            </a:endParaRPr>
          </a:p>
          <a:p>
            <a:pPr algn="just">
              <a:spcBef>
                <a:spcPts val="0"/>
              </a:spcBef>
              <a:defRPr/>
            </a:pPr>
            <a:r>
              <a:rPr lang="ja-JP" altLang="en-US" sz="1200" dirty="0">
                <a:solidFill>
                  <a:schemeClr val="tx1"/>
                </a:solidFill>
              </a:rPr>
              <a:t>④上記①～③のほか、職員の勤務条件に関する事項</a:t>
            </a:r>
            <a:endParaRPr lang="en-US" altLang="ja-JP" sz="1200" dirty="0">
              <a:solidFill>
                <a:schemeClr val="tx1"/>
              </a:solidFill>
            </a:endParaRPr>
          </a:p>
          <a:p>
            <a:pPr marL="93663" indent="-93663" algn="just">
              <a:spcBef>
                <a:spcPts val="0"/>
              </a:spcBef>
              <a:defRPr/>
            </a:pPr>
            <a:r>
              <a:rPr lang="ja-JP" altLang="en-US" sz="1200" dirty="0">
                <a:solidFill>
                  <a:schemeClr val="tx1"/>
                </a:solidFill>
              </a:rPr>
              <a:t>⑤団体交渉の手続等の労使</a:t>
            </a:r>
            <a:r>
              <a:rPr lang="ja-JP" altLang="en-US" sz="1200" dirty="0" smtClean="0">
                <a:solidFill>
                  <a:schemeClr val="tx1"/>
                </a:solidFill>
              </a:rPr>
              <a:t>関係に</a:t>
            </a:r>
            <a:r>
              <a:rPr lang="ja-JP" altLang="en-US" sz="1200" dirty="0">
                <a:solidFill>
                  <a:schemeClr val="tx1"/>
                </a:solidFill>
              </a:rPr>
              <a:t>関する事項</a:t>
            </a:r>
            <a:endParaRPr lang="en-US" altLang="ja-JP" sz="1200" dirty="0">
              <a:solidFill>
                <a:schemeClr val="tx1"/>
              </a:solidFill>
            </a:endParaRPr>
          </a:p>
        </p:txBody>
      </p:sp>
      <p:sp>
        <p:nvSpPr>
          <p:cNvPr id="61" name="テキスト ボックス 60"/>
          <p:cNvSpPr txBox="1"/>
          <p:nvPr/>
        </p:nvSpPr>
        <p:spPr>
          <a:xfrm>
            <a:off x="2720975" y="3862388"/>
            <a:ext cx="3744235" cy="939800"/>
          </a:xfrm>
          <a:prstGeom prst="rect">
            <a:avLst/>
          </a:prstGeom>
          <a:noFill/>
        </p:spPr>
        <p:txBody>
          <a:bodyPr wrap="square">
            <a:spAutoFit/>
          </a:bodyPr>
          <a:lstStyle/>
          <a:p>
            <a:pPr marL="93663" indent="-93663" algn="just">
              <a:defRPr/>
            </a:pPr>
            <a:r>
              <a:rPr lang="en-US" altLang="ja-JP" sz="1100" dirty="0">
                <a:solidFill>
                  <a:srgbClr val="FF0000"/>
                </a:solidFill>
                <a:latin typeface="ＭＳ Ｐ明朝" pitchFamily="18" charset="-128"/>
                <a:ea typeface="ＭＳ Ｐ明朝" pitchFamily="18" charset="-128"/>
              </a:rPr>
              <a:t>※</a:t>
            </a:r>
            <a:r>
              <a:rPr lang="ja-JP" altLang="en-US" sz="1100" dirty="0">
                <a:solidFill>
                  <a:srgbClr val="FF0000"/>
                </a:solidFill>
                <a:latin typeface="ＭＳ Ｐ明朝" pitchFamily="18" charset="-128"/>
                <a:ea typeface="ＭＳ Ｐ明朝" pitchFamily="18" charset="-128"/>
              </a:rPr>
              <a:t>　国の事務の管理及び運営に関する事項（人事権の行使、予算、政策等）は、団体交渉の対象とすることができない。</a:t>
            </a:r>
            <a:endParaRPr lang="en-US" altLang="ja-JP" sz="1100" dirty="0">
              <a:solidFill>
                <a:srgbClr val="FF0000"/>
              </a:solidFill>
              <a:latin typeface="ＭＳ Ｐ明朝" pitchFamily="18" charset="-128"/>
              <a:ea typeface="ＭＳ Ｐ明朝" pitchFamily="18" charset="-128"/>
            </a:endParaRPr>
          </a:p>
          <a:p>
            <a:pPr algn="just">
              <a:defRPr/>
            </a:pPr>
            <a:r>
              <a:rPr lang="en-US" altLang="ja-JP" sz="1100" dirty="0">
                <a:solidFill>
                  <a:srgbClr val="FF0000"/>
                </a:solidFill>
                <a:latin typeface="ＭＳ Ｐ明朝" pitchFamily="18" charset="-128"/>
                <a:ea typeface="ＭＳ Ｐ明朝" pitchFamily="18" charset="-128"/>
              </a:rPr>
              <a:t>※</a:t>
            </a:r>
            <a:r>
              <a:rPr lang="ja-JP" altLang="en-US" sz="1100" dirty="0">
                <a:solidFill>
                  <a:srgbClr val="FF0000"/>
                </a:solidFill>
                <a:latin typeface="ＭＳ Ｐ明朝" pitchFamily="18" charset="-128"/>
                <a:ea typeface="ＭＳ Ｐ明朝" pitchFamily="18" charset="-128"/>
              </a:rPr>
              <a:t>　団体交渉の議事の概要及び団体</a:t>
            </a:r>
            <a:r>
              <a:rPr lang="ja-JP" altLang="en-US" sz="1100" dirty="0" smtClean="0">
                <a:solidFill>
                  <a:srgbClr val="FF0000"/>
                </a:solidFill>
                <a:latin typeface="ＭＳ Ｐ明朝" pitchFamily="18" charset="-128"/>
                <a:ea typeface="ＭＳ Ｐ明朝" pitchFamily="18" charset="-128"/>
              </a:rPr>
              <a:t>協約の内容を</a:t>
            </a:r>
            <a:r>
              <a:rPr lang="ja-JP" altLang="en-US" sz="1100" dirty="0">
                <a:solidFill>
                  <a:srgbClr val="FF0000"/>
                </a:solidFill>
                <a:latin typeface="ＭＳ Ｐ明朝" pitchFamily="18" charset="-128"/>
                <a:ea typeface="ＭＳ Ｐ明朝" pitchFamily="18" charset="-128"/>
              </a:rPr>
              <a:t>公表。</a:t>
            </a:r>
            <a:endParaRPr lang="en-US" altLang="ja-JP" sz="1100" dirty="0">
              <a:solidFill>
                <a:srgbClr val="FF0000"/>
              </a:solidFill>
              <a:latin typeface="ＭＳ Ｐ明朝" pitchFamily="18" charset="-128"/>
              <a:ea typeface="ＭＳ Ｐ明朝" pitchFamily="18" charset="-128"/>
            </a:endParaRPr>
          </a:p>
          <a:p>
            <a:pPr marL="93663" indent="-93663" algn="just">
              <a:defRPr/>
            </a:pPr>
            <a:r>
              <a:rPr lang="en-US" altLang="ja-JP" sz="1100" dirty="0">
                <a:solidFill>
                  <a:srgbClr val="FF0000"/>
                </a:solidFill>
                <a:latin typeface="ＭＳ Ｐ明朝" pitchFamily="18" charset="-128"/>
                <a:ea typeface="ＭＳ Ｐ明朝" pitchFamily="18" charset="-128"/>
              </a:rPr>
              <a:t>※</a:t>
            </a:r>
            <a:r>
              <a:rPr lang="ja-JP" altLang="en-US" sz="1100" dirty="0">
                <a:solidFill>
                  <a:srgbClr val="FF0000"/>
                </a:solidFill>
                <a:latin typeface="ＭＳ Ｐ明朝" pitchFamily="18" charset="-128"/>
                <a:ea typeface="ＭＳ Ｐ明朝" pitchFamily="18" charset="-128"/>
              </a:rPr>
              <a:t>　団体協約の内容を反映した法律案の国会提出、政省令の改廃等を義務付け。</a:t>
            </a:r>
          </a:p>
        </p:txBody>
      </p:sp>
      <p:grpSp>
        <p:nvGrpSpPr>
          <p:cNvPr id="3" name="グループ化 2"/>
          <p:cNvGrpSpPr>
            <a:grpSpLocks/>
          </p:cNvGrpSpPr>
          <p:nvPr/>
        </p:nvGrpSpPr>
        <p:grpSpPr bwMode="auto">
          <a:xfrm>
            <a:off x="698500" y="2589213"/>
            <a:ext cx="1189038" cy="485775"/>
            <a:chOff x="632521" y="1503065"/>
            <a:chExt cx="1188690" cy="485775"/>
          </a:xfrm>
        </p:grpSpPr>
        <p:sp>
          <p:nvSpPr>
            <p:cNvPr id="45" name="額縁 44"/>
            <p:cNvSpPr/>
            <p:nvPr/>
          </p:nvSpPr>
          <p:spPr>
            <a:xfrm>
              <a:off x="632521" y="1503065"/>
              <a:ext cx="1188690" cy="485775"/>
            </a:xfrm>
            <a:prstGeom prst="bevel">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8" name="正方形/長方形 47"/>
            <p:cNvSpPr/>
            <p:nvPr/>
          </p:nvSpPr>
          <p:spPr>
            <a:xfrm>
              <a:off x="703938" y="1601490"/>
              <a:ext cx="1080771" cy="288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chemeClr val="tx1"/>
                  </a:solidFill>
                  <a:effectLst>
                    <a:outerShdw blurRad="38100" dist="38100" dir="2700000" algn="tl">
                      <a:srgbClr val="000000">
                        <a:alpha val="43137"/>
                      </a:srgbClr>
                    </a:outerShdw>
                  </a:effectLst>
                </a:rPr>
                <a:t>公務員庁</a:t>
              </a:r>
              <a:endParaRPr lang="en-US" altLang="ja-JP" sz="1400" b="1" dirty="0">
                <a:solidFill>
                  <a:schemeClr val="tx1"/>
                </a:solidFill>
                <a:effectLst>
                  <a:outerShdw blurRad="38100" dist="38100" dir="2700000" algn="tl">
                    <a:srgbClr val="000000">
                      <a:alpha val="43137"/>
                    </a:srgbClr>
                  </a:outerShdw>
                </a:effectLst>
              </a:endParaRPr>
            </a:p>
          </p:txBody>
        </p:sp>
      </p:grpSp>
      <p:sp>
        <p:nvSpPr>
          <p:cNvPr id="52" name="角丸四角形 51"/>
          <p:cNvSpPr/>
          <p:nvPr/>
        </p:nvSpPr>
        <p:spPr>
          <a:xfrm>
            <a:off x="127000" y="2482850"/>
            <a:ext cx="2449513" cy="2641600"/>
          </a:xfrm>
          <a:prstGeom prst="roundRect">
            <a:avLst>
              <a:gd name="adj" fmla="val 5632"/>
            </a:avLst>
          </a:prstGeom>
          <a:noFill/>
          <a:ln w="1270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67" name="テキスト ボックス 53"/>
          <p:cNvSpPr txBox="1">
            <a:spLocks noChangeArrowheads="1"/>
          </p:cNvSpPr>
          <p:nvPr/>
        </p:nvSpPr>
        <p:spPr bwMode="auto">
          <a:xfrm>
            <a:off x="192088" y="3108325"/>
            <a:ext cx="23844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3663" indent="-93663"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just" eaLnBrk="1" hangingPunct="1"/>
            <a:r>
              <a:rPr lang="ja-JP" altLang="en-US" sz="1200" dirty="0"/>
              <a:t>・政府全体で統一的に定める俸給月額、手当の額、一週間当たりの勤務時間等について団体交渉を実施。</a:t>
            </a:r>
          </a:p>
        </p:txBody>
      </p:sp>
      <p:grpSp>
        <p:nvGrpSpPr>
          <p:cNvPr id="2068" name="グループ化 4"/>
          <p:cNvGrpSpPr>
            <a:grpSpLocks/>
          </p:cNvGrpSpPr>
          <p:nvPr/>
        </p:nvGrpSpPr>
        <p:grpSpPr bwMode="auto">
          <a:xfrm>
            <a:off x="698500" y="3956050"/>
            <a:ext cx="1189038" cy="485775"/>
            <a:chOff x="272480" y="3212976"/>
            <a:chExt cx="1188690" cy="485775"/>
          </a:xfrm>
        </p:grpSpPr>
        <p:sp>
          <p:nvSpPr>
            <p:cNvPr id="46" name="額縁 45"/>
            <p:cNvSpPr/>
            <p:nvPr/>
          </p:nvSpPr>
          <p:spPr>
            <a:xfrm>
              <a:off x="272480" y="3212976"/>
              <a:ext cx="1188690" cy="485775"/>
            </a:xfrm>
            <a:prstGeom prst="bevel">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5" name="正方形/長方形 64"/>
            <p:cNvSpPr/>
            <p:nvPr/>
          </p:nvSpPr>
          <p:spPr>
            <a:xfrm>
              <a:off x="343897" y="3320926"/>
              <a:ext cx="1080771" cy="2524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chemeClr val="tx1"/>
                  </a:solidFill>
                  <a:effectLst>
                    <a:outerShdw blurRad="38100" dist="38100" dir="2700000" algn="tl">
                      <a:srgbClr val="000000">
                        <a:alpha val="43137"/>
                      </a:srgbClr>
                    </a:outerShdw>
                  </a:effectLst>
                </a:rPr>
                <a:t>各府省</a:t>
              </a:r>
              <a:endParaRPr lang="en-US" altLang="ja-JP" sz="1400" b="1" dirty="0">
                <a:solidFill>
                  <a:schemeClr val="tx1"/>
                </a:solidFill>
                <a:effectLst>
                  <a:outerShdw blurRad="38100" dist="38100" dir="2700000" algn="tl">
                    <a:srgbClr val="000000">
                      <a:alpha val="43137"/>
                    </a:srgbClr>
                  </a:outerShdw>
                </a:effectLst>
              </a:endParaRPr>
            </a:p>
          </p:txBody>
        </p:sp>
      </p:grpSp>
      <p:sp>
        <p:nvSpPr>
          <p:cNvPr id="2069" name="テキスト ボックス 53"/>
          <p:cNvSpPr txBox="1">
            <a:spLocks noChangeArrowheads="1"/>
          </p:cNvSpPr>
          <p:nvPr/>
        </p:nvSpPr>
        <p:spPr bwMode="auto">
          <a:xfrm>
            <a:off x="211138" y="4441825"/>
            <a:ext cx="22526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3663" indent="-93663"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just" eaLnBrk="1" hangingPunct="1"/>
            <a:r>
              <a:rPr lang="ja-JP" altLang="en-US" sz="1200" dirty="0"/>
              <a:t>・各府省ごとに定める勤務時間の割振り等について団体交渉を実施。</a:t>
            </a:r>
          </a:p>
        </p:txBody>
      </p:sp>
      <p:sp>
        <p:nvSpPr>
          <p:cNvPr id="43" name="正方形/長方形 42"/>
          <p:cNvSpPr/>
          <p:nvPr/>
        </p:nvSpPr>
        <p:spPr>
          <a:xfrm>
            <a:off x="3116562" y="1973992"/>
            <a:ext cx="3024187" cy="3222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HG丸ｺﾞｼｯｸM-PRO" pitchFamily="50" charset="-128"/>
                <a:ea typeface="HG丸ｺﾞｼｯｸM-PRO" pitchFamily="50" charset="-128"/>
              </a:rPr>
              <a:t>団体交渉、団体協約の締結</a:t>
            </a:r>
            <a:endParaRPr lang="en-US" altLang="ja-JP" sz="1600" b="1" dirty="0">
              <a:solidFill>
                <a:schemeClr val="tx1"/>
              </a:solidFill>
              <a:latin typeface="HG丸ｺﾞｼｯｸM-PRO" pitchFamily="50" charset="-128"/>
              <a:ea typeface="HG丸ｺﾞｼｯｸM-PRO" pitchFamily="50" charset="-128"/>
            </a:endParaRPr>
          </a:p>
        </p:txBody>
      </p:sp>
      <p:grpSp>
        <p:nvGrpSpPr>
          <p:cNvPr id="2071" name="グループ化 49"/>
          <p:cNvGrpSpPr>
            <a:grpSpLocks/>
          </p:cNvGrpSpPr>
          <p:nvPr/>
        </p:nvGrpSpPr>
        <p:grpSpPr bwMode="auto">
          <a:xfrm>
            <a:off x="3632200" y="5594350"/>
            <a:ext cx="2112963" cy="485775"/>
            <a:chOff x="623554" y="854993"/>
            <a:chExt cx="1737158" cy="485775"/>
          </a:xfrm>
        </p:grpSpPr>
        <p:sp>
          <p:nvSpPr>
            <p:cNvPr id="51" name="額縁 50"/>
            <p:cNvSpPr/>
            <p:nvPr/>
          </p:nvSpPr>
          <p:spPr>
            <a:xfrm>
              <a:off x="631385" y="854993"/>
              <a:ext cx="1729327" cy="485775"/>
            </a:xfrm>
            <a:prstGeom prst="bevel">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3" name="正方形/長方形 52"/>
            <p:cNvSpPr/>
            <p:nvPr/>
          </p:nvSpPr>
          <p:spPr>
            <a:xfrm>
              <a:off x="623554" y="928018"/>
              <a:ext cx="1729327" cy="339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effectLst>
                    <a:outerShdw blurRad="38100" dist="38100" dir="2700000" algn="tl">
                      <a:srgbClr val="000000">
                        <a:alpha val="43137"/>
                      </a:srgbClr>
                    </a:outerShdw>
                  </a:effectLst>
                  <a:ea typeface="ＤＨＰ特太ゴシック体" pitchFamily="2" charset="-128"/>
                </a:rPr>
                <a:t>中央労働委員会</a:t>
              </a:r>
            </a:p>
          </p:txBody>
        </p:sp>
      </p:grpSp>
      <p:sp>
        <p:nvSpPr>
          <p:cNvPr id="54" name="角丸四角形 53"/>
          <p:cNvSpPr/>
          <p:nvPr/>
        </p:nvSpPr>
        <p:spPr>
          <a:xfrm>
            <a:off x="6546925" y="2472876"/>
            <a:ext cx="3216275" cy="2651573"/>
          </a:xfrm>
          <a:prstGeom prst="roundRect">
            <a:avLst>
              <a:gd name="adj" fmla="val 5632"/>
            </a:avLst>
          </a:prstGeom>
          <a:noFill/>
          <a:ln w="12700">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 name="テキスト ボックス 12"/>
          <p:cNvSpPr txBox="1"/>
          <p:nvPr/>
        </p:nvSpPr>
        <p:spPr>
          <a:xfrm>
            <a:off x="6612013" y="2540654"/>
            <a:ext cx="3151187" cy="2523768"/>
          </a:xfrm>
          <a:prstGeom prst="rect">
            <a:avLst/>
          </a:prstGeom>
          <a:noFill/>
        </p:spPr>
        <p:txBody>
          <a:bodyPr>
            <a:spAutoFit/>
          </a:bodyPr>
          <a:lstStyle/>
          <a:p>
            <a:pPr algn="ctr">
              <a:defRPr/>
            </a:pPr>
            <a:r>
              <a:rPr lang="en-US" altLang="ja-JP" sz="1400" b="1" dirty="0">
                <a:effectLst>
                  <a:outerShdw blurRad="38100" dist="38100" dir="2700000" algn="tl">
                    <a:srgbClr val="000000">
                      <a:alpha val="43137"/>
                    </a:srgbClr>
                  </a:outerShdw>
                </a:effectLst>
                <a:ea typeface="ＭＳ Ｐゴシック" pitchFamily="50" charset="-128"/>
              </a:rPr>
              <a:t>【</a:t>
            </a:r>
            <a:r>
              <a:rPr lang="ja-JP" altLang="en-US" sz="1400" b="1" dirty="0">
                <a:effectLst>
                  <a:outerShdw blurRad="38100" dist="38100" dir="2700000" algn="tl">
                    <a:srgbClr val="000000">
                      <a:alpha val="43137"/>
                    </a:srgbClr>
                  </a:outerShdw>
                </a:effectLst>
                <a:ea typeface="ＭＳ Ｐゴシック" pitchFamily="50" charset="-128"/>
              </a:rPr>
              <a:t>労働組合の認証制度</a:t>
            </a:r>
            <a:r>
              <a:rPr lang="en-US" altLang="ja-JP" sz="1400" b="1" dirty="0">
                <a:effectLst>
                  <a:outerShdw blurRad="38100" dist="38100" dir="2700000" algn="tl">
                    <a:srgbClr val="000000">
                      <a:alpha val="43137"/>
                    </a:srgbClr>
                  </a:outerShdw>
                </a:effectLst>
                <a:ea typeface="ＭＳ Ｐゴシック" pitchFamily="50" charset="-128"/>
              </a:rPr>
              <a:t>】</a:t>
            </a:r>
          </a:p>
          <a:p>
            <a:pPr algn="just">
              <a:spcBef>
                <a:spcPts val="300"/>
              </a:spcBef>
              <a:defRPr/>
            </a:pPr>
            <a:r>
              <a:rPr lang="ja-JP" altLang="en-US" sz="1200" dirty="0">
                <a:ea typeface="ＭＳ Ｐゴシック" pitchFamily="50" charset="-128"/>
              </a:rPr>
              <a:t>　以下の要件を満たす労働組合（</a:t>
            </a:r>
            <a:r>
              <a:rPr lang="en-US" altLang="ja-JP" sz="1200" dirty="0">
                <a:ea typeface="ＭＳ Ｐゴシック" pitchFamily="50" charset="-128"/>
              </a:rPr>
              <a:t>※</a:t>
            </a:r>
            <a:r>
              <a:rPr lang="ja-JP" altLang="en-US" sz="1200" dirty="0">
                <a:ea typeface="ＭＳ Ｐゴシック" pitchFamily="50" charset="-128"/>
              </a:rPr>
              <a:t>）を認証し、団体協約の締結、不当労働行為救済申立て、あっせん・調停・仲裁手続への参加</a:t>
            </a:r>
            <a:r>
              <a:rPr lang="ja-JP" altLang="en-US" sz="1200" dirty="0" smtClean="0">
                <a:ea typeface="ＭＳ Ｐゴシック" pitchFamily="50" charset="-128"/>
              </a:rPr>
              <a:t>、組合員で</a:t>
            </a:r>
            <a:r>
              <a:rPr lang="ja-JP" altLang="en-US" sz="1200" dirty="0">
                <a:ea typeface="ＭＳ Ｐゴシック" pitchFamily="50" charset="-128"/>
              </a:rPr>
              <a:t>ある職員の在籍専従・短期従事を可能とする。</a:t>
            </a:r>
            <a:endParaRPr lang="en-US" altLang="ja-JP" sz="1200" dirty="0">
              <a:ea typeface="ＭＳ Ｐゴシック" pitchFamily="50" charset="-128"/>
            </a:endParaRPr>
          </a:p>
          <a:p>
            <a:pPr algn="just">
              <a:spcBef>
                <a:spcPts val="300"/>
              </a:spcBef>
              <a:defRPr/>
            </a:pPr>
            <a:r>
              <a:rPr lang="ja-JP" altLang="en-US" sz="1200" dirty="0" smtClean="0">
                <a:ea typeface="ＭＳ Ｐゴシック" pitchFamily="50" charset="-128"/>
              </a:rPr>
              <a:t>・</a:t>
            </a:r>
            <a:r>
              <a:rPr lang="ja-JP" altLang="en-US" sz="1200" dirty="0">
                <a:ea typeface="ＭＳ Ｐゴシック" pitchFamily="50" charset="-128"/>
              </a:rPr>
              <a:t>規約が法律所定の要件を満たすこと、</a:t>
            </a:r>
          </a:p>
          <a:p>
            <a:pPr marL="90488" indent="-82550" algn="just">
              <a:defRPr/>
            </a:pPr>
            <a:r>
              <a:rPr lang="ja-JP" altLang="en-US" sz="1200" dirty="0" smtClean="0">
                <a:ea typeface="ＭＳ Ｐゴシック" pitchFamily="50" charset="-128"/>
              </a:rPr>
              <a:t>・組合員の</a:t>
            </a:r>
            <a:r>
              <a:rPr lang="ja-JP" altLang="en-US" sz="1200" dirty="0">
                <a:ea typeface="ＭＳ Ｐゴシック" pitchFamily="50" charset="-128"/>
              </a:rPr>
              <a:t>過半数が団結権を有する職員であること　</a:t>
            </a:r>
            <a:r>
              <a:rPr lang="ja-JP" altLang="en-US" sz="1200" dirty="0" smtClean="0">
                <a:ea typeface="ＭＳ Ｐゴシック" pitchFamily="50" charset="-128"/>
              </a:rPr>
              <a:t>等</a:t>
            </a:r>
            <a:endParaRPr lang="en-US" altLang="ja-JP" sz="1200" dirty="0" smtClean="0">
              <a:ea typeface="ＭＳ Ｐゴシック" pitchFamily="50" charset="-128"/>
            </a:endParaRPr>
          </a:p>
          <a:p>
            <a:pPr marL="90488" indent="-82550" algn="just">
              <a:defRPr/>
            </a:pPr>
            <a:r>
              <a:rPr lang="en-US" altLang="ja-JP" sz="1100" dirty="0" smtClean="0">
                <a:solidFill>
                  <a:srgbClr val="FF0000"/>
                </a:solidFill>
                <a:latin typeface="ＭＳ Ｐ明朝" pitchFamily="18" charset="-128"/>
                <a:ea typeface="ＭＳ Ｐ明朝" pitchFamily="18" charset="-128"/>
              </a:rPr>
              <a:t>※</a:t>
            </a:r>
            <a:r>
              <a:rPr lang="ja-JP" altLang="en-US" sz="1100" dirty="0">
                <a:solidFill>
                  <a:srgbClr val="FF0000"/>
                </a:solidFill>
                <a:latin typeface="ＭＳ Ｐ明朝" pitchFamily="18" charset="-128"/>
                <a:ea typeface="ＭＳ Ｐ明朝" pitchFamily="18" charset="-128"/>
              </a:rPr>
              <a:t>　一般職の国家公務員である職員が主体となって自主的にその勤務条件の維持改善を図ることを目的として組織する団体又はその連合体。</a:t>
            </a:r>
            <a:endParaRPr lang="en-US" altLang="ja-JP" sz="1100" dirty="0">
              <a:solidFill>
                <a:srgbClr val="FF0000"/>
              </a:solidFill>
              <a:latin typeface="ＭＳ Ｐ明朝" pitchFamily="18" charset="-128"/>
              <a:ea typeface="ＭＳ Ｐ明朝" pitchFamily="18" charset="-128"/>
            </a:endParaRPr>
          </a:p>
          <a:p>
            <a:pPr marL="90488" indent="-82550" algn="just">
              <a:defRPr/>
            </a:pPr>
            <a:r>
              <a:rPr lang="en-US" altLang="ja-JP" sz="1100" dirty="0">
                <a:solidFill>
                  <a:srgbClr val="FF0000"/>
                </a:solidFill>
                <a:latin typeface="ＭＳ Ｐ明朝" pitchFamily="18" charset="-128"/>
                <a:ea typeface="ＭＳ Ｐ明朝" pitchFamily="18" charset="-128"/>
              </a:rPr>
              <a:t>※</a:t>
            </a:r>
            <a:r>
              <a:rPr lang="ja-JP" altLang="en-US" sz="1100" dirty="0">
                <a:solidFill>
                  <a:srgbClr val="FF0000"/>
                </a:solidFill>
                <a:latin typeface="ＭＳ Ｐ明朝" pitchFamily="18" charset="-128"/>
                <a:ea typeface="ＭＳ Ｐ明朝" pitchFamily="18" charset="-128"/>
              </a:rPr>
              <a:t>　事務次官、外局の長官及び局長等は、労働組合を結成し、又はこれに加入することができない</a:t>
            </a:r>
            <a:r>
              <a:rPr lang="ja-JP" altLang="en-US" sz="1100" dirty="0" smtClean="0">
                <a:solidFill>
                  <a:srgbClr val="FF0000"/>
                </a:solidFill>
                <a:latin typeface="ＭＳ Ｐ明朝" pitchFamily="18" charset="-128"/>
                <a:ea typeface="ＭＳ Ｐ明朝" pitchFamily="18" charset="-128"/>
              </a:rPr>
              <a:t>。</a:t>
            </a:r>
            <a:endParaRPr lang="ja-JP" altLang="en-US" sz="1100" dirty="0"/>
          </a:p>
        </p:txBody>
      </p:sp>
      <p:sp>
        <p:nvSpPr>
          <p:cNvPr id="4" name="角丸四角形 3"/>
          <p:cNvSpPr/>
          <p:nvPr/>
        </p:nvSpPr>
        <p:spPr>
          <a:xfrm>
            <a:off x="127001" y="549275"/>
            <a:ext cx="9690100" cy="935455"/>
          </a:xfrm>
          <a:prstGeom prst="roundRect">
            <a:avLst/>
          </a:prstGeom>
          <a:pattFill prst="pct20">
            <a:fgClr>
              <a:srgbClr val="FFC000"/>
            </a:fgClr>
            <a:bgClr>
              <a:schemeClr val="bg1"/>
            </a:bgClr>
          </a:patt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300" b="1" dirty="0">
                <a:solidFill>
                  <a:schemeClr val="tx1"/>
                </a:solidFill>
              </a:rPr>
              <a:t>○　労使が職員の勤務条件について真摯に向き合い、当事者意識を高め、自律的に勤務条件を決定し得る仕組みに変革。</a:t>
            </a:r>
            <a:endParaRPr lang="en-US" altLang="ja-JP" sz="1300" b="1" dirty="0">
              <a:solidFill>
                <a:schemeClr val="tx1"/>
              </a:solidFill>
            </a:endParaRPr>
          </a:p>
          <a:p>
            <a:pPr>
              <a:defRPr/>
            </a:pPr>
            <a:r>
              <a:rPr lang="ja-JP" altLang="en-US" sz="1300" b="1" dirty="0">
                <a:solidFill>
                  <a:schemeClr val="tx1"/>
                </a:solidFill>
              </a:rPr>
              <a:t>○　時代の変化に対応し、主体的に人事・給与制度の改革に取り組むことにより、職員の</a:t>
            </a:r>
            <a:r>
              <a:rPr lang="ja-JP" altLang="en-US" sz="1300" b="1" dirty="0" smtClean="0">
                <a:solidFill>
                  <a:schemeClr val="tx1"/>
                </a:solidFill>
              </a:rPr>
              <a:t>意欲と</a:t>
            </a:r>
            <a:r>
              <a:rPr lang="ja-JP" altLang="en-US" sz="1300" b="1" dirty="0">
                <a:solidFill>
                  <a:schemeClr val="tx1"/>
                </a:solidFill>
              </a:rPr>
              <a:t>能力を高め有為な人材を確保・活用。</a:t>
            </a:r>
            <a:endParaRPr lang="en-US" altLang="ja-JP" sz="1300" b="1" dirty="0">
              <a:solidFill>
                <a:schemeClr val="tx1"/>
              </a:solidFill>
            </a:endParaRPr>
          </a:p>
          <a:p>
            <a:pPr>
              <a:defRPr/>
            </a:pPr>
            <a:r>
              <a:rPr lang="ja-JP" altLang="en-US" sz="1300" b="1" dirty="0">
                <a:solidFill>
                  <a:schemeClr val="tx1"/>
                </a:solidFill>
              </a:rPr>
              <a:t>○　職員の側も、勤務条件の決定プロセスに参画し、相応の責任を負い、自らの働きぶりに対する国民の理解の下に、勤務条件を決定。</a:t>
            </a:r>
            <a:endParaRPr lang="en-US" altLang="ja-JP" sz="1300" b="1" dirty="0">
              <a:solidFill>
                <a:schemeClr val="tx1"/>
              </a:solidFill>
            </a:endParaRPr>
          </a:p>
          <a:p>
            <a:pPr>
              <a:defRPr/>
            </a:pPr>
            <a:r>
              <a:rPr lang="ja-JP" altLang="en-US" sz="1300" b="1" dirty="0">
                <a:solidFill>
                  <a:schemeClr val="tx1"/>
                </a:solidFill>
              </a:rPr>
              <a:t>○　これらにより、新たな政策課題に迅速かつ果断に対応し、効率的で質の高い行政サービスの実現を図る。</a:t>
            </a:r>
          </a:p>
        </p:txBody>
      </p:sp>
      <p:sp>
        <p:nvSpPr>
          <p:cNvPr id="38" name="Rectangle 3"/>
          <p:cNvSpPr>
            <a:spLocks noChangeArrowheads="1"/>
          </p:cNvSpPr>
          <p:nvPr/>
        </p:nvSpPr>
        <p:spPr bwMode="auto">
          <a:xfrm>
            <a:off x="0" y="404813"/>
            <a:ext cx="9906000" cy="73025"/>
          </a:xfrm>
          <a:prstGeom prst="rect">
            <a:avLst/>
          </a:prstGeom>
          <a:gradFill rotWithShape="1">
            <a:gsLst>
              <a:gs pos="0">
                <a:srgbClr val="FF0000"/>
              </a:gs>
              <a:gs pos="100000">
                <a:srgbClr val="FFCC99"/>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 name="スライド番号プレースホルダー 4"/>
          <p:cNvSpPr>
            <a:spLocks noGrp="1"/>
          </p:cNvSpPr>
          <p:nvPr>
            <p:ph type="sldNum" sz="quarter" idx="12"/>
          </p:nvPr>
        </p:nvSpPr>
        <p:spPr/>
        <p:txBody>
          <a:bodyPr/>
          <a:lstStyle/>
          <a:p>
            <a:pPr>
              <a:defRPr/>
            </a:pPr>
            <a:fld id="{EF57B270-EEDE-4ED1-B9C7-B3EB95C99B49}" type="slidenum">
              <a:rPr lang="en-US" altLang="ja-JP" smtClean="0"/>
              <a:pPr>
                <a:defRPr/>
              </a:pPr>
              <a:t>5</a:t>
            </a:fld>
            <a:endParaRPr lang="en-US" altLang="ja-JP" dirty="0"/>
          </a:p>
        </p:txBody>
      </p:sp>
    </p:spTree>
    <p:extLst>
      <p:ext uri="{BB962C8B-B14F-4D97-AF65-F5344CB8AC3E}">
        <p14:creationId xmlns:p14="http://schemas.microsoft.com/office/powerpoint/2010/main" val="2088012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906000"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2000" dirty="0">
                <a:latin typeface="ＤＨＰ特太ゴシック体" pitchFamily="2" charset="-128"/>
                <a:ea typeface="ＤＨＰ特太ゴシック体" pitchFamily="2" charset="-128"/>
              </a:rPr>
              <a:t>自律的労使関係制度の</a:t>
            </a:r>
            <a:r>
              <a:rPr lang="ja-JP" altLang="en-US" sz="2000" dirty="0" smtClean="0">
                <a:latin typeface="ＤＨＰ特太ゴシック体" pitchFamily="2" charset="-128"/>
                <a:ea typeface="ＤＨＰ特太ゴシック体" pitchFamily="2" charset="-128"/>
              </a:rPr>
              <a:t>措置に伴う改正</a:t>
            </a:r>
            <a:endParaRPr lang="ja-JP" altLang="en-US" sz="2000" dirty="0">
              <a:latin typeface="ＤＨＰ特太ゴシック体" pitchFamily="2" charset="-128"/>
              <a:ea typeface="ＤＨＰ特太ゴシック体" pitchFamily="2" charset="-128"/>
            </a:endParaRPr>
          </a:p>
        </p:txBody>
      </p:sp>
      <p:sp>
        <p:nvSpPr>
          <p:cNvPr id="38" name="Rectangle 3"/>
          <p:cNvSpPr>
            <a:spLocks noChangeArrowheads="1"/>
          </p:cNvSpPr>
          <p:nvPr/>
        </p:nvSpPr>
        <p:spPr bwMode="auto">
          <a:xfrm>
            <a:off x="0" y="404813"/>
            <a:ext cx="9906000" cy="73025"/>
          </a:xfrm>
          <a:prstGeom prst="rect">
            <a:avLst/>
          </a:prstGeom>
          <a:gradFill rotWithShape="1">
            <a:gsLst>
              <a:gs pos="0">
                <a:srgbClr val="FF0000"/>
              </a:gs>
              <a:gs pos="100000">
                <a:srgbClr val="FFCC99"/>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角丸四角形 1"/>
          <p:cNvSpPr/>
          <p:nvPr/>
        </p:nvSpPr>
        <p:spPr>
          <a:xfrm>
            <a:off x="265913" y="649220"/>
            <a:ext cx="9374173" cy="3355860"/>
          </a:xfrm>
          <a:prstGeom prst="roundRect">
            <a:avLst>
              <a:gd name="adj" fmla="val 593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12416" y="1052670"/>
            <a:ext cx="9022312" cy="2846933"/>
          </a:xfrm>
          <a:prstGeom prst="rect">
            <a:avLst/>
          </a:prstGeom>
          <a:noFill/>
        </p:spPr>
        <p:txBody>
          <a:bodyPr wrap="square" rtlCol="0">
            <a:spAutoFit/>
          </a:bodyPr>
          <a:lstStyle/>
          <a:p>
            <a:pPr marL="182563" indent="-182563">
              <a:spcBef>
                <a:spcPts val="600"/>
              </a:spcBef>
            </a:pPr>
            <a:r>
              <a:rPr lang="ja-JP" altLang="en-US" sz="1400" dirty="0" smtClean="0">
                <a:latin typeface="+mn-ea"/>
              </a:rPr>
              <a:t>○</a:t>
            </a:r>
            <a:r>
              <a:rPr lang="ja-JP" altLang="ja-JP" sz="1400" dirty="0">
                <a:latin typeface="+mn-ea"/>
              </a:rPr>
              <a:t>　</a:t>
            </a:r>
            <a:r>
              <a:rPr lang="ja-JP" altLang="en-US" sz="1400" dirty="0" smtClean="0">
                <a:latin typeface="+mn-ea"/>
              </a:rPr>
              <a:t>国家公務員法に規定する</a:t>
            </a:r>
            <a:r>
              <a:rPr lang="ja-JP" altLang="ja-JP" sz="1400" dirty="0" smtClean="0">
                <a:latin typeface="+mn-ea"/>
              </a:rPr>
              <a:t>任免、</a:t>
            </a:r>
            <a:r>
              <a:rPr lang="ja-JP" altLang="en-US" sz="1400" dirty="0" smtClean="0">
                <a:latin typeface="+mn-ea"/>
              </a:rPr>
              <a:t>能率、分限、</a:t>
            </a:r>
            <a:r>
              <a:rPr lang="ja-JP" altLang="ja-JP" sz="1400" dirty="0" smtClean="0">
                <a:latin typeface="+mn-ea"/>
              </a:rPr>
              <a:t>懲戒</a:t>
            </a:r>
            <a:r>
              <a:rPr lang="ja-JP" altLang="en-US" sz="1400" dirty="0" smtClean="0">
                <a:latin typeface="+mn-ea"/>
              </a:rPr>
              <a:t>、服務</a:t>
            </a:r>
            <a:r>
              <a:rPr lang="ja-JP" altLang="ja-JP" sz="1400" dirty="0" smtClean="0">
                <a:latin typeface="+mn-ea"/>
              </a:rPr>
              <a:t>に関し</a:t>
            </a:r>
            <a:r>
              <a:rPr lang="ja-JP" altLang="en-US" sz="1400" dirty="0" smtClean="0">
                <a:latin typeface="+mn-ea"/>
              </a:rPr>
              <a:t>、</a:t>
            </a:r>
            <a:r>
              <a:rPr lang="ja-JP" altLang="ja-JP" sz="1400" dirty="0" smtClean="0">
                <a:latin typeface="+mn-ea"/>
              </a:rPr>
              <a:t>「</a:t>
            </a:r>
            <a:r>
              <a:rPr lang="ja-JP" altLang="ja-JP" sz="1400" dirty="0">
                <a:latin typeface="+mn-ea"/>
              </a:rPr>
              <a:t>人事院規則</a:t>
            </a:r>
            <a:r>
              <a:rPr lang="ja-JP" altLang="ja-JP" sz="1400" dirty="0" smtClean="0">
                <a:latin typeface="+mn-ea"/>
              </a:rPr>
              <a:t>」</a:t>
            </a:r>
            <a:r>
              <a:rPr lang="ja-JP" altLang="en-US" sz="1400" dirty="0">
                <a:latin typeface="+mn-ea"/>
              </a:rPr>
              <a:t>委任</a:t>
            </a:r>
            <a:r>
              <a:rPr lang="ja-JP" altLang="en-US" sz="1400" dirty="0" smtClean="0">
                <a:latin typeface="+mn-ea"/>
              </a:rPr>
              <a:t>事項を「政令」委任事項に改める等、所要の措置を講ずる</a:t>
            </a:r>
            <a:r>
              <a:rPr lang="ja-JP" altLang="ja-JP" sz="1400" dirty="0" smtClean="0">
                <a:latin typeface="+mn-ea"/>
              </a:rPr>
              <a:t>（</a:t>
            </a:r>
            <a:r>
              <a:rPr lang="ja-JP" altLang="ja-JP" sz="1400" dirty="0">
                <a:latin typeface="+mn-ea"/>
              </a:rPr>
              <a:t>人事公正委員会が所掌する</a:t>
            </a:r>
            <a:r>
              <a:rPr lang="ja-JP" altLang="ja-JP" sz="1400" dirty="0" smtClean="0">
                <a:latin typeface="+mn-ea"/>
              </a:rPr>
              <a:t>事項は「</a:t>
            </a:r>
            <a:r>
              <a:rPr lang="ja-JP" altLang="ja-JP" sz="1400" dirty="0">
                <a:latin typeface="+mn-ea"/>
              </a:rPr>
              <a:t>人事公正委員会規則」に</a:t>
            </a:r>
            <a:r>
              <a:rPr lang="ja-JP" altLang="ja-JP" sz="1400" dirty="0" smtClean="0">
                <a:latin typeface="+mn-ea"/>
              </a:rPr>
              <a:t>委任。）</a:t>
            </a:r>
            <a:r>
              <a:rPr lang="ja-JP" altLang="en-US" sz="1400" dirty="0" smtClean="0">
                <a:latin typeface="+mn-ea"/>
              </a:rPr>
              <a:t>。</a:t>
            </a:r>
            <a:endParaRPr lang="ja-JP" altLang="ja-JP" sz="1400" dirty="0">
              <a:latin typeface="+mn-ea"/>
            </a:endParaRPr>
          </a:p>
          <a:p>
            <a:pPr marL="182563" indent="-182563">
              <a:spcBef>
                <a:spcPts val="600"/>
              </a:spcBef>
            </a:pPr>
            <a:r>
              <a:rPr lang="ja-JP" altLang="en-US" sz="1400" dirty="0">
                <a:latin typeface="+mn-ea"/>
                <a:ea typeface="+mn-ea"/>
              </a:rPr>
              <a:t>○</a:t>
            </a:r>
            <a:r>
              <a:rPr lang="ja-JP" altLang="ja-JP" sz="1400" dirty="0">
                <a:latin typeface="+mn-ea"/>
                <a:ea typeface="+mn-ea"/>
              </a:rPr>
              <a:t>　</a:t>
            </a:r>
            <a:r>
              <a:rPr lang="ja-JP" altLang="en-US" sz="1400" dirty="0">
                <a:latin typeface="+mn-ea"/>
                <a:ea typeface="+mn-ea"/>
              </a:rPr>
              <a:t>一般職給与法、一般職勤務時間法における</a:t>
            </a:r>
            <a:r>
              <a:rPr lang="ja-JP" altLang="ja-JP" sz="1400" dirty="0">
                <a:latin typeface="+mn-ea"/>
                <a:ea typeface="+mn-ea"/>
              </a:rPr>
              <a:t>「人事院規則」</a:t>
            </a:r>
            <a:r>
              <a:rPr lang="ja-JP" altLang="en-US" sz="1400" dirty="0">
                <a:latin typeface="+mn-ea"/>
                <a:ea typeface="+mn-ea"/>
              </a:rPr>
              <a:t>委任事項を</a:t>
            </a:r>
            <a:r>
              <a:rPr lang="ja-JP" altLang="ja-JP" sz="1400" dirty="0">
                <a:latin typeface="+mn-ea"/>
                <a:ea typeface="+mn-ea"/>
              </a:rPr>
              <a:t>「政令」委任</a:t>
            </a:r>
            <a:r>
              <a:rPr lang="ja-JP" altLang="en-US" sz="1400" dirty="0">
                <a:latin typeface="+mn-ea"/>
                <a:ea typeface="+mn-ea"/>
              </a:rPr>
              <a:t>事項に</a:t>
            </a:r>
            <a:r>
              <a:rPr lang="ja-JP" altLang="ja-JP" sz="1400" dirty="0">
                <a:latin typeface="+mn-ea"/>
                <a:ea typeface="+mn-ea"/>
              </a:rPr>
              <a:t>改める等、所要の措置を講ずる</a:t>
            </a:r>
            <a:r>
              <a:rPr lang="ja-JP" altLang="ja-JP" sz="1400" dirty="0" smtClean="0">
                <a:latin typeface="+mn-ea"/>
                <a:ea typeface="+mn-ea"/>
              </a:rPr>
              <a:t>。</a:t>
            </a:r>
            <a:r>
              <a:rPr lang="ja-JP" altLang="en-US" sz="1400" dirty="0" smtClean="0">
                <a:latin typeface="+mn-ea"/>
                <a:ea typeface="+mn-ea"/>
              </a:rPr>
              <a:t>　　</a:t>
            </a:r>
            <a:r>
              <a:rPr lang="en-US" altLang="ja-JP" sz="1400" dirty="0" smtClean="0">
                <a:latin typeface="+mn-ea"/>
                <a:ea typeface="+mn-ea"/>
              </a:rPr>
              <a:t>※</a:t>
            </a:r>
            <a:r>
              <a:rPr lang="ja-JP" altLang="en-US" sz="1400" dirty="0" smtClean="0">
                <a:latin typeface="+mn-ea"/>
                <a:ea typeface="+mn-ea"/>
              </a:rPr>
              <a:t>　俸給表、手当、勤務時間など法定の範囲は基本的に変更していない。</a:t>
            </a:r>
            <a:endParaRPr lang="en-US" altLang="ja-JP" sz="1400" dirty="0" smtClean="0">
              <a:latin typeface="+mn-ea"/>
              <a:ea typeface="+mn-ea"/>
            </a:endParaRPr>
          </a:p>
          <a:p>
            <a:pPr marL="182563" indent="-182563">
              <a:spcBef>
                <a:spcPts val="600"/>
              </a:spcBef>
            </a:pPr>
            <a:r>
              <a:rPr lang="ja-JP" altLang="en-US" sz="1400" dirty="0">
                <a:latin typeface="+mn-ea"/>
              </a:rPr>
              <a:t>○　</a:t>
            </a:r>
            <a:r>
              <a:rPr lang="ja-JP" altLang="ja-JP" sz="1400" dirty="0" smtClean="0">
                <a:latin typeface="+mn-ea"/>
              </a:rPr>
              <a:t>給与</a:t>
            </a:r>
            <a:r>
              <a:rPr lang="ja-JP" altLang="ja-JP" sz="1400" dirty="0">
                <a:latin typeface="+mn-ea"/>
              </a:rPr>
              <a:t>の</a:t>
            </a:r>
            <a:r>
              <a:rPr lang="ja-JP" altLang="ja-JP" sz="1400" dirty="0" smtClean="0">
                <a:latin typeface="+mn-ea"/>
              </a:rPr>
              <a:t>現金払い</a:t>
            </a:r>
            <a:r>
              <a:rPr lang="ja-JP" altLang="en-US" sz="1400" dirty="0" smtClean="0">
                <a:latin typeface="+mn-ea"/>
              </a:rPr>
              <a:t>、</a:t>
            </a:r>
            <a:r>
              <a:rPr lang="ja-JP" altLang="ja-JP" sz="1400" dirty="0" smtClean="0">
                <a:latin typeface="+mn-ea"/>
              </a:rPr>
              <a:t>直接</a:t>
            </a:r>
            <a:r>
              <a:rPr lang="ja-JP" altLang="ja-JP" sz="1400" dirty="0">
                <a:latin typeface="+mn-ea"/>
              </a:rPr>
              <a:t>払い、全額</a:t>
            </a:r>
            <a:r>
              <a:rPr lang="ja-JP" altLang="ja-JP" sz="1400" dirty="0" smtClean="0">
                <a:latin typeface="+mn-ea"/>
              </a:rPr>
              <a:t>払いの</a:t>
            </a:r>
            <a:r>
              <a:rPr lang="ja-JP" altLang="ja-JP" sz="1400" dirty="0">
                <a:latin typeface="+mn-ea"/>
              </a:rPr>
              <a:t>原則</a:t>
            </a:r>
            <a:r>
              <a:rPr lang="ja-JP" altLang="ja-JP" sz="1400" dirty="0" smtClean="0">
                <a:latin typeface="+mn-ea"/>
              </a:rPr>
              <a:t>を</a:t>
            </a:r>
            <a:r>
              <a:rPr lang="ja-JP" altLang="en-US" sz="1400" dirty="0" smtClean="0">
                <a:latin typeface="+mn-ea"/>
              </a:rPr>
              <a:t>一般職給与法に規定する</a:t>
            </a:r>
            <a:r>
              <a:rPr lang="ja-JP" altLang="ja-JP" sz="1400" dirty="0" smtClean="0">
                <a:latin typeface="+mn-ea"/>
              </a:rPr>
              <a:t>。</a:t>
            </a:r>
            <a:endParaRPr lang="ja-JP" altLang="ja-JP" sz="1400" dirty="0">
              <a:latin typeface="+mn-ea"/>
            </a:endParaRPr>
          </a:p>
          <a:p>
            <a:pPr marL="182563" indent="-182563">
              <a:spcBef>
                <a:spcPts val="600"/>
              </a:spcBef>
            </a:pPr>
            <a:r>
              <a:rPr lang="ja-JP" altLang="en-US" sz="1400" dirty="0">
                <a:latin typeface="+mn-ea"/>
              </a:rPr>
              <a:t>○　</a:t>
            </a:r>
            <a:r>
              <a:rPr lang="ja-JP" altLang="ja-JP" sz="1400" dirty="0" smtClean="0">
                <a:latin typeface="+mn-ea"/>
              </a:rPr>
              <a:t>各省</a:t>
            </a:r>
            <a:r>
              <a:rPr lang="ja-JP" altLang="ja-JP" sz="1400" dirty="0">
                <a:latin typeface="+mn-ea"/>
              </a:rPr>
              <a:t>各庁の長</a:t>
            </a:r>
            <a:r>
              <a:rPr lang="ja-JP" altLang="ja-JP" sz="1400" dirty="0" smtClean="0">
                <a:latin typeface="+mn-ea"/>
              </a:rPr>
              <a:t>が</a:t>
            </a:r>
            <a:r>
              <a:rPr lang="ja-JP" altLang="en-US" sz="1400" dirty="0" smtClean="0">
                <a:latin typeface="+mn-ea"/>
              </a:rPr>
              <a:t>超過勤務</a:t>
            </a:r>
            <a:r>
              <a:rPr lang="ja-JP" altLang="ja-JP" sz="1400" dirty="0" smtClean="0">
                <a:latin typeface="+mn-ea"/>
              </a:rPr>
              <a:t>を</a:t>
            </a:r>
            <a:r>
              <a:rPr lang="ja-JP" altLang="ja-JP" sz="1400" dirty="0">
                <a:latin typeface="+mn-ea"/>
              </a:rPr>
              <a:t>命ずるに当たって留意すべき事項</a:t>
            </a:r>
            <a:r>
              <a:rPr lang="ja-JP" altLang="ja-JP" sz="1400" dirty="0" smtClean="0">
                <a:latin typeface="+mn-ea"/>
              </a:rPr>
              <a:t>その他</a:t>
            </a:r>
            <a:r>
              <a:rPr lang="ja-JP" altLang="en-US" sz="1400" dirty="0" smtClean="0">
                <a:latin typeface="+mn-ea"/>
              </a:rPr>
              <a:t>超過勤務</a:t>
            </a:r>
            <a:r>
              <a:rPr lang="ja-JP" altLang="ja-JP" sz="1400" dirty="0" smtClean="0">
                <a:latin typeface="+mn-ea"/>
              </a:rPr>
              <a:t>を</a:t>
            </a:r>
            <a:r>
              <a:rPr lang="ja-JP" altLang="ja-JP" sz="1400" dirty="0">
                <a:latin typeface="+mn-ea"/>
              </a:rPr>
              <a:t>縮減するために必要な事項についての指針</a:t>
            </a:r>
            <a:r>
              <a:rPr lang="ja-JP" altLang="ja-JP" sz="1400" dirty="0" smtClean="0">
                <a:latin typeface="+mn-ea"/>
              </a:rPr>
              <a:t>を内閣</a:t>
            </a:r>
            <a:r>
              <a:rPr lang="ja-JP" altLang="ja-JP" sz="1400" dirty="0">
                <a:latin typeface="+mn-ea"/>
              </a:rPr>
              <a:t>総理大臣</a:t>
            </a:r>
            <a:r>
              <a:rPr lang="ja-JP" altLang="en-US" sz="1400" dirty="0" smtClean="0">
                <a:latin typeface="+mn-ea"/>
              </a:rPr>
              <a:t>が</a:t>
            </a:r>
            <a:r>
              <a:rPr lang="ja-JP" altLang="ja-JP" sz="1400" dirty="0" smtClean="0">
                <a:latin typeface="+mn-ea"/>
              </a:rPr>
              <a:t>定め</a:t>
            </a:r>
            <a:r>
              <a:rPr lang="ja-JP" altLang="en-US" sz="1400" dirty="0" smtClean="0">
                <a:latin typeface="+mn-ea"/>
              </a:rPr>
              <a:t>、</a:t>
            </a:r>
            <a:r>
              <a:rPr lang="ja-JP" altLang="ja-JP" sz="1400" dirty="0" smtClean="0">
                <a:latin typeface="+mn-ea"/>
              </a:rPr>
              <a:t>公表する</a:t>
            </a:r>
            <a:r>
              <a:rPr lang="ja-JP" altLang="en-US" sz="1400" dirty="0" smtClean="0">
                <a:latin typeface="+mn-ea"/>
              </a:rPr>
              <a:t>ことを一般職勤務時間法に規定する</a:t>
            </a:r>
            <a:r>
              <a:rPr lang="ja-JP" altLang="ja-JP" sz="1400" dirty="0" smtClean="0">
                <a:latin typeface="+mn-ea"/>
              </a:rPr>
              <a:t>。</a:t>
            </a:r>
            <a:endParaRPr lang="en-US" altLang="ja-JP" sz="1400" dirty="0" smtClean="0">
              <a:latin typeface="+mn-ea"/>
            </a:endParaRPr>
          </a:p>
          <a:p>
            <a:pPr marL="182563" indent="-182563">
              <a:spcBef>
                <a:spcPts val="600"/>
              </a:spcBef>
            </a:pPr>
            <a:r>
              <a:rPr lang="ja-JP" altLang="en-US" sz="1400" dirty="0">
                <a:latin typeface="+mn-ea"/>
              </a:rPr>
              <a:t>○　</a:t>
            </a:r>
            <a:r>
              <a:rPr lang="ja-JP" altLang="ja-JP" sz="1400" dirty="0">
                <a:latin typeface="+mn-ea"/>
              </a:rPr>
              <a:t>現在人事院規則により定められている職員の保健、安全保持等に関する事項は、労働安全衛生法等で定める事項との均衡を考慮して政令で定める。</a:t>
            </a:r>
          </a:p>
          <a:p>
            <a:pPr marL="182563" indent="-182563">
              <a:spcBef>
                <a:spcPts val="600"/>
              </a:spcBef>
            </a:pPr>
            <a:r>
              <a:rPr lang="ja-JP" altLang="en-US" sz="1400" dirty="0" smtClean="0">
                <a:latin typeface="+mn-ea"/>
              </a:rPr>
              <a:t>○</a:t>
            </a:r>
            <a:r>
              <a:rPr lang="ja-JP" altLang="ja-JP" sz="1400" dirty="0">
                <a:latin typeface="+mn-ea"/>
              </a:rPr>
              <a:t>　団結権を引き続き制限され、協約締結権を付与されない警察職員及び海上保安庁又は刑事施設に勤務する職員の勤務条件については、職務の特殊性及び協約締結権を付与される職員の勤務条件との均衡を考慮して定める</a:t>
            </a:r>
            <a:r>
              <a:rPr lang="ja-JP" altLang="ja-JP" sz="1400" dirty="0" smtClean="0">
                <a:latin typeface="+mn-ea"/>
              </a:rPr>
              <a:t>。</a:t>
            </a:r>
            <a:endParaRPr lang="ja-JP" altLang="ja-JP" sz="1400" dirty="0">
              <a:latin typeface="+mn-ea"/>
            </a:endParaRPr>
          </a:p>
        </p:txBody>
      </p:sp>
      <p:sp>
        <p:nvSpPr>
          <p:cNvPr id="7" name="テキスト ボックス 6"/>
          <p:cNvSpPr txBox="1"/>
          <p:nvPr/>
        </p:nvSpPr>
        <p:spPr>
          <a:xfrm>
            <a:off x="507937" y="708892"/>
            <a:ext cx="8745673" cy="338554"/>
          </a:xfrm>
          <a:prstGeom prst="rect">
            <a:avLst/>
          </a:prstGeom>
          <a:noFill/>
        </p:spPr>
        <p:txBody>
          <a:bodyPr wrap="square" rtlCol="0">
            <a:spAutoFit/>
          </a:bodyPr>
          <a:lstStyle/>
          <a:p>
            <a:r>
              <a:rPr kumimoji="1" lang="en-US" altLang="ja-JP" sz="1600" b="1" dirty="0" smtClean="0">
                <a:latin typeface="+mn-ea"/>
                <a:ea typeface="+mn-ea"/>
              </a:rPr>
              <a:t>【</a:t>
            </a:r>
            <a:r>
              <a:rPr kumimoji="1" lang="ja-JP" altLang="en-US" sz="1600" b="1" dirty="0" smtClean="0">
                <a:latin typeface="+mn-ea"/>
                <a:ea typeface="+mn-ea"/>
              </a:rPr>
              <a:t>協約締結権の付与及び公務員庁の設置に伴う人事院及び人事院勧告制度の廃止</a:t>
            </a:r>
            <a:r>
              <a:rPr kumimoji="1" lang="en-US" altLang="ja-JP" sz="1600" b="1" dirty="0" smtClean="0">
                <a:latin typeface="+mn-ea"/>
                <a:ea typeface="+mn-ea"/>
              </a:rPr>
              <a:t>】</a:t>
            </a:r>
            <a:endParaRPr kumimoji="1" lang="ja-JP" altLang="en-US" sz="1600" b="1" dirty="0">
              <a:latin typeface="+mn-ea"/>
              <a:ea typeface="+mn-ea"/>
            </a:endParaRPr>
          </a:p>
        </p:txBody>
      </p:sp>
      <p:sp>
        <p:nvSpPr>
          <p:cNvPr id="9" name="角丸四角形 8"/>
          <p:cNvSpPr/>
          <p:nvPr/>
        </p:nvSpPr>
        <p:spPr>
          <a:xfrm>
            <a:off x="277179" y="4221110"/>
            <a:ext cx="9362907" cy="2520350"/>
          </a:xfrm>
          <a:prstGeom prst="roundRect">
            <a:avLst>
              <a:gd name="adj" fmla="val 593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512416" y="4627926"/>
            <a:ext cx="9049147" cy="1969770"/>
          </a:xfrm>
          <a:prstGeom prst="rect">
            <a:avLst/>
          </a:prstGeom>
          <a:noFill/>
        </p:spPr>
        <p:txBody>
          <a:bodyPr wrap="square" rtlCol="0">
            <a:spAutoFit/>
          </a:bodyPr>
          <a:lstStyle/>
          <a:p>
            <a:pPr marL="182563" indent="-182563">
              <a:spcBef>
                <a:spcPts val="600"/>
              </a:spcBef>
            </a:pPr>
            <a:r>
              <a:rPr lang="ja-JP" altLang="en-US" sz="1400" dirty="0" smtClean="0">
                <a:latin typeface="+mn-ea"/>
              </a:rPr>
              <a:t>○　職員に関する人事行政は、国民全体の奉仕者としての職員の職務遂行が確保されるよう、公正に行われなければならないことを国家公務員法に明記。</a:t>
            </a:r>
            <a:endParaRPr lang="en-US" altLang="ja-JP" sz="1400" dirty="0" smtClean="0">
              <a:latin typeface="+mn-ea"/>
            </a:endParaRPr>
          </a:p>
          <a:p>
            <a:pPr marL="182563" indent="-182563">
              <a:spcBef>
                <a:spcPts val="0"/>
              </a:spcBef>
            </a:pPr>
            <a:r>
              <a:rPr lang="ja-JP" altLang="en-US" sz="1400" dirty="0">
                <a:latin typeface="+mn-ea"/>
                <a:ea typeface="+mn-ea"/>
              </a:rPr>
              <a:t>　</a:t>
            </a:r>
            <a:r>
              <a:rPr lang="ja-JP" altLang="en-US" sz="1400" dirty="0" smtClean="0">
                <a:latin typeface="+mn-ea"/>
                <a:ea typeface="+mn-ea"/>
              </a:rPr>
              <a:t>　併せて、</a:t>
            </a:r>
            <a:r>
              <a:rPr lang="ja-JP" altLang="en-US" sz="1400" dirty="0">
                <a:latin typeface="+mn-ea"/>
                <a:ea typeface="+mn-ea"/>
              </a:rPr>
              <a:t>採用試験、選考等の個別の作用規定において、その公正性を確保するために必要な法定事項を明記。</a:t>
            </a:r>
            <a:endParaRPr lang="en-US" altLang="ja-JP" sz="1400" dirty="0" smtClean="0">
              <a:latin typeface="+mn-ea"/>
              <a:ea typeface="+mn-ea"/>
            </a:endParaRPr>
          </a:p>
          <a:p>
            <a:pPr marL="182563" indent="-182563">
              <a:spcBef>
                <a:spcPts val="600"/>
              </a:spcBef>
            </a:pPr>
            <a:r>
              <a:rPr lang="ja-JP" altLang="en-US" sz="1400" dirty="0">
                <a:latin typeface="+mn-ea"/>
              </a:rPr>
              <a:t>○　</a:t>
            </a:r>
            <a:r>
              <a:rPr lang="ja-JP" altLang="en-US" sz="1400" dirty="0" smtClean="0">
                <a:latin typeface="+mn-ea"/>
              </a:rPr>
              <a:t>不利益処分不服審査、政治的行為の制限、営利企業に関する制限、官民人事交流法の交流基準の制定に関する事務等を所掌する人事</a:t>
            </a:r>
            <a:r>
              <a:rPr lang="ja-JP" altLang="en-US" sz="1400" dirty="0">
                <a:latin typeface="+mn-ea"/>
              </a:rPr>
              <a:t>公正</a:t>
            </a:r>
            <a:r>
              <a:rPr lang="ja-JP" altLang="en-US" sz="1400" dirty="0" smtClean="0">
                <a:latin typeface="+mn-ea"/>
              </a:rPr>
              <a:t>委員会（委員長（常勤）及び委員２人（非常勤））を内閣総理大臣の所轄の下に設置</a:t>
            </a:r>
            <a:r>
              <a:rPr lang="ja-JP" altLang="en-US" sz="1400" dirty="0">
                <a:latin typeface="+mn-ea"/>
              </a:rPr>
              <a:t>。</a:t>
            </a:r>
            <a:endParaRPr lang="en-US" altLang="ja-JP" sz="1400" dirty="0">
              <a:latin typeface="+mn-ea"/>
            </a:endParaRPr>
          </a:p>
          <a:p>
            <a:pPr marL="182563" indent="-182563">
              <a:spcBef>
                <a:spcPts val="600"/>
              </a:spcBef>
            </a:pPr>
            <a:r>
              <a:rPr lang="ja-JP" altLang="en-US" sz="1400" dirty="0" smtClean="0">
                <a:latin typeface="+mn-ea"/>
              </a:rPr>
              <a:t>○</a:t>
            </a:r>
            <a:r>
              <a:rPr lang="ja-JP" altLang="ja-JP" sz="1400" dirty="0">
                <a:latin typeface="+mn-ea"/>
              </a:rPr>
              <a:t>　</a:t>
            </a:r>
            <a:r>
              <a:rPr lang="ja-JP" altLang="en-US" sz="1400" dirty="0" smtClean="0">
                <a:latin typeface="+mn-ea"/>
              </a:rPr>
              <a:t>人事公正委員会は、職員に関する人事行政の公正の確保を図るため必要があると認めるときは、</a:t>
            </a:r>
            <a:endParaRPr lang="en-US" altLang="ja-JP" sz="1400" dirty="0" smtClean="0">
              <a:latin typeface="+mn-ea"/>
            </a:endParaRPr>
          </a:p>
          <a:p>
            <a:pPr marL="182563" indent="-182563">
              <a:spcBef>
                <a:spcPts val="0"/>
              </a:spcBef>
            </a:pPr>
            <a:r>
              <a:rPr lang="ja-JP" altLang="en-US" sz="1400" dirty="0">
                <a:latin typeface="+mn-ea"/>
              </a:rPr>
              <a:t>　</a:t>
            </a:r>
            <a:r>
              <a:rPr lang="ja-JP" altLang="en-US" sz="1400" dirty="0" smtClean="0">
                <a:latin typeface="+mn-ea"/>
              </a:rPr>
              <a:t>　・　</a:t>
            </a:r>
            <a:r>
              <a:rPr lang="ja-JP" altLang="ja-JP" sz="1400" dirty="0" smtClean="0">
                <a:latin typeface="+mn-ea"/>
              </a:rPr>
              <a:t>内閣</a:t>
            </a:r>
            <a:r>
              <a:rPr lang="ja-JP" altLang="ja-JP" sz="1400" dirty="0">
                <a:latin typeface="+mn-ea"/>
              </a:rPr>
              <a:t>総理大臣に対し</a:t>
            </a:r>
            <a:r>
              <a:rPr lang="ja-JP" altLang="ja-JP" sz="1400" dirty="0" smtClean="0">
                <a:latin typeface="+mn-ea"/>
              </a:rPr>
              <a:t>、</a:t>
            </a:r>
            <a:r>
              <a:rPr lang="ja-JP" altLang="en-US" sz="1400" dirty="0" smtClean="0">
                <a:latin typeface="+mn-ea"/>
              </a:rPr>
              <a:t>法令の制定・改廃に関し、</a:t>
            </a:r>
            <a:r>
              <a:rPr lang="ja-JP" altLang="ja-JP" sz="1400" dirty="0" smtClean="0">
                <a:latin typeface="+mn-ea"/>
              </a:rPr>
              <a:t>意見</a:t>
            </a:r>
            <a:r>
              <a:rPr lang="ja-JP" altLang="ja-JP" sz="1400" dirty="0">
                <a:latin typeface="+mn-ea"/>
              </a:rPr>
              <a:t>を申し出ることができる</a:t>
            </a:r>
            <a:r>
              <a:rPr lang="ja-JP" altLang="ja-JP" sz="1400" dirty="0" smtClean="0">
                <a:latin typeface="+mn-ea"/>
              </a:rPr>
              <a:t>。</a:t>
            </a:r>
            <a:endParaRPr lang="en-US" altLang="ja-JP" sz="1400" dirty="0" smtClean="0">
              <a:latin typeface="+mn-ea"/>
            </a:endParaRPr>
          </a:p>
          <a:p>
            <a:pPr marL="182563" indent="-182563">
              <a:spcBef>
                <a:spcPts val="0"/>
              </a:spcBef>
            </a:pPr>
            <a:r>
              <a:rPr lang="ja-JP" altLang="en-US" sz="1400" dirty="0">
                <a:latin typeface="+mn-ea"/>
              </a:rPr>
              <a:t>　</a:t>
            </a:r>
            <a:r>
              <a:rPr lang="ja-JP" altLang="en-US" sz="1400" dirty="0" smtClean="0">
                <a:latin typeface="+mn-ea"/>
              </a:rPr>
              <a:t>　・　各府省大臣に人事行政の改善を勧告することができる。</a:t>
            </a:r>
            <a:endParaRPr lang="en-US" altLang="ja-JP" sz="1400" dirty="0" smtClean="0">
              <a:latin typeface="+mn-ea"/>
            </a:endParaRPr>
          </a:p>
        </p:txBody>
      </p:sp>
      <p:sp>
        <p:nvSpPr>
          <p:cNvPr id="40" name="テキスト ボックス 39"/>
          <p:cNvSpPr txBox="1"/>
          <p:nvPr/>
        </p:nvSpPr>
        <p:spPr>
          <a:xfrm>
            <a:off x="504586" y="4280459"/>
            <a:ext cx="2667264" cy="338554"/>
          </a:xfrm>
          <a:prstGeom prst="rect">
            <a:avLst/>
          </a:prstGeom>
          <a:noFill/>
        </p:spPr>
        <p:txBody>
          <a:bodyPr wrap="square" rtlCol="0">
            <a:spAutoFit/>
          </a:bodyPr>
          <a:lstStyle/>
          <a:p>
            <a:r>
              <a:rPr kumimoji="1" lang="en-US" altLang="ja-JP" sz="1600" b="1" dirty="0" smtClean="0">
                <a:latin typeface="+mn-ea"/>
                <a:ea typeface="+mn-ea"/>
              </a:rPr>
              <a:t>【</a:t>
            </a:r>
            <a:r>
              <a:rPr kumimoji="1" lang="ja-JP" altLang="en-US" sz="1600" b="1" dirty="0" smtClean="0">
                <a:latin typeface="+mn-ea"/>
                <a:ea typeface="+mn-ea"/>
              </a:rPr>
              <a:t>人事行政の公正の確保</a:t>
            </a:r>
            <a:r>
              <a:rPr kumimoji="1" lang="en-US" altLang="ja-JP" sz="1600" b="1" dirty="0" smtClean="0">
                <a:latin typeface="+mn-ea"/>
                <a:ea typeface="+mn-ea"/>
              </a:rPr>
              <a:t>】</a:t>
            </a:r>
            <a:endParaRPr kumimoji="1" lang="ja-JP" altLang="en-US" sz="1600" b="1" dirty="0">
              <a:latin typeface="+mn-ea"/>
              <a:ea typeface="+mn-ea"/>
            </a:endParaRPr>
          </a:p>
        </p:txBody>
      </p:sp>
      <p:sp>
        <p:nvSpPr>
          <p:cNvPr id="3" name="スライド番号プレースホルダー 2"/>
          <p:cNvSpPr>
            <a:spLocks noGrp="1"/>
          </p:cNvSpPr>
          <p:nvPr>
            <p:ph type="sldNum" sz="quarter" idx="12"/>
          </p:nvPr>
        </p:nvSpPr>
        <p:spPr/>
        <p:txBody>
          <a:bodyPr/>
          <a:lstStyle/>
          <a:p>
            <a:pPr>
              <a:defRPr/>
            </a:pPr>
            <a:fld id="{EF57B270-EEDE-4ED1-B9C7-B3EB95C99B49}" type="slidenum">
              <a:rPr lang="en-US" altLang="ja-JP" smtClean="0"/>
              <a:pPr>
                <a:defRPr/>
              </a:pPr>
              <a:t>6</a:t>
            </a:fld>
            <a:endParaRPr lang="en-US" altLang="ja-JP" dirty="0"/>
          </a:p>
        </p:txBody>
      </p:sp>
    </p:spTree>
    <p:extLst>
      <p:ext uri="{BB962C8B-B14F-4D97-AF65-F5344CB8AC3E}">
        <p14:creationId xmlns:p14="http://schemas.microsoft.com/office/powerpoint/2010/main" val="28466178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線コネクタ 12"/>
          <p:cNvCxnSpPr/>
          <p:nvPr/>
        </p:nvCxnSpPr>
        <p:spPr>
          <a:xfrm flipV="1">
            <a:off x="3872850" y="1772768"/>
            <a:ext cx="672787" cy="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194" name="Rectangle 2"/>
          <p:cNvSpPr>
            <a:spLocks noChangeArrowheads="1"/>
          </p:cNvSpPr>
          <p:nvPr/>
        </p:nvSpPr>
        <p:spPr bwMode="auto">
          <a:xfrm>
            <a:off x="0" y="-27480"/>
            <a:ext cx="9906000"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2000" dirty="0">
                <a:latin typeface="ＤＨＰ特太ゴシック体" pitchFamily="2" charset="-128"/>
                <a:ea typeface="ＤＨＰ特太ゴシック体" pitchFamily="2" charset="-128"/>
              </a:rPr>
              <a:t>新たな人事行政関係機関の設置イメージ</a:t>
            </a:r>
          </a:p>
        </p:txBody>
      </p:sp>
      <p:sp>
        <p:nvSpPr>
          <p:cNvPr id="8195" name="Rectangle 3"/>
          <p:cNvSpPr>
            <a:spLocks noChangeArrowheads="1"/>
          </p:cNvSpPr>
          <p:nvPr/>
        </p:nvSpPr>
        <p:spPr bwMode="auto">
          <a:xfrm>
            <a:off x="0" y="331555"/>
            <a:ext cx="9906000" cy="73025"/>
          </a:xfrm>
          <a:prstGeom prst="rect">
            <a:avLst/>
          </a:prstGeom>
          <a:gradFill rotWithShape="1">
            <a:gsLst>
              <a:gs pos="0">
                <a:srgbClr val="FF0000"/>
              </a:gs>
              <a:gs pos="100000">
                <a:srgbClr val="FFCC99"/>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196" name="AutoShape 4"/>
          <p:cNvSpPr>
            <a:spLocks noChangeArrowheads="1"/>
          </p:cNvSpPr>
          <p:nvPr/>
        </p:nvSpPr>
        <p:spPr bwMode="auto">
          <a:xfrm>
            <a:off x="3867465" y="497250"/>
            <a:ext cx="1716087" cy="504825"/>
          </a:xfrm>
          <a:prstGeom prst="bevel">
            <a:avLst>
              <a:gd name="adj" fmla="val 12500"/>
            </a:avLst>
          </a:prstGeom>
          <a:solidFill>
            <a:srgbClr val="FFC000"/>
          </a:solidFill>
          <a:ln>
            <a:noFill/>
          </a:ln>
          <a:effectLst/>
          <a:extLst/>
        </p:spPr>
        <p:txBody>
          <a:bodyPr wrap="none" anchor="ctr"/>
          <a:lstStyle/>
          <a:p>
            <a:pPr algn="ctr"/>
            <a:r>
              <a:rPr lang="ja-JP" altLang="en-US" sz="2000" b="1" dirty="0"/>
              <a:t>内　閣</a:t>
            </a:r>
          </a:p>
        </p:txBody>
      </p:sp>
      <p:sp>
        <p:nvSpPr>
          <p:cNvPr id="8197" name="AutoShape 9"/>
          <p:cNvSpPr>
            <a:spLocks noChangeArrowheads="1"/>
          </p:cNvSpPr>
          <p:nvPr/>
        </p:nvSpPr>
        <p:spPr bwMode="auto">
          <a:xfrm>
            <a:off x="161877" y="1721212"/>
            <a:ext cx="1714500" cy="719931"/>
          </a:xfrm>
          <a:prstGeom prst="bevel">
            <a:avLst>
              <a:gd name="adj" fmla="val 12500"/>
            </a:avLst>
          </a:prstGeom>
          <a:solidFill>
            <a:srgbClr val="FFFF99"/>
          </a:solidFill>
          <a:ln>
            <a:noFill/>
          </a:ln>
          <a:effectLst/>
          <a:extLs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dirty="0">
                <a:ea typeface="ＤＨＰ特太ゴシック体" pitchFamily="2" charset="-128"/>
              </a:rPr>
              <a:t>内閣</a:t>
            </a:r>
            <a:r>
              <a:rPr lang="ja-JP" altLang="en-US" dirty="0" smtClean="0">
                <a:ea typeface="ＤＨＰ特太ゴシック体" pitchFamily="2" charset="-128"/>
              </a:rPr>
              <a:t>人事局</a:t>
            </a:r>
            <a:endParaRPr lang="en-US" altLang="ja-JP" dirty="0" smtClean="0">
              <a:ea typeface="ＤＨＰ特太ゴシック体" pitchFamily="2" charset="-128"/>
            </a:endParaRPr>
          </a:p>
          <a:p>
            <a:pPr algn="ctr"/>
            <a:r>
              <a:rPr lang="ja-JP" altLang="en-US" sz="1300" dirty="0" smtClean="0">
                <a:solidFill>
                  <a:srgbClr val="0000CC"/>
                </a:solidFill>
                <a:ea typeface="ＤＨＰ特太ゴシック体" pitchFamily="2" charset="-128"/>
              </a:rPr>
              <a:t>（内閣法）</a:t>
            </a:r>
            <a:endParaRPr lang="ja-JP" altLang="en-US" sz="1300" dirty="0">
              <a:solidFill>
                <a:srgbClr val="0000CC"/>
              </a:solidFill>
              <a:ea typeface="ＤＨＰ特太ゴシック体" pitchFamily="2" charset="-128"/>
            </a:endParaRPr>
          </a:p>
        </p:txBody>
      </p:sp>
      <p:sp>
        <p:nvSpPr>
          <p:cNvPr id="71691" name="Rectangle 11"/>
          <p:cNvSpPr>
            <a:spLocks noChangeArrowheads="1"/>
          </p:cNvSpPr>
          <p:nvPr/>
        </p:nvSpPr>
        <p:spPr bwMode="auto">
          <a:xfrm>
            <a:off x="6758302" y="3240450"/>
            <a:ext cx="3307408" cy="1433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ja-JP" altLang="en-US" sz="1200" dirty="0">
                <a:solidFill>
                  <a:srgbClr val="FF0000"/>
                </a:solidFill>
              </a:rPr>
              <a:t>　</a:t>
            </a:r>
            <a:r>
              <a:rPr lang="en-US" altLang="ja-JP" sz="1200" dirty="0">
                <a:solidFill>
                  <a:srgbClr val="FF0000"/>
                </a:solidFill>
              </a:rPr>
              <a:t>【</a:t>
            </a:r>
            <a:r>
              <a:rPr lang="ja-JP" altLang="en-US" sz="1200" dirty="0" smtClean="0">
                <a:solidFill>
                  <a:srgbClr val="FF0000"/>
                </a:solidFill>
              </a:rPr>
              <a:t>厚生労働省の外局</a:t>
            </a:r>
            <a:r>
              <a:rPr lang="en-US" altLang="ja-JP" sz="1200" dirty="0" smtClean="0">
                <a:solidFill>
                  <a:srgbClr val="FF0000"/>
                </a:solidFill>
              </a:rPr>
              <a:t>】</a:t>
            </a:r>
            <a:endParaRPr lang="en-US" altLang="ja-JP" sz="1200" dirty="0">
              <a:solidFill>
                <a:srgbClr val="FF0000"/>
              </a:solidFill>
            </a:endParaRPr>
          </a:p>
          <a:p>
            <a:pPr>
              <a:defRPr/>
            </a:pPr>
            <a:r>
              <a:rPr lang="ja-JP" altLang="en-US" sz="1200" dirty="0">
                <a:solidFill>
                  <a:srgbClr val="0000CC"/>
                </a:solidFill>
              </a:rPr>
              <a:t>　</a:t>
            </a:r>
            <a:r>
              <a:rPr lang="en-US" altLang="ja-JP" sz="1200" dirty="0">
                <a:solidFill>
                  <a:srgbClr val="0000CC"/>
                </a:solidFill>
              </a:rPr>
              <a:t>※</a:t>
            </a:r>
            <a:r>
              <a:rPr lang="ja-JP" altLang="en-US" sz="1200" dirty="0">
                <a:solidFill>
                  <a:srgbClr val="0000CC"/>
                </a:solidFill>
              </a:rPr>
              <a:t>１　厚生労働大臣の所轄の下</a:t>
            </a:r>
            <a:r>
              <a:rPr lang="ja-JP" altLang="en-US" sz="1200" dirty="0" smtClean="0">
                <a:solidFill>
                  <a:srgbClr val="0000CC"/>
                </a:solidFill>
              </a:rPr>
              <a:t>に設置</a:t>
            </a:r>
            <a:r>
              <a:rPr lang="ja-JP" altLang="en-US" sz="1200" dirty="0">
                <a:solidFill>
                  <a:srgbClr val="0000CC"/>
                </a:solidFill>
              </a:rPr>
              <a:t>（既設）</a:t>
            </a:r>
            <a:endParaRPr lang="en-US" altLang="ja-JP" sz="1200" dirty="0">
              <a:solidFill>
                <a:srgbClr val="0000CC"/>
              </a:solidFill>
            </a:endParaRPr>
          </a:p>
          <a:p>
            <a:pPr>
              <a:spcBef>
                <a:spcPts val="0"/>
              </a:spcBef>
              <a:defRPr/>
            </a:pPr>
            <a:r>
              <a:rPr lang="ja-JP" altLang="en-US" sz="1200" dirty="0">
                <a:solidFill>
                  <a:srgbClr val="0000CC"/>
                </a:solidFill>
              </a:rPr>
              <a:t>　</a:t>
            </a:r>
            <a:r>
              <a:rPr lang="en-US" altLang="ja-JP" sz="1200" dirty="0">
                <a:solidFill>
                  <a:srgbClr val="0000CC"/>
                </a:solidFill>
              </a:rPr>
              <a:t>※</a:t>
            </a:r>
            <a:r>
              <a:rPr lang="ja-JP" altLang="en-US" sz="1200" dirty="0">
                <a:solidFill>
                  <a:srgbClr val="0000CC"/>
                </a:solidFill>
              </a:rPr>
              <a:t>２　独立職権行使</a:t>
            </a:r>
          </a:p>
          <a:p>
            <a:pPr>
              <a:spcBef>
                <a:spcPts val="0"/>
              </a:spcBef>
              <a:defRPr/>
            </a:pPr>
            <a:r>
              <a:rPr lang="ja-JP" altLang="en-US" sz="1200" dirty="0">
                <a:solidFill>
                  <a:srgbClr val="0000CC"/>
                </a:solidFill>
              </a:rPr>
              <a:t>　</a:t>
            </a:r>
            <a:r>
              <a:rPr lang="en-US" altLang="ja-JP" sz="1200" dirty="0">
                <a:solidFill>
                  <a:srgbClr val="0000CC"/>
                </a:solidFill>
              </a:rPr>
              <a:t>※</a:t>
            </a:r>
            <a:r>
              <a:rPr lang="ja-JP" altLang="en-US" sz="1200" dirty="0">
                <a:solidFill>
                  <a:srgbClr val="0000CC"/>
                </a:solidFill>
              </a:rPr>
              <a:t>３　公益委員は国会同意人事</a:t>
            </a:r>
            <a:endParaRPr lang="en-US" altLang="ja-JP" sz="1200" dirty="0">
              <a:solidFill>
                <a:srgbClr val="0000CC"/>
              </a:solidFill>
            </a:endParaRPr>
          </a:p>
          <a:p>
            <a:pPr>
              <a:spcBef>
                <a:spcPts val="0"/>
              </a:spcBef>
              <a:defRPr/>
            </a:pPr>
            <a:r>
              <a:rPr lang="ja-JP" altLang="en-US" sz="1200" dirty="0"/>
              <a:t>　</a:t>
            </a:r>
            <a:r>
              <a:rPr lang="ja-JP" altLang="en-US" sz="1200" dirty="0" smtClean="0"/>
              <a:t>○</a:t>
            </a:r>
            <a:r>
              <a:rPr lang="ja-JP" altLang="en-US" sz="1200" dirty="0"/>
              <a:t>　あっせん、調停、仲裁　</a:t>
            </a:r>
            <a:r>
              <a:rPr lang="ja-JP" altLang="en-US" sz="1200" dirty="0" smtClean="0"/>
              <a:t>等</a:t>
            </a:r>
            <a:endParaRPr lang="en-US" altLang="ja-JP" sz="1200" dirty="0" smtClean="0"/>
          </a:p>
          <a:p>
            <a:pPr>
              <a:spcBef>
                <a:spcPts val="0"/>
              </a:spcBef>
              <a:defRPr/>
            </a:pPr>
            <a:r>
              <a:rPr lang="ja-JP" altLang="en-US" sz="1400" dirty="0"/>
              <a:t>　</a:t>
            </a:r>
            <a:r>
              <a:rPr lang="ja-JP" altLang="en-US" sz="1200" dirty="0" smtClean="0"/>
              <a:t>⇒</a:t>
            </a:r>
            <a:r>
              <a:rPr lang="ja-JP" altLang="en-US" sz="1200" dirty="0"/>
              <a:t>　体制整備</a:t>
            </a:r>
            <a:r>
              <a:rPr lang="ja-JP" altLang="en-US" sz="1200" b="1" dirty="0">
                <a:solidFill>
                  <a:srgbClr val="0000CC"/>
                </a:solidFill>
              </a:rPr>
              <a:t>（労働組合法）</a:t>
            </a:r>
            <a:endParaRPr lang="en-US" altLang="ja-JP" sz="1200" b="1" dirty="0">
              <a:solidFill>
                <a:srgbClr val="0000CC"/>
              </a:solidFill>
            </a:endParaRPr>
          </a:p>
          <a:p>
            <a:pPr>
              <a:spcBef>
                <a:spcPts val="0"/>
              </a:spcBef>
              <a:defRPr/>
            </a:pPr>
            <a:endParaRPr lang="ja-JP" altLang="en-US" sz="1200" dirty="0"/>
          </a:p>
        </p:txBody>
      </p:sp>
      <p:sp>
        <p:nvSpPr>
          <p:cNvPr id="8199" name="AutoShape 12"/>
          <p:cNvSpPr>
            <a:spLocks noChangeArrowheads="1"/>
          </p:cNvSpPr>
          <p:nvPr/>
        </p:nvSpPr>
        <p:spPr bwMode="auto">
          <a:xfrm>
            <a:off x="7221852" y="2421300"/>
            <a:ext cx="1951038" cy="792162"/>
          </a:xfrm>
          <a:prstGeom prst="bevel">
            <a:avLst>
              <a:gd name="adj" fmla="val 12500"/>
            </a:avLst>
          </a:prstGeom>
          <a:solidFill>
            <a:srgbClr val="FFCC99"/>
          </a:solidFill>
          <a:ln w="9525">
            <a:noFill/>
            <a:prstDash val="dash"/>
            <a:miter lim="800000"/>
            <a:headEnd/>
            <a:tailEnd/>
          </a:ln>
          <a:effectLst/>
          <a:extLst/>
        </p:spPr>
        <p:txBody>
          <a:bodyPr wrap="none" anchor="ctr"/>
          <a:lstStyle/>
          <a:p>
            <a:pPr algn="ctr"/>
            <a:r>
              <a:rPr lang="ja-JP" altLang="en-US">
                <a:ea typeface="ＤＨＰ特太ゴシック体" pitchFamily="2" charset="-128"/>
              </a:rPr>
              <a:t>中央労働</a:t>
            </a:r>
          </a:p>
          <a:p>
            <a:pPr algn="ctr"/>
            <a:r>
              <a:rPr lang="ja-JP" altLang="en-US">
                <a:ea typeface="ＤＨＰ特太ゴシック体" pitchFamily="2" charset="-128"/>
              </a:rPr>
              <a:t>委員会</a:t>
            </a:r>
          </a:p>
        </p:txBody>
      </p:sp>
      <p:sp>
        <p:nvSpPr>
          <p:cNvPr id="71696" name="Rectangle 16"/>
          <p:cNvSpPr>
            <a:spLocks noChangeArrowheads="1"/>
          </p:cNvSpPr>
          <p:nvPr/>
        </p:nvSpPr>
        <p:spPr bwMode="auto">
          <a:xfrm>
            <a:off x="2424295" y="5301155"/>
            <a:ext cx="3121025" cy="108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ts val="0"/>
              </a:spcBef>
              <a:defRPr/>
            </a:pPr>
            <a:r>
              <a:rPr lang="en-US" altLang="ja-JP" sz="1200" dirty="0">
                <a:solidFill>
                  <a:srgbClr val="FF0000"/>
                </a:solidFill>
              </a:rPr>
              <a:t>【</a:t>
            </a:r>
            <a:r>
              <a:rPr lang="ja-JP" altLang="en-US" sz="1200" dirty="0" smtClean="0">
                <a:solidFill>
                  <a:srgbClr val="FF0000"/>
                </a:solidFill>
              </a:rPr>
              <a:t>内閣府の外局</a:t>
            </a:r>
            <a:r>
              <a:rPr lang="en-US" altLang="ja-JP" sz="1200" dirty="0" smtClean="0">
                <a:solidFill>
                  <a:srgbClr val="FF0000"/>
                </a:solidFill>
              </a:rPr>
              <a:t>】</a:t>
            </a:r>
            <a:endParaRPr lang="en-US" altLang="ja-JP" sz="1200" dirty="0">
              <a:solidFill>
                <a:srgbClr val="FF0000"/>
              </a:solidFill>
            </a:endParaRPr>
          </a:p>
          <a:p>
            <a:pPr>
              <a:spcBef>
                <a:spcPts val="0"/>
              </a:spcBef>
              <a:defRPr/>
            </a:pPr>
            <a:r>
              <a:rPr lang="en-US" altLang="ja-JP" sz="1200" dirty="0">
                <a:solidFill>
                  <a:srgbClr val="0000CC"/>
                </a:solidFill>
              </a:rPr>
              <a:t>※</a:t>
            </a:r>
            <a:r>
              <a:rPr lang="ja-JP" altLang="en-US" sz="1200" dirty="0">
                <a:solidFill>
                  <a:srgbClr val="0000CC"/>
                </a:solidFill>
              </a:rPr>
              <a:t>１　内閣総理大臣の所轄の下に設置</a:t>
            </a:r>
            <a:endParaRPr lang="en-US" altLang="ja-JP" sz="1200" dirty="0">
              <a:solidFill>
                <a:srgbClr val="0000CC"/>
              </a:solidFill>
            </a:endParaRPr>
          </a:p>
          <a:p>
            <a:pPr>
              <a:spcBef>
                <a:spcPts val="0"/>
              </a:spcBef>
              <a:defRPr/>
            </a:pPr>
            <a:r>
              <a:rPr lang="en-US" altLang="ja-JP" sz="1200" dirty="0">
                <a:solidFill>
                  <a:srgbClr val="0000CC"/>
                </a:solidFill>
              </a:rPr>
              <a:t>※</a:t>
            </a:r>
            <a:r>
              <a:rPr lang="ja-JP" altLang="en-US" sz="1200" dirty="0">
                <a:solidFill>
                  <a:srgbClr val="0000CC"/>
                </a:solidFill>
              </a:rPr>
              <a:t>２　独立職権行使、国会同意人事</a:t>
            </a:r>
            <a:endParaRPr lang="en-US" altLang="ja-JP" sz="1200" dirty="0">
              <a:solidFill>
                <a:srgbClr val="0000CC"/>
              </a:solidFill>
            </a:endParaRPr>
          </a:p>
          <a:p>
            <a:pPr>
              <a:spcBef>
                <a:spcPts val="0"/>
              </a:spcBef>
              <a:defRPr/>
            </a:pPr>
            <a:r>
              <a:rPr lang="ja-JP" altLang="en-US" sz="1200" dirty="0"/>
              <a:t>○　不利益処分に関する不服申立ての処理</a:t>
            </a:r>
            <a:endParaRPr lang="en-US" altLang="ja-JP" sz="1200" dirty="0"/>
          </a:p>
          <a:p>
            <a:pPr>
              <a:spcBef>
                <a:spcPts val="0"/>
              </a:spcBef>
              <a:defRPr/>
            </a:pPr>
            <a:r>
              <a:rPr lang="ja-JP" altLang="en-US" sz="1200" dirty="0"/>
              <a:t>○　政治的行為の制限　　等</a:t>
            </a:r>
            <a:endParaRPr lang="en-US" altLang="ja-JP" sz="1200" dirty="0"/>
          </a:p>
        </p:txBody>
      </p:sp>
      <p:sp>
        <p:nvSpPr>
          <p:cNvPr id="8201" name="AutoShape 18"/>
          <p:cNvSpPr>
            <a:spLocks noChangeArrowheads="1"/>
          </p:cNvSpPr>
          <p:nvPr/>
        </p:nvSpPr>
        <p:spPr bwMode="auto">
          <a:xfrm>
            <a:off x="7379015" y="1556610"/>
            <a:ext cx="1636712" cy="504825"/>
          </a:xfrm>
          <a:prstGeom prst="bevel">
            <a:avLst>
              <a:gd name="adj" fmla="val 12500"/>
            </a:avLst>
          </a:prstGeom>
          <a:solidFill>
            <a:srgbClr val="FFE6CD"/>
          </a:solidFill>
          <a:ln>
            <a:noFill/>
          </a:ln>
          <a:effectLst/>
          <a:extLs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厚生労働省</a:t>
            </a:r>
          </a:p>
        </p:txBody>
      </p:sp>
      <p:sp>
        <p:nvSpPr>
          <p:cNvPr id="8202" name="Line 19"/>
          <p:cNvSpPr>
            <a:spLocks noChangeShapeType="1"/>
          </p:cNvSpPr>
          <p:nvPr/>
        </p:nvSpPr>
        <p:spPr bwMode="auto">
          <a:xfrm>
            <a:off x="4491352" y="1002075"/>
            <a:ext cx="0" cy="14446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03" name="Line 20"/>
          <p:cNvSpPr>
            <a:spLocks noChangeShapeType="1"/>
          </p:cNvSpPr>
          <p:nvPr/>
        </p:nvSpPr>
        <p:spPr bwMode="auto">
          <a:xfrm flipH="1">
            <a:off x="1605277" y="1146537"/>
            <a:ext cx="28860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04" name="AutoShape 21"/>
          <p:cNvSpPr>
            <a:spLocks noChangeArrowheads="1"/>
          </p:cNvSpPr>
          <p:nvPr/>
        </p:nvSpPr>
        <p:spPr bwMode="auto">
          <a:xfrm>
            <a:off x="315865" y="929050"/>
            <a:ext cx="1403350" cy="504825"/>
          </a:xfrm>
          <a:prstGeom prst="bevel">
            <a:avLst>
              <a:gd name="adj" fmla="val 12500"/>
            </a:avLst>
          </a:prstGeom>
          <a:solidFill>
            <a:srgbClr val="FFE6CD"/>
          </a:solidFill>
          <a:ln>
            <a:noFill/>
          </a:ln>
          <a:effectLst/>
          <a:extLs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内閣官房</a:t>
            </a:r>
          </a:p>
        </p:txBody>
      </p:sp>
      <p:sp>
        <p:nvSpPr>
          <p:cNvPr id="8205" name="Line 22"/>
          <p:cNvSpPr>
            <a:spLocks noChangeShapeType="1"/>
          </p:cNvSpPr>
          <p:nvPr/>
        </p:nvSpPr>
        <p:spPr bwMode="auto">
          <a:xfrm flipV="1">
            <a:off x="939752" y="1433875"/>
            <a:ext cx="0" cy="287337"/>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06" name="Line 23"/>
          <p:cNvSpPr>
            <a:spLocks noChangeShapeType="1"/>
          </p:cNvSpPr>
          <p:nvPr/>
        </p:nvSpPr>
        <p:spPr bwMode="auto">
          <a:xfrm>
            <a:off x="4724715" y="1002075"/>
            <a:ext cx="0" cy="33863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07" name="Line 24"/>
          <p:cNvSpPr>
            <a:spLocks noChangeShapeType="1"/>
          </p:cNvSpPr>
          <p:nvPr/>
        </p:nvSpPr>
        <p:spPr bwMode="auto">
          <a:xfrm flipH="1">
            <a:off x="3470172" y="1340710"/>
            <a:ext cx="93503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08" name="Line 26"/>
          <p:cNvSpPr>
            <a:spLocks noChangeShapeType="1"/>
          </p:cNvSpPr>
          <p:nvPr/>
        </p:nvSpPr>
        <p:spPr bwMode="auto">
          <a:xfrm>
            <a:off x="3470172" y="1340710"/>
            <a:ext cx="0" cy="4333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09" name="Line 27"/>
          <p:cNvSpPr>
            <a:spLocks noChangeShapeType="1"/>
          </p:cNvSpPr>
          <p:nvPr/>
        </p:nvSpPr>
        <p:spPr bwMode="auto">
          <a:xfrm flipH="1">
            <a:off x="2144610" y="1771182"/>
            <a:ext cx="701675" cy="15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10" name="Line 28"/>
          <p:cNvSpPr>
            <a:spLocks noChangeShapeType="1"/>
          </p:cNvSpPr>
          <p:nvPr/>
        </p:nvSpPr>
        <p:spPr bwMode="auto">
          <a:xfrm>
            <a:off x="2144610" y="1771182"/>
            <a:ext cx="0" cy="21106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11" name="AutoShape 29"/>
          <p:cNvSpPr>
            <a:spLocks noChangeArrowheads="1"/>
          </p:cNvSpPr>
          <p:nvPr/>
        </p:nvSpPr>
        <p:spPr bwMode="auto">
          <a:xfrm>
            <a:off x="2689122" y="1484730"/>
            <a:ext cx="1169988" cy="504825"/>
          </a:xfrm>
          <a:prstGeom prst="bevel">
            <a:avLst>
              <a:gd name="adj" fmla="val 12500"/>
            </a:avLst>
          </a:prstGeom>
          <a:solidFill>
            <a:srgbClr val="FFE6CD"/>
          </a:solidFill>
          <a:ln>
            <a:noFill/>
          </a:ln>
          <a:effectLst/>
          <a:extLs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内閣府</a:t>
            </a:r>
          </a:p>
        </p:txBody>
      </p:sp>
      <p:sp>
        <p:nvSpPr>
          <p:cNvPr id="8212" name="Line 30"/>
          <p:cNvSpPr>
            <a:spLocks noChangeShapeType="1"/>
          </p:cNvSpPr>
          <p:nvPr/>
        </p:nvSpPr>
        <p:spPr bwMode="auto">
          <a:xfrm>
            <a:off x="2144610" y="3141428"/>
            <a:ext cx="4667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13" name="Line 35"/>
          <p:cNvSpPr>
            <a:spLocks noChangeShapeType="1"/>
          </p:cNvSpPr>
          <p:nvPr/>
        </p:nvSpPr>
        <p:spPr bwMode="auto">
          <a:xfrm>
            <a:off x="4413565" y="1340710"/>
            <a:ext cx="38227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14" name="Line 36"/>
          <p:cNvSpPr>
            <a:spLocks noChangeShapeType="1"/>
          </p:cNvSpPr>
          <p:nvPr/>
        </p:nvSpPr>
        <p:spPr bwMode="auto">
          <a:xfrm>
            <a:off x="8236265" y="1340710"/>
            <a:ext cx="0" cy="2159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15" name="Line 37"/>
          <p:cNvSpPr>
            <a:spLocks noChangeShapeType="1"/>
          </p:cNvSpPr>
          <p:nvPr/>
        </p:nvSpPr>
        <p:spPr bwMode="auto">
          <a:xfrm flipH="1">
            <a:off x="6988490" y="1772510"/>
            <a:ext cx="3905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16" name="Line 38"/>
          <p:cNvSpPr>
            <a:spLocks noChangeShapeType="1"/>
          </p:cNvSpPr>
          <p:nvPr/>
        </p:nvSpPr>
        <p:spPr bwMode="auto">
          <a:xfrm>
            <a:off x="6988490" y="1774098"/>
            <a:ext cx="0" cy="1171077"/>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17" name="Line 39"/>
          <p:cNvSpPr>
            <a:spLocks noChangeShapeType="1"/>
          </p:cNvSpPr>
          <p:nvPr/>
        </p:nvSpPr>
        <p:spPr bwMode="auto">
          <a:xfrm>
            <a:off x="6988490" y="2945175"/>
            <a:ext cx="23336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18" name="Line 41"/>
          <p:cNvSpPr>
            <a:spLocks noChangeShapeType="1"/>
          </p:cNvSpPr>
          <p:nvPr/>
        </p:nvSpPr>
        <p:spPr bwMode="auto">
          <a:xfrm>
            <a:off x="5234170" y="5013817"/>
            <a:ext cx="1254542" cy="0"/>
          </a:xfrm>
          <a:prstGeom prst="line">
            <a:avLst/>
          </a:prstGeom>
          <a:noFill/>
          <a:ln w="38100" cmpd="dbl">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19" name="Line 43"/>
          <p:cNvSpPr>
            <a:spLocks noChangeShapeType="1"/>
          </p:cNvSpPr>
          <p:nvPr/>
        </p:nvSpPr>
        <p:spPr bwMode="auto">
          <a:xfrm>
            <a:off x="2144610" y="3881800"/>
            <a:ext cx="0" cy="113142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20" name="Line 45"/>
          <p:cNvSpPr>
            <a:spLocks noChangeShapeType="1"/>
          </p:cNvSpPr>
          <p:nvPr/>
        </p:nvSpPr>
        <p:spPr bwMode="auto">
          <a:xfrm>
            <a:off x="5780270" y="5013817"/>
            <a:ext cx="0" cy="1152525"/>
          </a:xfrm>
          <a:prstGeom prst="line">
            <a:avLst/>
          </a:prstGeom>
          <a:noFill/>
          <a:ln w="38100" cmpd="dbl">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21" name="Line 46"/>
          <p:cNvSpPr>
            <a:spLocks noChangeShapeType="1"/>
          </p:cNvSpPr>
          <p:nvPr/>
        </p:nvSpPr>
        <p:spPr bwMode="auto">
          <a:xfrm>
            <a:off x="5778682" y="6166342"/>
            <a:ext cx="546100" cy="0"/>
          </a:xfrm>
          <a:prstGeom prst="line">
            <a:avLst/>
          </a:prstGeom>
          <a:noFill/>
          <a:ln w="38100" cmpd="dbl">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222" name="Line 50"/>
          <p:cNvSpPr>
            <a:spLocks noChangeShapeType="1"/>
          </p:cNvSpPr>
          <p:nvPr/>
        </p:nvSpPr>
        <p:spPr bwMode="auto">
          <a:xfrm>
            <a:off x="2144610" y="5013220"/>
            <a:ext cx="435260" cy="597"/>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731" name="Rectangle 51"/>
          <p:cNvSpPr>
            <a:spLocks noChangeArrowheads="1"/>
          </p:cNvSpPr>
          <p:nvPr/>
        </p:nvSpPr>
        <p:spPr bwMode="auto">
          <a:xfrm>
            <a:off x="6566500" y="6382242"/>
            <a:ext cx="3119437"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ts val="0"/>
              </a:spcBef>
              <a:defRPr/>
            </a:pPr>
            <a:r>
              <a:rPr lang="en-US" altLang="ja-JP" sz="1200" dirty="0">
                <a:solidFill>
                  <a:srgbClr val="FF0000"/>
                </a:solidFill>
              </a:rPr>
              <a:t>【</a:t>
            </a:r>
            <a:r>
              <a:rPr lang="ja-JP" altLang="en-US" sz="1200" dirty="0">
                <a:solidFill>
                  <a:srgbClr val="FF0000"/>
                </a:solidFill>
              </a:rPr>
              <a:t>人事公正</a:t>
            </a:r>
            <a:r>
              <a:rPr lang="ja-JP" altLang="en-US" sz="1200" dirty="0" smtClean="0">
                <a:solidFill>
                  <a:srgbClr val="FF0000"/>
                </a:solidFill>
              </a:rPr>
              <a:t>委員会の</a:t>
            </a:r>
            <a:r>
              <a:rPr lang="ja-JP" altLang="en-US" sz="1200" dirty="0">
                <a:solidFill>
                  <a:srgbClr val="FF0000"/>
                </a:solidFill>
              </a:rPr>
              <a:t>審議会等</a:t>
            </a:r>
            <a:r>
              <a:rPr lang="en-US" altLang="ja-JP" sz="1200" dirty="0">
                <a:solidFill>
                  <a:srgbClr val="FF0000"/>
                </a:solidFill>
              </a:rPr>
              <a:t>】</a:t>
            </a:r>
          </a:p>
          <a:p>
            <a:pPr>
              <a:spcBef>
                <a:spcPts val="0"/>
              </a:spcBef>
              <a:defRPr/>
            </a:pPr>
            <a:r>
              <a:rPr lang="en-US" altLang="ja-JP" sz="1200" dirty="0">
                <a:solidFill>
                  <a:srgbClr val="0000CC"/>
                </a:solidFill>
              </a:rPr>
              <a:t>※</a:t>
            </a:r>
            <a:r>
              <a:rPr lang="ja-JP" altLang="en-US" sz="1200" dirty="0">
                <a:solidFill>
                  <a:srgbClr val="0000CC"/>
                </a:solidFill>
              </a:rPr>
              <a:t>　独立職権行使、国会同意人事</a:t>
            </a:r>
          </a:p>
        </p:txBody>
      </p:sp>
      <p:sp>
        <p:nvSpPr>
          <p:cNvPr id="8225" name="AutoShape 15"/>
          <p:cNvSpPr>
            <a:spLocks noChangeArrowheads="1"/>
          </p:cNvSpPr>
          <p:nvPr/>
        </p:nvSpPr>
        <p:spPr bwMode="auto">
          <a:xfrm>
            <a:off x="2424295" y="4726480"/>
            <a:ext cx="3217340" cy="574675"/>
          </a:xfrm>
          <a:prstGeom prst="bevel">
            <a:avLst>
              <a:gd name="adj" fmla="val 12500"/>
            </a:avLst>
          </a:prstGeom>
          <a:solidFill>
            <a:srgbClr val="FFCC99"/>
          </a:solidFill>
          <a:ln w="9525">
            <a:noFill/>
            <a:prstDash val="dash"/>
            <a:miter lim="800000"/>
            <a:headEnd/>
            <a:tailEnd/>
          </a:ln>
          <a:effectLst/>
          <a:extLst/>
        </p:spPr>
        <p:txBody>
          <a:bodyPr wrap="none" anchor="ctr"/>
          <a:lstStyle/>
          <a:p>
            <a:pPr algn="ctr"/>
            <a:r>
              <a:rPr lang="ja-JP" altLang="en-US" dirty="0">
                <a:ea typeface="ＤＨＰ特太ゴシック体" pitchFamily="2" charset="-128"/>
              </a:rPr>
              <a:t>人事公正</a:t>
            </a:r>
            <a:r>
              <a:rPr lang="ja-JP" altLang="en-US" dirty="0" smtClean="0">
                <a:ea typeface="ＤＨＰ特太ゴシック体" pitchFamily="2" charset="-128"/>
              </a:rPr>
              <a:t>委員会</a:t>
            </a:r>
            <a:r>
              <a:rPr lang="ja-JP" altLang="en-US" sz="1300" dirty="0" smtClean="0">
                <a:solidFill>
                  <a:srgbClr val="0000CC"/>
                </a:solidFill>
                <a:ea typeface="ＤＨＰ特太ゴシック体" pitchFamily="2" charset="-128"/>
              </a:rPr>
              <a:t>（国家公務員法）</a:t>
            </a:r>
            <a:endParaRPr lang="ja-JP" altLang="en-US" sz="1300" dirty="0">
              <a:solidFill>
                <a:srgbClr val="0000CC"/>
              </a:solidFill>
              <a:ea typeface="ＤＨＰ特太ゴシック体" pitchFamily="2" charset="-128"/>
            </a:endParaRPr>
          </a:p>
        </p:txBody>
      </p:sp>
      <p:sp>
        <p:nvSpPr>
          <p:cNvPr id="71732" name="Rectangle 52"/>
          <p:cNvSpPr>
            <a:spLocks noChangeArrowheads="1"/>
          </p:cNvSpPr>
          <p:nvPr/>
        </p:nvSpPr>
        <p:spPr bwMode="auto">
          <a:xfrm>
            <a:off x="161876" y="2349683"/>
            <a:ext cx="1714501"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US" altLang="ja-JP" sz="1200" dirty="0"/>
              <a:t>○</a:t>
            </a:r>
            <a:r>
              <a:rPr lang="ja-JP" altLang="en-US" sz="1200" dirty="0" smtClean="0"/>
              <a:t>幹部人事</a:t>
            </a:r>
            <a:r>
              <a:rPr lang="ja-JP" altLang="en-US" sz="1200" dirty="0"/>
              <a:t>の一元管理</a:t>
            </a:r>
          </a:p>
        </p:txBody>
      </p:sp>
      <p:sp>
        <p:nvSpPr>
          <p:cNvPr id="71733" name="Rectangle 53"/>
          <p:cNvSpPr>
            <a:spLocks noChangeArrowheads="1"/>
          </p:cNvSpPr>
          <p:nvPr/>
        </p:nvSpPr>
        <p:spPr bwMode="auto">
          <a:xfrm>
            <a:off x="2545205" y="3542913"/>
            <a:ext cx="126188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r>
              <a:rPr lang="en-US" altLang="ja-JP" sz="1200" dirty="0">
                <a:solidFill>
                  <a:srgbClr val="FF0000"/>
                </a:solidFill>
              </a:rPr>
              <a:t>【</a:t>
            </a:r>
            <a:r>
              <a:rPr lang="ja-JP" altLang="en-US" sz="1200" dirty="0" smtClean="0">
                <a:solidFill>
                  <a:srgbClr val="FF0000"/>
                </a:solidFill>
              </a:rPr>
              <a:t>内閣府の外局</a:t>
            </a:r>
            <a:r>
              <a:rPr lang="en-US" altLang="ja-JP" sz="1200" dirty="0" smtClean="0">
                <a:solidFill>
                  <a:srgbClr val="FF0000"/>
                </a:solidFill>
              </a:rPr>
              <a:t>】</a:t>
            </a:r>
            <a:endParaRPr lang="en-US" altLang="ja-JP" sz="1200" dirty="0">
              <a:solidFill>
                <a:srgbClr val="FF0000"/>
              </a:solidFill>
            </a:endParaRPr>
          </a:p>
        </p:txBody>
      </p:sp>
      <p:sp>
        <p:nvSpPr>
          <p:cNvPr id="71734" name="Rectangle 54"/>
          <p:cNvSpPr>
            <a:spLocks noChangeArrowheads="1"/>
          </p:cNvSpPr>
          <p:nvPr/>
        </p:nvSpPr>
        <p:spPr bwMode="auto">
          <a:xfrm>
            <a:off x="2697477" y="3789050"/>
            <a:ext cx="4291013"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US" altLang="ja-JP" sz="1200" dirty="0"/>
              <a:t>○</a:t>
            </a:r>
            <a:r>
              <a:rPr lang="ja-JP" altLang="en-US" sz="1200" dirty="0"/>
              <a:t>国家公務員の人事行政</a:t>
            </a:r>
          </a:p>
          <a:p>
            <a:pPr>
              <a:defRPr/>
            </a:pPr>
            <a:r>
              <a:rPr lang="ja-JP" altLang="en-US" sz="1200" dirty="0"/>
              <a:t>○行政機関の機構・定員・運営、独立行政法人等に</a:t>
            </a:r>
            <a:endParaRPr lang="en-US" altLang="ja-JP" sz="1200" dirty="0"/>
          </a:p>
          <a:p>
            <a:pPr>
              <a:defRPr/>
            </a:pPr>
            <a:r>
              <a:rPr lang="ja-JP" altLang="en-US" sz="1200" dirty="0"/>
              <a:t>　 関する事務</a:t>
            </a:r>
          </a:p>
          <a:p>
            <a:pPr>
              <a:defRPr/>
            </a:pPr>
            <a:r>
              <a:rPr lang="ja-JP" altLang="en-US" sz="1200" dirty="0"/>
              <a:t>○国家公務員の総人件費の基本方針　等</a:t>
            </a:r>
          </a:p>
        </p:txBody>
      </p:sp>
      <p:sp>
        <p:nvSpPr>
          <p:cNvPr id="71735" name="Rectangle 55"/>
          <p:cNvSpPr>
            <a:spLocks noChangeArrowheads="1"/>
          </p:cNvSpPr>
          <p:nvPr/>
        </p:nvSpPr>
        <p:spPr bwMode="auto">
          <a:xfrm>
            <a:off x="6488712" y="5229717"/>
            <a:ext cx="3121025" cy="61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ts val="0"/>
              </a:spcBef>
              <a:defRPr/>
            </a:pPr>
            <a:r>
              <a:rPr lang="en-US" altLang="ja-JP" sz="1200" dirty="0">
                <a:solidFill>
                  <a:srgbClr val="FF0000"/>
                </a:solidFill>
              </a:rPr>
              <a:t>【</a:t>
            </a:r>
            <a:r>
              <a:rPr lang="ja-JP" altLang="en-US" sz="1200" dirty="0" smtClean="0">
                <a:solidFill>
                  <a:srgbClr val="FF0000"/>
                </a:solidFill>
              </a:rPr>
              <a:t>人事公正委員会の</a:t>
            </a:r>
            <a:r>
              <a:rPr lang="ja-JP" altLang="en-US" sz="1200" dirty="0">
                <a:solidFill>
                  <a:srgbClr val="FF0000"/>
                </a:solidFill>
              </a:rPr>
              <a:t>審議会等</a:t>
            </a:r>
            <a:r>
              <a:rPr lang="en-US" altLang="ja-JP" sz="1200" dirty="0">
                <a:solidFill>
                  <a:srgbClr val="FF0000"/>
                </a:solidFill>
              </a:rPr>
              <a:t>】</a:t>
            </a:r>
          </a:p>
          <a:p>
            <a:pPr>
              <a:spcBef>
                <a:spcPts val="0"/>
              </a:spcBef>
              <a:defRPr/>
            </a:pPr>
            <a:r>
              <a:rPr lang="en-US" altLang="ja-JP" sz="1200" dirty="0">
                <a:solidFill>
                  <a:srgbClr val="0000CC"/>
                </a:solidFill>
              </a:rPr>
              <a:t>※</a:t>
            </a:r>
            <a:r>
              <a:rPr lang="ja-JP" altLang="en-US" sz="1200" dirty="0">
                <a:solidFill>
                  <a:srgbClr val="0000CC"/>
                </a:solidFill>
              </a:rPr>
              <a:t>　独立職権行使、国会同意人事</a:t>
            </a:r>
            <a:endParaRPr lang="en-US" altLang="ja-JP" sz="1200" dirty="0">
              <a:solidFill>
                <a:srgbClr val="0000CC"/>
              </a:solidFill>
            </a:endParaRPr>
          </a:p>
          <a:p>
            <a:pPr>
              <a:spcBef>
                <a:spcPts val="0"/>
              </a:spcBef>
              <a:defRPr/>
            </a:pPr>
            <a:r>
              <a:rPr lang="ja-JP" altLang="en-US" sz="1200" dirty="0"/>
              <a:t>○　再就職等規制に係る監視機能の強化</a:t>
            </a:r>
            <a:endParaRPr lang="en-US" altLang="ja-JP" sz="1200" dirty="0"/>
          </a:p>
        </p:txBody>
      </p:sp>
      <p:sp>
        <p:nvSpPr>
          <p:cNvPr id="8230" name="AutoShape 48"/>
          <p:cNvSpPr>
            <a:spLocks noChangeArrowheads="1"/>
          </p:cNvSpPr>
          <p:nvPr/>
        </p:nvSpPr>
        <p:spPr bwMode="auto">
          <a:xfrm>
            <a:off x="6334725" y="4724892"/>
            <a:ext cx="3508375" cy="504825"/>
          </a:xfrm>
          <a:prstGeom prst="bevel">
            <a:avLst>
              <a:gd name="adj" fmla="val 12500"/>
            </a:avLst>
          </a:prstGeom>
          <a:solidFill>
            <a:srgbClr val="CCFFFF"/>
          </a:solidFill>
          <a:ln>
            <a:noFill/>
          </a:ln>
          <a:effectLst/>
          <a:extLs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dirty="0">
                <a:ea typeface="ＤＨＰ特太ゴシック体" pitchFamily="2" charset="-128"/>
              </a:rPr>
              <a:t>再就職等監視・適正化委員会</a:t>
            </a:r>
          </a:p>
        </p:txBody>
      </p:sp>
      <p:sp>
        <p:nvSpPr>
          <p:cNvPr id="8231" name="AutoShape 42"/>
          <p:cNvSpPr>
            <a:spLocks noChangeArrowheads="1"/>
          </p:cNvSpPr>
          <p:nvPr/>
        </p:nvSpPr>
        <p:spPr bwMode="auto">
          <a:xfrm>
            <a:off x="6333137" y="5948855"/>
            <a:ext cx="2886075" cy="431800"/>
          </a:xfrm>
          <a:prstGeom prst="bevel">
            <a:avLst>
              <a:gd name="adj" fmla="val 12500"/>
            </a:avLst>
          </a:prstGeom>
          <a:solidFill>
            <a:srgbClr val="CCFFFF"/>
          </a:solidFill>
          <a:ln>
            <a:noFill/>
          </a:ln>
          <a:effectLst/>
          <a:extLs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a:ea typeface="ＤＨＰ特太ゴシック体" pitchFamily="2" charset="-128"/>
              </a:rPr>
              <a:t>国家公務員倫理審査会</a:t>
            </a:r>
          </a:p>
        </p:txBody>
      </p:sp>
      <p:cxnSp>
        <p:nvCxnSpPr>
          <p:cNvPr id="5" name="直線コネクタ 4"/>
          <p:cNvCxnSpPr/>
          <p:nvPr/>
        </p:nvCxnSpPr>
        <p:spPr>
          <a:xfrm>
            <a:off x="3985405" y="3177147"/>
            <a:ext cx="351631"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4345455" y="2945175"/>
            <a:ext cx="0" cy="483825"/>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224" name="AutoShape 13"/>
          <p:cNvSpPr>
            <a:spLocks noChangeArrowheads="1"/>
          </p:cNvSpPr>
          <p:nvPr/>
        </p:nvSpPr>
        <p:spPr bwMode="auto">
          <a:xfrm>
            <a:off x="2455760" y="2781065"/>
            <a:ext cx="1716087" cy="792163"/>
          </a:xfrm>
          <a:prstGeom prst="bevel">
            <a:avLst>
              <a:gd name="adj" fmla="val 12500"/>
            </a:avLst>
          </a:prstGeom>
          <a:solidFill>
            <a:srgbClr val="CCFF99"/>
          </a:solidFill>
          <a:ln>
            <a:noFill/>
          </a:ln>
          <a:effectLst/>
          <a:extLst/>
        </p:spPr>
        <p:txBody>
          <a:bodyPr wrap="none" anchor="ctr"/>
          <a:lstStyle/>
          <a:p>
            <a:pPr algn="ctr"/>
            <a:r>
              <a:rPr lang="ja-JP" altLang="en-US" dirty="0">
                <a:ea typeface="ＤＨＰ特太ゴシック体" pitchFamily="2" charset="-128"/>
              </a:rPr>
              <a:t>公務員庁</a:t>
            </a:r>
          </a:p>
          <a:p>
            <a:pPr algn="ctr"/>
            <a:r>
              <a:rPr lang="ja-JP" altLang="en-US" sz="1300" dirty="0" smtClean="0">
                <a:solidFill>
                  <a:srgbClr val="0000CC"/>
                </a:solidFill>
                <a:ea typeface="ＤＨＰ特太ゴシック体" pitchFamily="2" charset="-128"/>
              </a:rPr>
              <a:t>（公務員庁設置法）</a:t>
            </a:r>
            <a:endParaRPr lang="ja-JP" altLang="en-US" sz="1300" dirty="0">
              <a:solidFill>
                <a:srgbClr val="0000CC"/>
              </a:solidFill>
              <a:ea typeface="ＤＨＰ特太ゴシック体" pitchFamily="2" charset="-128"/>
            </a:endParaRPr>
          </a:p>
        </p:txBody>
      </p:sp>
      <p:cxnSp>
        <p:nvCxnSpPr>
          <p:cNvPr id="53" name="直線コネクタ 52"/>
          <p:cNvCxnSpPr/>
          <p:nvPr/>
        </p:nvCxnSpPr>
        <p:spPr>
          <a:xfrm>
            <a:off x="4353874" y="2924930"/>
            <a:ext cx="351631"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9" name="AutoShape 29"/>
          <p:cNvSpPr>
            <a:spLocks noChangeArrowheads="1"/>
          </p:cNvSpPr>
          <p:nvPr/>
        </p:nvSpPr>
        <p:spPr bwMode="auto">
          <a:xfrm>
            <a:off x="4489475" y="2788535"/>
            <a:ext cx="1613500" cy="352425"/>
          </a:xfrm>
          <a:prstGeom prst="bevel">
            <a:avLst>
              <a:gd name="adj" fmla="val 12500"/>
            </a:avLst>
          </a:prstGeom>
          <a:solidFill>
            <a:schemeClr val="bg2"/>
          </a:solidFill>
          <a:ln>
            <a:noFill/>
          </a:ln>
          <a:effectLst/>
          <a:extLst/>
        </p:spPr>
        <p:txBody>
          <a:bodyPr wrap="none" anchor="ctr"/>
          <a:lstStyle/>
          <a:p>
            <a:pPr algn="ctr"/>
            <a:r>
              <a:rPr lang="ja-JP" altLang="en-US" sz="1400" b="1" dirty="0" smtClean="0"/>
              <a:t>管区国家公務員局</a:t>
            </a:r>
            <a:endParaRPr lang="ja-JP" altLang="en-US" sz="1400" b="1" dirty="0"/>
          </a:p>
        </p:txBody>
      </p:sp>
      <p:cxnSp>
        <p:nvCxnSpPr>
          <p:cNvPr id="54" name="直線コネクタ 53"/>
          <p:cNvCxnSpPr/>
          <p:nvPr/>
        </p:nvCxnSpPr>
        <p:spPr>
          <a:xfrm>
            <a:off x="4345455" y="3429000"/>
            <a:ext cx="351631"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5" name="AutoShape 29"/>
          <p:cNvSpPr>
            <a:spLocks noChangeArrowheads="1"/>
          </p:cNvSpPr>
          <p:nvPr/>
        </p:nvSpPr>
        <p:spPr bwMode="auto">
          <a:xfrm>
            <a:off x="4489474" y="3220595"/>
            <a:ext cx="2088291" cy="352425"/>
          </a:xfrm>
          <a:prstGeom prst="bevel">
            <a:avLst>
              <a:gd name="adj" fmla="val 12500"/>
            </a:avLst>
          </a:prstGeom>
          <a:solidFill>
            <a:schemeClr val="bg2"/>
          </a:solidFill>
          <a:ln>
            <a:noFill/>
          </a:ln>
          <a:effectLst/>
          <a:extLst/>
        </p:spPr>
        <p:txBody>
          <a:bodyPr wrap="none" anchor="ctr"/>
          <a:lstStyle/>
          <a:p>
            <a:pPr algn="ctr"/>
            <a:r>
              <a:rPr lang="ja-JP" altLang="en-US" sz="1400" b="1" dirty="0" smtClean="0"/>
              <a:t>沖縄国家公務員事務所</a:t>
            </a:r>
            <a:endParaRPr lang="ja-JP" altLang="en-US" sz="1400" b="1" dirty="0"/>
          </a:p>
        </p:txBody>
      </p:sp>
      <p:sp>
        <p:nvSpPr>
          <p:cNvPr id="56" name="Rectangle 53"/>
          <p:cNvSpPr>
            <a:spLocks noChangeArrowheads="1"/>
          </p:cNvSpPr>
          <p:nvPr/>
        </p:nvSpPr>
        <p:spPr bwMode="auto">
          <a:xfrm>
            <a:off x="4449033" y="3542158"/>
            <a:ext cx="233910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r>
              <a:rPr lang="en-US" altLang="ja-JP" sz="1200" dirty="0" smtClean="0">
                <a:solidFill>
                  <a:srgbClr val="FF0000"/>
                </a:solidFill>
              </a:rPr>
              <a:t>【</a:t>
            </a:r>
            <a:r>
              <a:rPr lang="ja-JP" altLang="en-US" sz="1200" dirty="0" smtClean="0">
                <a:solidFill>
                  <a:srgbClr val="FF0000"/>
                </a:solidFill>
              </a:rPr>
              <a:t>公務員庁の地方支分部局（注）</a:t>
            </a:r>
            <a:r>
              <a:rPr lang="en-US" altLang="ja-JP" sz="1200" dirty="0" smtClean="0">
                <a:solidFill>
                  <a:srgbClr val="FF0000"/>
                </a:solidFill>
              </a:rPr>
              <a:t>】</a:t>
            </a:r>
            <a:endParaRPr lang="en-US" altLang="ja-JP" sz="1200" dirty="0">
              <a:solidFill>
                <a:srgbClr val="FF0000"/>
              </a:solidFill>
            </a:endParaRPr>
          </a:p>
        </p:txBody>
      </p:sp>
      <p:sp>
        <p:nvSpPr>
          <p:cNvPr id="23" name="角丸四角形 22"/>
          <p:cNvSpPr/>
          <p:nvPr/>
        </p:nvSpPr>
        <p:spPr>
          <a:xfrm>
            <a:off x="4032965" y="1556610"/>
            <a:ext cx="1712145" cy="648221"/>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4120448" y="1635443"/>
            <a:ext cx="1624662" cy="569387"/>
          </a:xfrm>
          <a:prstGeom prst="rect">
            <a:avLst/>
          </a:prstGeom>
          <a:noFill/>
        </p:spPr>
        <p:txBody>
          <a:bodyPr wrap="square" rtlCol="0">
            <a:spAutoFit/>
          </a:bodyPr>
          <a:lstStyle/>
          <a:p>
            <a:r>
              <a:rPr kumimoji="1" lang="ja-JP" altLang="en-US" dirty="0" smtClean="0">
                <a:ea typeface="ＤＨＰ特太ゴシック体" pitchFamily="2" charset="-128"/>
              </a:rPr>
              <a:t>特命担当大臣</a:t>
            </a:r>
            <a:r>
              <a:rPr kumimoji="1" lang="ja-JP" altLang="en-US" sz="1300" dirty="0" smtClean="0">
                <a:solidFill>
                  <a:srgbClr val="0000CC"/>
                </a:solidFill>
                <a:ea typeface="ＤＨＰ特太ゴシック体" pitchFamily="2" charset="-128"/>
              </a:rPr>
              <a:t>（内閣府設置法）</a:t>
            </a:r>
            <a:endParaRPr kumimoji="1" lang="ja-JP" altLang="en-US" sz="1300" dirty="0">
              <a:solidFill>
                <a:srgbClr val="0000CC"/>
              </a:solidFill>
              <a:ea typeface="ＤＨＰ特太ゴシック体" pitchFamily="2" charset="-128"/>
            </a:endParaRPr>
          </a:p>
        </p:txBody>
      </p:sp>
      <p:sp>
        <p:nvSpPr>
          <p:cNvPr id="70" name="Rectangle 53"/>
          <p:cNvSpPr>
            <a:spLocks noChangeArrowheads="1"/>
          </p:cNvSpPr>
          <p:nvPr/>
        </p:nvSpPr>
        <p:spPr bwMode="auto">
          <a:xfrm>
            <a:off x="4131713" y="2132820"/>
            <a:ext cx="2333497" cy="380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US" altLang="ja-JP" sz="1200" dirty="0" smtClean="0">
                <a:solidFill>
                  <a:srgbClr val="FF0000"/>
                </a:solidFill>
              </a:rPr>
              <a:t>【</a:t>
            </a:r>
            <a:r>
              <a:rPr lang="ja-JP" altLang="en-US" sz="1200" dirty="0">
                <a:solidFill>
                  <a:srgbClr val="FF0000"/>
                </a:solidFill>
              </a:rPr>
              <a:t>内閣府</a:t>
            </a:r>
            <a:r>
              <a:rPr lang="ja-JP" altLang="en-US" sz="1200" dirty="0" smtClean="0">
                <a:solidFill>
                  <a:srgbClr val="FF0000"/>
                </a:solidFill>
              </a:rPr>
              <a:t>に設置</a:t>
            </a:r>
            <a:r>
              <a:rPr lang="en-US" altLang="ja-JP" sz="1200" dirty="0" smtClean="0">
                <a:solidFill>
                  <a:srgbClr val="FF0000"/>
                </a:solidFill>
              </a:rPr>
              <a:t>】</a:t>
            </a:r>
            <a:endParaRPr lang="en-US" altLang="ja-JP" sz="1200" dirty="0">
              <a:solidFill>
                <a:srgbClr val="FF0000"/>
              </a:solidFill>
            </a:endParaRPr>
          </a:p>
        </p:txBody>
      </p:sp>
      <p:sp>
        <p:nvSpPr>
          <p:cNvPr id="71" name="Rectangle 54"/>
          <p:cNvSpPr>
            <a:spLocks noChangeArrowheads="1"/>
          </p:cNvSpPr>
          <p:nvPr/>
        </p:nvSpPr>
        <p:spPr bwMode="auto">
          <a:xfrm>
            <a:off x="3974447" y="2350231"/>
            <a:ext cx="4291013" cy="358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r>
              <a:rPr lang="en-US" altLang="ja-JP" sz="1200" dirty="0" smtClean="0"/>
              <a:t>○</a:t>
            </a:r>
            <a:r>
              <a:rPr lang="ja-JP" altLang="en-US" sz="1200" dirty="0" smtClean="0"/>
              <a:t>　公務員庁担当を新設</a:t>
            </a:r>
            <a:endParaRPr lang="ja-JP" altLang="en-US" sz="1200" dirty="0"/>
          </a:p>
        </p:txBody>
      </p:sp>
      <p:sp>
        <p:nvSpPr>
          <p:cNvPr id="2" name="テキスト ボックス 1"/>
          <p:cNvSpPr txBox="1"/>
          <p:nvPr/>
        </p:nvSpPr>
        <p:spPr>
          <a:xfrm>
            <a:off x="294454" y="6506903"/>
            <a:ext cx="5757278" cy="253916"/>
          </a:xfrm>
          <a:prstGeom prst="rect">
            <a:avLst/>
          </a:prstGeom>
          <a:noFill/>
          <a:ln>
            <a:solidFill>
              <a:schemeClr val="tx1"/>
            </a:solidFill>
            <a:prstDash val="dash"/>
          </a:ln>
        </p:spPr>
        <p:txBody>
          <a:bodyPr wrap="square" rtlCol="0">
            <a:spAutoFit/>
          </a:bodyPr>
          <a:lstStyle/>
          <a:p>
            <a:pPr marL="180975" indent="-180975" algn="ctr"/>
            <a:r>
              <a:rPr lang="ja-JP" altLang="en-US" sz="1050" dirty="0" smtClean="0">
                <a:latin typeface="+mn-ea"/>
                <a:ea typeface="+mn-ea"/>
              </a:rPr>
              <a:t>（注）地方支分部局の名称</a:t>
            </a:r>
            <a:r>
              <a:rPr lang="ja-JP" altLang="en-US" sz="1050" dirty="0">
                <a:latin typeface="+mn-ea"/>
                <a:ea typeface="+mn-ea"/>
              </a:rPr>
              <a:t>、位置及び管轄</a:t>
            </a:r>
            <a:r>
              <a:rPr lang="ja-JP" altLang="en-US" sz="1050" dirty="0" smtClean="0">
                <a:latin typeface="+mn-ea"/>
                <a:ea typeface="+mn-ea"/>
              </a:rPr>
              <a:t>区域</a:t>
            </a:r>
            <a:r>
              <a:rPr lang="ja-JP" altLang="en-US" sz="1050" dirty="0">
                <a:latin typeface="+mn-ea"/>
                <a:ea typeface="+mn-ea"/>
              </a:rPr>
              <a:t>に</a:t>
            </a:r>
            <a:r>
              <a:rPr lang="ja-JP" altLang="en-US" sz="1050" dirty="0" smtClean="0">
                <a:latin typeface="+mn-ea"/>
                <a:ea typeface="+mn-ea"/>
              </a:rPr>
              <a:t>ついては、地方自治法に基づく国会の承認が</a:t>
            </a:r>
            <a:r>
              <a:rPr lang="ja-JP" altLang="en-US" sz="1050" dirty="0">
                <a:latin typeface="+mn-ea"/>
                <a:ea typeface="+mn-ea"/>
              </a:rPr>
              <a:t>必要</a:t>
            </a:r>
            <a:endParaRPr kumimoji="1" lang="ja-JP" altLang="en-US" sz="1050" dirty="0">
              <a:latin typeface="+mn-ea"/>
              <a:ea typeface="+mn-ea"/>
            </a:endParaRPr>
          </a:p>
        </p:txBody>
      </p:sp>
      <p:sp>
        <p:nvSpPr>
          <p:cNvPr id="3" name="スライド番号プレースホルダー 2"/>
          <p:cNvSpPr>
            <a:spLocks noGrp="1"/>
          </p:cNvSpPr>
          <p:nvPr>
            <p:ph type="sldNum" sz="quarter" idx="12"/>
          </p:nvPr>
        </p:nvSpPr>
        <p:spPr/>
        <p:txBody>
          <a:bodyPr/>
          <a:lstStyle/>
          <a:p>
            <a:pPr>
              <a:defRPr/>
            </a:pPr>
            <a:fld id="{EF57B270-EEDE-4ED1-B9C7-B3EB95C99B49}" type="slidenum">
              <a:rPr lang="en-US" altLang="ja-JP" smtClean="0"/>
              <a:pPr>
                <a:defRPr/>
              </a:pPr>
              <a:t>7</a:t>
            </a:fld>
            <a:endParaRPr lang="en-US" altLang="ja-JP" dirty="0"/>
          </a:p>
        </p:txBody>
      </p:sp>
    </p:spTree>
    <p:extLst>
      <p:ext uri="{BB962C8B-B14F-4D97-AF65-F5344CB8AC3E}">
        <p14:creationId xmlns:p14="http://schemas.microsoft.com/office/powerpoint/2010/main" val="36114872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72243"/>
            <a:ext cx="9906000"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dirty="0">
                <a:latin typeface="ＤＨＰ特太ゴシック体" pitchFamily="2" charset="-128"/>
                <a:ea typeface="ＤＨＰ特太ゴシック体" pitchFamily="2" charset="-128"/>
              </a:rPr>
              <a:t>主な</a:t>
            </a:r>
            <a:r>
              <a:rPr lang="ja-JP" altLang="en-US" dirty="0" smtClean="0">
                <a:latin typeface="ＤＨＰ特太ゴシック体" pitchFamily="2" charset="-128"/>
                <a:ea typeface="ＤＨＰ特太ゴシック体" pitchFamily="2" charset="-128"/>
              </a:rPr>
              <a:t>人事</a:t>
            </a:r>
            <a:r>
              <a:rPr lang="ja-JP" altLang="en-US" dirty="0">
                <a:latin typeface="ＤＨＰ特太ゴシック体" pitchFamily="2" charset="-128"/>
                <a:ea typeface="ＤＨＰ特太ゴシック体" pitchFamily="2" charset="-128"/>
              </a:rPr>
              <a:t>行政関係機関</a:t>
            </a:r>
            <a:r>
              <a:rPr lang="ja-JP" altLang="en-US" dirty="0" smtClean="0">
                <a:latin typeface="ＤＨＰ特太ゴシック体" pitchFamily="2" charset="-128"/>
                <a:ea typeface="ＤＨＰ特太ゴシック体" pitchFamily="2" charset="-128"/>
              </a:rPr>
              <a:t>の改正前後のイメージについて</a:t>
            </a:r>
            <a:endParaRPr lang="ja-JP" altLang="en-US" dirty="0">
              <a:latin typeface="ＤＨＰ特太ゴシック体" pitchFamily="2" charset="-128"/>
              <a:ea typeface="ＤＨＰ特太ゴシック体" pitchFamily="2" charset="-128"/>
            </a:endParaRPr>
          </a:p>
        </p:txBody>
      </p:sp>
      <p:sp>
        <p:nvSpPr>
          <p:cNvPr id="8195" name="Rectangle 3"/>
          <p:cNvSpPr>
            <a:spLocks noChangeArrowheads="1"/>
          </p:cNvSpPr>
          <p:nvPr/>
        </p:nvSpPr>
        <p:spPr bwMode="auto">
          <a:xfrm>
            <a:off x="0" y="260560"/>
            <a:ext cx="9906000" cy="73025"/>
          </a:xfrm>
          <a:prstGeom prst="rect">
            <a:avLst/>
          </a:prstGeom>
          <a:gradFill rotWithShape="1">
            <a:gsLst>
              <a:gs pos="0">
                <a:srgbClr val="FF0000"/>
              </a:gs>
              <a:gs pos="100000">
                <a:srgbClr val="FFCC99"/>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 name="テキスト ボックス 2"/>
          <p:cNvSpPr txBox="1"/>
          <p:nvPr/>
        </p:nvSpPr>
        <p:spPr>
          <a:xfrm>
            <a:off x="-15691" y="260560"/>
            <a:ext cx="1512211" cy="338554"/>
          </a:xfrm>
          <a:prstGeom prst="rect">
            <a:avLst/>
          </a:prstGeom>
          <a:noFill/>
        </p:spPr>
        <p:txBody>
          <a:bodyPr wrap="square" rtlCol="0">
            <a:spAutoFit/>
          </a:bodyPr>
          <a:lstStyle/>
          <a:p>
            <a:r>
              <a:rPr kumimoji="1" lang="en-US" altLang="ja-JP" sz="1600" dirty="0" smtClean="0"/>
              <a:t>【</a:t>
            </a:r>
            <a:r>
              <a:rPr kumimoji="1" lang="ja-JP" altLang="en-US" sz="1600" dirty="0" smtClean="0"/>
              <a:t>現行</a:t>
            </a:r>
            <a:r>
              <a:rPr kumimoji="1" lang="en-US" altLang="ja-JP" sz="1600" dirty="0" smtClean="0"/>
              <a:t>】</a:t>
            </a:r>
            <a:endParaRPr kumimoji="1" lang="ja-JP" altLang="en-US" sz="1600" dirty="0"/>
          </a:p>
        </p:txBody>
      </p:sp>
      <p:sp>
        <p:nvSpPr>
          <p:cNvPr id="57" name="テキスト ボックス 56"/>
          <p:cNvSpPr txBox="1"/>
          <p:nvPr/>
        </p:nvSpPr>
        <p:spPr>
          <a:xfrm>
            <a:off x="5625093" y="282056"/>
            <a:ext cx="1512211" cy="338554"/>
          </a:xfrm>
          <a:prstGeom prst="rect">
            <a:avLst/>
          </a:prstGeom>
          <a:noFill/>
        </p:spPr>
        <p:txBody>
          <a:bodyPr wrap="square" rtlCol="0">
            <a:spAutoFit/>
          </a:bodyPr>
          <a:lstStyle/>
          <a:p>
            <a:r>
              <a:rPr kumimoji="1" lang="en-US" altLang="ja-JP" sz="1600" dirty="0" smtClean="0"/>
              <a:t>【</a:t>
            </a:r>
            <a:r>
              <a:rPr lang="ja-JP" altLang="en-US" sz="1600" dirty="0"/>
              <a:t>改正後</a:t>
            </a:r>
            <a:r>
              <a:rPr kumimoji="1" lang="en-US" altLang="ja-JP" sz="1600" dirty="0" smtClean="0"/>
              <a:t>】</a:t>
            </a:r>
            <a:endParaRPr kumimoji="1" lang="ja-JP" altLang="en-US" sz="1600" dirty="0"/>
          </a:p>
        </p:txBody>
      </p:sp>
      <p:sp>
        <p:nvSpPr>
          <p:cNvPr id="6" name="テキスト ボックス 5"/>
          <p:cNvSpPr txBox="1"/>
          <p:nvPr/>
        </p:nvSpPr>
        <p:spPr>
          <a:xfrm>
            <a:off x="-15690" y="476590"/>
            <a:ext cx="3616502" cy="307777"/>
          </a:xfrm>
          <a:prstGeom prst="rect">
            <a:avLst/>
          </a:prstGeom>
          <a:noFill/>
        </p:spPr>
        <p:txBody>
          <a:bodyPr wrap="square" rtlCol="0">
            <a:spAutoFit/>
          </a:bodyPr>
          <a:lstStyle/>
          <a:p>
            <a:r>
              <a:rPr kumimoji="1" lang="ja-JP" altLang="en-US" sz="1400" dirty="0" smtClean="0"/>
              <a:t>＜総務省＞</a:t>
            </a:r>
            <a:endParaRPr kumimoji="1" lang="ja-JP" altLang="en-US" sz="1400" dirty="0"/>
          </a:p>
        </p:txBody>
      </p:sp>
      <p:sp>
        <p:nvSpPr>
          <p:cNvPr id="59" name="テキスト ボックス 58"/>
          <p:cNvSpPr txBox="1"/>
          <p:nvPr/>
        </p:nvSpPr>
        <p:spPr>
          <a:xfrm>
            <a:off x="-15690" y="715288"/>
            <a:ext cx="2264314" cy="326441"/>
          </a:xfrm>
          <a:prstGeom prst="rect">
            <a:avLst/>
          </a:prstGeom>
          <a:noFill/>
        </p:spPr>
        <p:txBody>
          <a:bodyPr wrap="square" rtlCol="0">
            <a:spAutoFit/>
          </a:bodyPr>
          <a:lstStyle/>
          <a:p>
            <a:r>
              <a:rPr kumimoji="1" lang="ja-JP" altLang="en-US" sz="1400" dirty="0" smtClean="0"/>
              <a:t>○人事・恩給局</a:t>
            </a:r>
            <a:endParaRPr kumimoji="1" lang="ja-JP" altLang="en-US" sz="1400" dirty="0"/>
          </a:p>
        </p:txBody>
      </p:sp>
      <p:sp>
        <p:nvSpPr>
          <p:cNvPr id="60" name="テキスト ボックス 59"/>
          <p:cNvSpPr txBox="1"/>
          <p:nvPr/>
        </p:nvSpPr>
        <p:spPr>
          <a:xfrm>
            <a:off x="-159710" y="943225"/>
            <a:ext cx="5424753" cy="685525"/>
          </a:xfrm>
          <a:prstGeom prst="rect">
            <a:avLst/>
          </a:prstGeom>
          <a:noFill/>
        </p:spPr>
        <p:txBody>
          <a:bodyPr wrap="square" rtlCol="0">
            <a:spAutoFit/>
          </a:bodyPr>
          <a:lstStyle/>
          <a:p>
            <a:r>
              <a:rPr kumimoji="1" lang="ja-JP" altLang="en-US" sz="1200" dirty="0" smtClean="0">
                <a:latin typeface="ＭＳ ゴシック" pitchFamily="49" charset="-128"/>
                <a:ea typeface="ＭＳ ゴシック" pitchFamily="49" charset="-128"/>
              </a:rPr>
              <a:t>　</a:t>
            </a:r>
            <a:r>
              <a:rPr kumimoji="1" lang="ja-JP" altLang="en-US" sz="1200" dirty="0" smtClean="0">
                <a:latin typeface="ＭＳ 明朝" pitchFamily="17" charset="-128"/>
                <a:ea typeface="ＭＳ 明朝" pitchFamily="17" charset="-128"/>
              </a:rPr>
              <a:t>・国家公務員制度の企画・立案、人事管理の方針の総合調整</a:t>
            </a:r>
            <a:endParaRPr kumimoji="1" lang="en-US" altLang="ja-JP" sz="1200" dirty="0" smtClean="0">
              <a:latin typeface="ＭＳ 明朝" pitchFamily="17" charset="-128"/>
              <a:ea typeface="ＭＳ 明朝" pitchFamily="17" charset="-128"/>
            </a:endParaRPr>
          </a:p>
          <a:p>
            <a:r>
              <a:rPr lang="ja-JP" altLang="en-US" sz="1200" dirty="0">
                <a:latin typeface="ＭＳ 明朝" pitchFamily="17" charset="-128"/>
                <a:ea typeface="ＭＳ 明朝" pitchFamily="17" charset="-128"/>
              </a:rPr>
              <a:t>　</a:t>
            </a:r>
            <a:r>
              <a:rPr lang="ja-JP" altLang="en-US" sz="1200" dirty="0" smtClean="0">
                <a:latin typeface="ＭＳ 明朝" pitchFamily="17" charset="-128"/>
                <a:ea typeface="ＭＳ 明朝" pitchFamily="17" charset="-128"/>
              </a:rPr>
              <a:t>・人事評価、服務、退職管理、</a:t>
            </a:r>
            <a:r>
              <a:rPr kumimoji="1" lang="ja-JP" altLang="en-US" sz="1200" dirty="0" smtClean="0">
                <a:latin typeface="ＭＳ 明朝" pitchFamily="17" charset="-128"/>
                <a:ea typeface="ＭＳ 明朝" pitchFamily="17" charset="-128"/>
              </a:rPr>
              <a:t>給与（特別職）、退職手当　等</a:t>
            </a:r>
            <a:endParaRPr kumimoji="1" lang="en-US" altLang="ja-JP" sz="1200" dirty="0" smtClean="0">
              <a:latin typeface="ＭＳ 明朝" pitchFamily="17" charset="-128"/>
              <a:ea typeface="ＭＳ 明朝" pitchFamily="17" charset="-128"/>
            </a:endParaRPr>
          </a:p>
          <a:p>
            <a:r>
              <a:rPr lang="ja-JP" altLang="en-US" sz="1200" dirty="0">
                <a:latin typeface="ＭＳ 明朝" pitchFamily="17" charset="-128"/>
                <a:ea typeface="ＭＳ 明朝" pitchFamily="17" charset="-128"/>
              </a:rPr>
              <a:t>　</a:t>
            </a:r>
            <a:r>
              <a:rPr lang="ja-JP" altLang="en-US" sz="1200" i="1" dirty="0" smtClean="0">
                <a:effectLst>
                  <a:outerShdw blurRad="38100" dist="38100" dir="2700000" algn="tl">
                    <a:srgbClr val="000000">
                      <a:alpha val="43137"/>
                    </a:srgbClr>
                  </a:outerShdw>
                </a:effectLst>
                <a:latin typeface="ＭＳ 明朝" pitchFamily="17" charset="-128"/>
                <a:ea typeface="ＭＳ 明朝" pitchFamily="17" charset="-128"/>
              </a:rPr>
              <a:t>（・恩給行政　⇒　総務省に存置）</a:t>
            </a:r>
            <a:endParaRPr kumimoji="1" lang="ja-JP" altLang="en-US" sz="1200" i="1" dirty="0">
              <a:effectLst>
                <a:outerShdw blurRad="38100" dist="38100" dir="2700000" algn="tl">
                  <a:srgbClr val="000000">
                    <a:alpha val="43137"/>
                  </a:srgbClr>
                </a:outerShdw>
              </a:effectLst>
              <a:latin typeface="ＭＳ 明朝" pitchFamily="17" charset="-128"/>
              <a:ea typeface="ＭＳ 明朝" pitchFamily="17" charset="-128"/>
            </a:endParaRPr>
          </a:p>
        </p:txBody>
      </p:sp>
      <p:sp>
        <p:nvSpPr>
          <p:cNvPr id="7" name="正方形/長方形 6"/>
          <p:cNvSpPr/>
          <p:nvPr/>
        </p:nvSpPr>
        <p:spPr>
          <a:xfrm>
            <a:off x="72010" y="734036"/>
            <a:ext cx="4664960" cy="8227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p:nvPr/>
        </p:nvCxnSpPr>
        <p:spPr>
          <a:xfrm>
            <a:off x="72011" y="996753"/>
            <a:ext cx="4664959" cy="0"/>
          </a:xfrm>
          <a:prstGeom prst="line">
            <a:avLst/>
          </a:prstGeom>
          <a:ln w="1905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p:cNvSpPr txBox="1"/>
          <p:nvPr/>
        </p:nvSpPr>
        <p:spPr>
          <a:xfrm>
            <a:off x="-15691" y="1537003"/>
            <a:ext cx="2264315" cy="307777"/>
          </a:xfrm>
          <a:prstGeom prst="rect">
            <a:avLst/>
          </a:prstGeom>
          <a:noFill/>
        </p:spPr>
        <p:txBody>
          <a:bodyPr wrap="square" rtlCol="0">
            <a:spAutoFit/>
          </a:bodyPr>
          <a:lstStyle/>
          <a:p>
            <a:r>
              <a:rPr kumimoji="1" lang="ja-JP" altLang="en-US" sz="1400" dirty="0" smtClean="0"/>
              <a:t>○行政管理局</a:t>
            </a:r>
            <a:endParaRPr kumimoji="1" lang="ja-JP" altLang="en-US" sz="1400" dirty="0"/>
          </a:p>
        </p:txBody>
      </p:sp>
      <p:sp>
        <p:nvSpPr>
          <p:cNvPr id="66" name="テキスト ボックス 65"/>
          <p:cNvSpPr txBox="1"/>
          <p:nvPr/>
        </p:nvSpPr>
        <p:spPr>
          <a:xfrm>
            <a:off x="-303729" y="1772770"/>
            <a:ext cx="5112709" cy="646331"/>
          </a:xfrm>
          <a:prstGeom prst="rect">
            <a:avLst/>
          </a:prstGeom>
          <a:noFill/>
        </p:spPr>
        <p:txBody>
          <a:bodyPr wrap="square" rtlCol="0">
            <a:spAutoFit/>
          </a:bodyPr>
          <a:lstStyle/>
          <a:p>
            <a:r>
              <a:rPr kumimoji="1" lang="ja-JP" altLang="en-US" sz="1200" dirty="0" smtClean="0">
                <a:latin typeface="ＭＳ ゴシック" pitchFamily="49" charset="-128"/>
                <a:ea typeface="ＭＳ ゴシック" pitchFamily="49" charset="-128"/>
              </a:rPr>
              <a:t>　　</a:t>
            </a:r>
            <a:r>
              <a:rPr kumimoji="1" lang="ja-JP" altLang="en-US" sz="1200" dirty="0" smtClean="0">
                <a:latin typeface="ＭＳ 明朝" pitchFamily="17" charset="-128"/>
                <a:ea typeface="ＭＳ 明朝" pitchFamily="17" charset="-128"/>
              </a:rPr>
              <a:t>・行政機関の機構・定員管理、運営の改善・効率化</a:t>
            </a:r>
            <a:endParaRPr kumimoji="1" lang="en-US" altLang="ja-JP" sz="1200" dirty="0" smtClean="0">
              <a:latin typeface="ＭＳ 明朝" pitchFamily="17" charset="-128"/>
              <a:ea typeface="ＭＳ 明朝" pitchFamily="17" charset="-128"/>
            </a:endParaRPr>
          </a:p>
          <a:p>
            <a:r>
              <a:rPr lang="ja-JP" altLang="en-US" sz="1200" dirty="0">
                <a:latin typeface="ＭＳ 明朝" pitchFamily="17" charset="-128"/>
                <a:ea typeface="ＭＳ 明朝" pitchFamily="17" charset="-128"/>
              </a:rPr>
              <a:t>　</a:t>
            </a:r>
            <a:r>
              <a:rPr lang="ja-JP" altLang="en-US" sz="1200" dirty="0" smtClean="0">
                <a:latin typeface="ＭＳ 明朝" pitchFamily="17" charset="-128"/>
                <a:ea typeface="ＭＳ 明朝" pitchFamily="17" charset="-128"/>
              </a:rPr>
              <a:t>　・独立行政法人等の管理</a:t>
            </a:r>
            <a:endParaRPr kumimoji="1" lang="en-US" altLang="ja-JP" sz="1200" dirty="0" smtClean="0">
              <a:latin typeface="ＭＳ 明朝" pitchFamily="17" charset="-128"/>
              <a:ea typeface="ＭＳ 明朝" pitchFamily="17" charset="-128"/>
            </a:endParaRPr>
          </a:p>
          <a:p>
            <a:r>
              <a:rPr lang="ja-JP" altLang="en-US" sz="1200" dirty="0">
                <a:latin typeface="ＭＳ 明朝" pitchFamily="17" charset="-128"/>
                <a:ea typeface="ＭＳ 明朝" pitchFamily="17" charset="-128"/>
              </a:rPr>
              <a:t>　</a:t>
            </a:r>
            <a:r>
              <a:rPr lang="ja-JP" altLang="en-US" sz="1200" dirty="0" smtClean="0">
                <a:latin typeface="ＭＳ 明朝" pitchFamily="17" charset="-128"/>
                <a:ea typeface="ＭＳ 明朝" pitchFamily="17" charset="-128"/>
              </a:rPr>
              <a:t>　</a:t>
            </a:r>
            <a:r>
              <a:rPr lang="ja-JP" altLang="en-US" sz="1200" i="1" dirty="0" smtClean="0">
                <a:effectLst>
                  <a:outerShdw blurRad="38100" dist="38100" dir="2700000" algn="tl">
                    <a:srgbClr val="000000">
                      <a:alpha val="43137"/>
                    </a:srgbClr>
                  </a:outerShdw>
                </a:effectLst>
                <a:latin typeface="ＭＳ 明朝" pitchFamily="17" charset="-128"/>
                <a:ea typeface="ＭＳ 明朝" pitchFamily="17" charset="-128"/>
              </a:rPr>
              <a:t>（・行政手続法等　⇒　総務省に存置）</a:t>
            </a:r>
            <a:endParaRPr kumimoji="1" lang="ja-JP" altLang="en-US" sz="1200" i="1" dirty="0">
              <a:effectLst>
                <a:outerShdw blurRad="38100" dist="38100" dir="2700000" algn="tl">
                  <a:srgbClr val="000000">
                    <a:alpha val="43137"/>
                  </a:srgbClr>
                </a:outerShdw>
              </a:effectLst>
              <a:latin typeface="ＭＳ 明朝" pitchFamily="17" charset="-128"/>
              <a:ea typeface="ＭＳ 明朝" pitchFamily="17" charset="-128"/>
            </a:endParaRPr>
          </a:p>
        </p:txBody>
      </p:sp>
      <p:sp>
        <p:nvSpPr>
          <p:cNvPr id="67" name="正方形/長方形 66"/>
          <p:cNvSpPr/>
          <p:nvPr/>
        </p:nvSpPr>
        <p:spPr>
          <a:xfrm>
            <a:off x="72010" y="1558229"/>
            <a:ext cx="4664960" cy="8608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8" name="直線コネクタ 67"/>
          <p:cNvCxnSpPr/>
          <p:nvPr/>
        </p:nvCxnSpPr>
        <p:spPr>
          <a:xfrm>
            <a:off x="72010" y="1844780"/>
            <a:ext cx="4664960" cy="0"/>
          </a:xfrm>
          <a:prstGeom prst="line">
            <a:avLst/>
          </a:prstGeom>
          <a:ln w="1905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p:nvPr/>
        </p:nvSpPr>
        <p:spPr>
          <a:xfrm>
            <a:off x="-15690" y="2401710"/>
            <a:ext cx="4552632" cy="523220"/>
          </a:xfrm>
          <a:prstGeom prst="rect">
            <a:avLst/>
          </a:prstGeom>
          <a:noFill/>
        </p:spPr>
        <p:txBody>
          <a:bodyPr wrap="square" rtlCol="0">
            <a:spAutoFit/>
          </a:bodyPr>
          <a:lstStyle/>
          <a:p>
            <a:r>
              <a:rPr kumimoji="1" lang="ja-JP" altLang="en-US" sz="1400" dirty="0" smtClean="0"/>
              <a:t>＜官民人材交流センター：内閣府本府</a:t>
            </a:r>
            <a:r>
              <a:rPr lang="ja-JP" altLang="en-US" sz="1400" dirty="0" smtClean="0"/>
              <a:t>＞　⇒</a:t>
            </a:r>
            <a:r>
              <a:rPr lang="ja-JP" altLang="en-US" sz="1400" dirty="0"/>
              <a:t>　廃止</a:t>
            </a:r>
          </a:p>
          <a:p>
            <a:endParaRPr kumimoji="1" lang="ja-JP" altLang="en-US" sz="1400" dirty="0"/>
          </a:p>
        </p:txBody>
      </p:sp>
      <p:sp>
        <p:nvSpPr>
          <p:cNvPr id="80" name="テキスト ボックス 79"/>
          <p:cNvSpPr txBox="1"/>
          <p:nvPr/>
        </p:nvSpPr>
        <p:spPr>
          <a:xfrm>
            <a:off x="-159710" y="2575921"/>
            <a:ext cx="5424753" cy="276999"/>
          </a:xfrm>
          <a:prstGeom prst="rect">
            <a:avLst/>
          </a:prstGeom>
          <a:noFill/>
        </p:spPr>
        <p:txBody>
          <a:bodyPr wrap="square" rtlCol="0">
            <a:spAutoFit/>
          </a:bodyPr>
          <a:lstStyle/>
          <a:p>
            <a:r>
              <a:rPr kumimoji="1" lang="ja-JP" altLang="en-US" sz="1200" dirty="0" smtClean="0">
                <a:latin typeface="ＭＳ ゴシック" pitchFamily="49" charset="-128"/>
                <a:ea typeface="ＭＳ ゴシック" pitchFamily="49" charset="-128"/>
              </a:rPr>
              <a:t>　</a:t>
            </a:r>
            <a:r>
              <a:rPr kumimoji="1" lang="ja-JP" altLang="en-US" sz="1200" dirty="0" smtClean="0">
                <a:latin typeface="ＭＳ 明朝" pitchFamily="17" charset="-128"/>
                <a:ea typeface="ＭＳ 明朝" pitchFamily="17" charset="-128"/>
              </a:rPr>
              <a:t>・あっせんによる再就職援助</a:t>
            </a:r>
            <a:r>
              <a:rPr kumimoji="1" lang="ja-JP" altLang="en-US" sz="1050" dirty="0" smtClean="0">
                <a:latin typeface="ＭＳ 明朝" pitchFamily="17" charset="-128"/>
                <a:ea typeface="ＭＳ 明朝" pitchFamily="17" charset="-128"/>
              </a:rPr>
              <a:t>（組織改廃時のみ）</a:t>
            </a:r>
            <a:r>
              <a:rPr kumimoji="1" lang="ja-JP" altLang="en-US" sz="1200" dirty="0" smtClean="0">
                <a:latin typeface="ＭＳ 明朝" pitchFamily="17" charset="-128"/>
                <a:ea typeface="ＭＳ 明朝" pitchFamily="17" charset="-128"/>
              </a:rPr>
              <a:t>　</a:t>
            </a:r>
            <a:endParaRPr kumimoji="1" lang="ja-JP" altLang="en-US" sz="1200" dirty="0">
              <a:latin typeface="ＭＳ 明朝" pitchFamily="17" charset="-128"/>
              <a:ea typeface="ＭＳ 明朝" pitchFamily="17" charset="-128"/>
            </a:endParaRPr>
          </a:p>
        </p:txBody>
      </p:sp>
      <p:sp>
        <p:nvSpPr>
          <p:cNvPr id="81" name="正方形/長方形 80"/>
          <p:cNvSpPr/>
          <p:nvPr/>
        </p:nvSpPr>
        <p:spPr>
          <a:xfrm>
            <a:off x="72012" y="2648927"/>
            <a:ext cx="4680961" cy="20399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p:cNvSpPr txBox="1"/>
          <p:nvPr/>
        </p:nvSpPr>
        <p:spPr>
          <a:xfrm>
            <a:off x="-15689" y="2833183"/>
            <a:ext cx="4752658" cy="307777"/>
          </a:xfrm>
          <a:prstGeom prst="rect">
            <a:avLst/>
          </a:prstGeom>
          <a:noFill/>
        </p:spPr>
        <p:txBody>
          <a:bodyPr wrap="square" rtlCol="0">
            <a:spAutoFit/>
          </a:bodyPr>
          <a:lstStyle/>
          <a:p>
            <a:r>
              <a:rPr kumimoji="1" lang="ja-JP" altLang="en-US" sz="1400" dirty="0" smtClean="0"/>
              <a:t>＜人事院＞</a:t>
            </a:r>
            <a:endParaRPr kumimoji="1" lang="ja-JP" altLang="en-US" sz="1400" dirty="0"/>
          </a:p>
        </p:txBody>
      </p:sp>
      <p:sp>
        <p:nvSpPr>
          <p:cNvPr id="90" name="テキスト ボックス 89"/>
          <p:cNvSpPr txBox="1"/>
          <p:nvPr/>
        </p:nvSpPr>
        <p:spPr>
          <a:xfrm>
            <a:off x="-15692" y="3068950"/>
            <a:ext cx="4752660" cy="307777"/>
          </a:xfrm>
          <a:prstGeom prst="rect">
            <a:avLst/>
          </a:prstGeom>
          <a:noFill/>
        </p:spPr>
        <p:txBody>
          <a:bodyPr wrap="square" rtlCol="0">
            <a:spAutoFit/>
          </a:bodyPr>
          <a:lstStyle/>
          <a:p>
            <a:r>
              <a:rPr kumimoji="1" lang="ja-JP" altLang="en-US" sz="1400" dirty="0" smtClean="0"/>
              <a:t>○官房機能（総務課、人事課、会計課等）</a:t>
            </a:r>
            <a:endParaRPr kumimoji="1" lang="ja-JP" altLang="en-US" sz="1400" dirty="0"/>
          </a:p>
        </p:txBody>
      </p:sp>
      <p:sp>
        <p:nvSpPr>
          <p:cNvPr id="91" name="テキスト ボックス 90"/>
          <p:cNvSpPr txBox="1"/>
          <p:nvPr/>
        </p:nvSpPr>
        <p:spPr>
          <a:xfrm>
            <a:off x="-159710" y="3296021"/>
            <a:ext cx="5424753" cy="276999"/>
          </a:xfrm>
          <a:prstGeom prst="rect">
            <a:avLst/>
          </a:prstGeom>
          <a:noFill/>
        </p:spPr>
        <p:txBody>
          <a:bodyPr wrap="square" rtlCol="0">
            <a:spAutoFit/>
          </a:bodyPr>
          <a:lstStyle/>
          <a:p>
            <a:r>
              <a:rPr kumimoji="1" lang="ja-JP" altLang="en-US" sz="1200" dirty="0" smtClean="0">
                <a:latin typeface="ＭＳ ゴシック" pitchFamily="49" charset="-128"/>
                <a:ea typeface="ＭＳ ゴシック" pitchFamily="49" charset="-128"/>
              </a:rPr>
              <a:t>　</a:t>
            </a:r>
            <a:r>
              <a:rPr kumimoji="1" lang="ja-JP" altLang="en-US" sz="1200" dirty="0" smtClean="0">
                <a:latin typeface="ＭＳ 明朝" pitchFamily="17" charset="-128"/>
                <a:ea typeface="ＭＳ 明朝" pitchFamily="17" charset="-128"/>
              </a:rPr>
              <a:t>・総務、人事、会計等</a:t>
            </a:r>
            <a:endParaRPr kumimoji="1" lang="ja-JP" altLang="en-US" sz="1200" dirty="0">
              <a:latin typeface="ＭＳ 明朝" pitchFamily="17" charset="-128"/>
              <a:ea typeface="ＭＳ 明朝" pitchFamily="17" charset="-128"/>
            </a:endParaRPr>
          </a:p>
        </p:txBody>
      </p:sp>
      <p:sp>
        <p:nvSpPr>
          <p:cNvPr id="92" name="正方形/長方形 91"/>
          <p:cNvSpPr/>
          <p:nvPr/>
        </p:nvSpPr>
        <p:spPr>
          <a:xfrm>
            <a:off x="72011" y="3086627"/>
            <a:ext cx="4680962" cy="45061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3" name="直線コネクタ 92"/>
          <p:cNvCxnSpPr/>
          <p:nvPr/>
        </p:nvCxnSpPr>
        <p:spPr>
          <a:xfrm>
            <a:off x="72011" y="3340372"/>
            <a:ext cx="4664959" cy="0"/>
          </a:xfrm>
          <a:prstGeom prst="line">
            <a:avLst/>
          </a:prstGeom>
          <a:ln w="1905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94" name="テキスト ボックス 93"/>
          <p:cNvSpPr txBox="1"/>
          <p:nvPr/>
        </p:nvSpPr>
        <p:spPr>
          <a:xfrm>
            <a:off x="-7689" y="3501010"/>
            <a:ext cx="4752660" cy="307777"/>
          </a:xfrm>
          <a:prstGeom prst="rect">
            <a:avLst/>
          </a:prstGeom>
          <a:noFill/>
        </p:spPr>
        <p:txBody>
          <a:bodyPr wrap="square" rtlCol="0">
            <a:spAutoFit/>
          </a:bodyPr>
          <a:lstStyle/>
          <a:p>
            <a:r>
              <a:rPr kumimoji="1" lang="ja-JP" altLang="en-US" sz="1400" dirty="0" smtClean="0"/>
              <a:t>○職員福祉局</a:t>
            </a:r>
            <a:endParaRPr kumimoji="1" lang="ja-JP" altLang="en-US" sz="1400" dirty="0"/>
          </a:p>
        </p:txBody>
      </p:sp>
      <p:sp>
        <p:nvSpPr>
          <p:cNvPr id="95" name="テキスト ボックス 94"/>
          <p:cNvSpPr txBox="1"/>
          <p:nvPr/>
        </p:nvSpPr>
        <p:spPr>
          <a:xfrm>
            <a:off x="-159710" y="3728081"/>
            <a:ext cx="5424753" cy="276999"/>
          </a:xfrm>
          <a:prstGeom prst="rect">
            <a:avLst/>
          </a:prstGeom>
          <a:noFill/>
        </p:spPr>
        <p:txBody>
          <a:bodyPr wrap="square" rtlCol="0">
            <a:spAutoFit/>
          </a:bodyPr>
          <a:lstStyle/>
          <a:p>
            <a:r>
              <a:rPr kumimoji="1" lang="ja-JP" altLang="en-US" sz="1200" dirty="0" smtClean="0">
                <a:latin typeface="ＭＳ ゴシック" pitchFamily="49" charset="-128"/>
                <a:ea typeface="ＭＳ ゴシック" pitchFamily="49" charset="-128"/>
              </a:rPr>
              <a:t>　</a:t>
            </a:r>
            <a:r>
              <a:rPr kumimoji="1" lang="ja-JP" altLang="en-US" sz="1200" dirty="0" smtClean="0">
                <a:latin typeface="ＭＳ 明朝" pitchFamily="17" charset="-128"/>
                <a:ea typeface="ＭＳ 明朝" pitchFamily="17" charset="-128"/>
              </a:rPr>
              <a:t>・懲戒、災害補償、育児休業等</a:t>
            </a:r>
            <a:endParaRPr kumimoji="1" lang="ja-JP" altLang="en-US" sz="1200" dirty="0">
              <a:latin typeface="ＭＳ 明朝" pitchFamily="17" charset="-128"/>
              <a:ea typeface="ＭＳ 明朝" pitchFamily="17" charset="-128"/>
            </a:endParaRPr>
          </a:p>
        </p:txBody>
      </p:sp>
      <p:sp>
        <p:nvSpPr>
          <p:cNvPr id="96" name="正方形/長方形 95"/>
          <p:cNvSpPr/>
          <p:nvPr/>
        </p:nvSpPr>
        <p:spPr>
          <a:xfrm>
            <a:off x="72008" y="3537237"/>
            <a:ext cx="4680965" cy="46821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7" name="直線コネクタ 96"/>
          <p:cNvCxnSpPr/>
          <p:nvPr/>
        </p:nvCxnSpPr>
        <p:spPr>
          <a:xfrm>
            <a:off x="80011" y="3789050"/>
            <a:ext cx="4664959" cy="0"/>
          </a:xfrm>
          <a:prstGeom prst="line">
            <a:avLst/>
          </a:prstGeom>
          <a:ln w="1905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99" name="テキスト ボックス 98"/>
          <p:cNvSpPr txBox="1"/>
          <p:nvPr/>
        </p:nvSpPr>
        <p:spPr>
          <a:xfrm>
            <a:off x="-15690" y="3985343"/>
            <a:ext cx="4752660" cy="307777"/>
          </a:xfrm>
          <a:prstGeom prst="rect">
            <a:avLst/>
          </a:prstGeom>
          <a:noFill/>
        </p:spPr>
        <p:txBody>
          <a:bodyPr wrap="square" rtlCol="0">
            <a:spAutoFit/>
          </a:bodyPr>
          <a:lstStyle/>
          <a:p>
            <a:r>
              <a:rPr kumimoji="1" lang="ja-JP" altLang="en-US" sz="1400" dirty="0" smtClean="0"/>
              <a:t>○人材局</a:t>
            </a:r>
            <a:endParaRPr kumimoji="1" lang="ja-JP" altLang="en-US" sz="1400" dirty="0"/>
          </a:p>
        </p:txBody>
      </p:sp>
      <p:sp>
        <p:nvSpPr>
          <p:cNvPr id="100" name="テキスト ボックス 99"/>
          <p:cNvSpPr txBox="1"/>
          <p:nvPr/>
        </p:nvSpPr>
        <p:spPr>
          <a:xfrm>
            <a:off x="-159710" y="4226169"/>
            <a:ext cx="5424753" cy="276999"/>
          </a:xfrm>
          <a:prstGeom prst="rect">
            <a:avLst/>
          </a:prstGeom>
          <a:noFill/>
        </p:spPr>
        <p:txBody>
          <a:bodyPr wrap="square" rtlCol="0">
            <a:spAutoFit/>
          </a:bodyPr>
          <a:lstStyle/>
          <a:p>
            <a:r>
              <a:rPr kumimoji="1" lang="ja-JP" altLang="en-US" sz="1200" dirty="0" smtClean="0">
                <a:latin typeface="ＭＳ ゴシック" pitchFamily="49" charset="-128"/>
                <a:ea typeface="ＭＳ ゴシック" pitchFamily="49" charset="-128"/>
              </a:rPr>
              <a:t>　</a:t>
            </a:r>
            <a:r>
              <a:rPr kumimoji="1" lang="ja-JP" altLang="en-US" sz="1200" dirty="0" smtClean="0">
                <a:latin typeface="ＭＳ 明朝" pitchFamily="17" charset="-128"/>
                <a:ea typeface="ＭＳ 明朝" pitchFamily="17" charset="-128"/>
              </a:rPr>
              <a:t>・採用試験、</a:t>
            </a:r>
            <a:r>
              <a:rPr lang="ja-JP" altLang="en-US" sz="1200" dirty="0" smtClean="0">
                <a:latin typeface="ＭＳ 明朝" pitchFamily="17" charset="-128"/>
                <a:ea typeface="ＭＳ 明朝" pitchFamily="17" charset="-128"/>
              </a:rPr>
              <a:t>任用、分限、研修等</a:t>
            </a:r>
            <a:endParaRPr kumimoji="1" lang="ja-JP" altLang="en-US" sz="1200" dirty="0">
              <a:latin typeface="ＭＳ 明朝" pitchFamily="17" charset="-128"/>
              <a:ea typeface="ＭＳ 明朝" pitchFamily="17" charset="-128"/>
            </a:endParaRPr>
          </a:p>
        </p:txBody>
      </p:sp>
      <p:sp>
        <p:nvSpPr>
          <p:cNvPr id="101" name="正方形/長方形 100"/>
          <p:cNvSpPr/>
          <p:nvPr/>
        </p:nvSpPr>
        <p:spPr>
          <a:xfrm>
            <a:off x="72012" y="4005081"/>
            <a:ext cx="4680961" cy="4980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2" name="直線コネクタ 101"/>
          <p:cNvCxnSpPr/>
          <p:nvPr/>
        </p:nvCxnSpPr>
        <p:spPr>
          <a:xfrm>
            <a:off x="72012" y="4293120"/>
            <a:ext cx="4664959" cy="0"/>
          </a:xfrm>
          <a:prstGeom prst="line">
            <a:avLst/>
          </a:prstGeom>
          <a:ln w="1905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103" name="テキスト ボックス 102"/>
          <p:cNvSpPr txBox="1"/>
          <p:nvPr/>
        </p:nvSpPr>
        <p:spPr>
          <a:xfrm>
            <a:off x="-7688" y="4509150"/>
            <a:ext cx="4752660" cy="307777"/>
          </a:xfrm>
          <a:prstGeom prst="rect">
            <a:avLst/>
          </a:prstGeom>
          <a:noFill/>
        </p:spPr>
        <p:txBody>
          <a:bodyPr wrap="square" rtlCol="0">
            <a:spAutoFit/>
          </a:bodyPr>
          <a:lstStyle/>
          <a:p>
            <a:r>
              <a:rPr kumimoji="1" lang="ja-JP" altLang="en-US" sz="1400" dirty="0" smtClean="0"/>
              <a:t>○給与局</a:t>
            </a:r>
            <a:endParaRPr kumimoji="1" lang="ja-JP" altLang="en-US" sz="1400" dirty="0"/>
          </a:p>
        </p:txBody>
      </p:sp>
      <p:sp>
        <p:nvSpPr>
          <p:cNvPr id="104" name="テキスト ボックス 103"/>
          <p:cNvSpPr txBox="1"/>
          <p:nvPr/>
        </p:nvSpPr>
        <p:spPr>
          <a:xfrm>
            <a:off x="-159710" y="4736221"/>
            <a:ext cx="5424753" cy="276999"/>
          </a:xfrm>
          <a:prstGeom prst="rect">
            <a:avLst/>
          </a:prstGeom>
          <a:noFill/>
        </p:spPr>
        <p:txBody>
          <a:bodyPr wrap="square" rtlCol="0">
            <a:spAutoFit/>
          </a:bodyPr>
          <a:lstStyle/>
          <a:p>
            <a:r>
              <a:rPr kumimoji="1" lang="ja-JP" altLang="en-US" sz="1200" dirty="0" smtClean="0">
                <a:latin typeface="ＭＳ ゴシック" pitchFamily="49" charset="-128"/>
                <a:ea typeface="ＭＳ ゴシック" pitchFamily="49" charset="-128"/>
              </a:rPr>
              <a:t>　</a:t>
            </a:r>
            <a:r>
              <a:rPr kumimoji="1" lang="ja-JP" altLang="en-US" sz="1200" dirty="0" smtClean="0">
                <a:latin typeface="ＭＳ 明朝" pitchFamily="17" charset="-128"/>
                <a:ea typeface="ＭＳ 明朝" pitchFamily="17" charset="-128"/>
              </a:rPr>
              <a:t>・給与</a:t>
            </a:r>
            <a:r>
              <a:rPr lang="ja-JP" altLang="en-US" sz="1200" dirty="0" smtClean="0">
                <a:latin typeface="ＭＳ 明朝" pitchFamily="17" charset="-128"/>
                <a:ea typeface="ＭＳ 明朝" pitchFamily="17" charset="-128"/>
              </a:rPr>
              <a:t>（一般職）、定年制度</a:t>
            </a:r>
            <a:r>
              <a:rPr kumimoji="1" lang="ja-JP" altLang="en-US" sz="1200" dirty="0">
                <a:latin typeface="ＭＳ 明朝" pitchFamily="17" charset="-128"/>
                <a:ea typeface="ＭＳ 明朝" pitchFamily="17" charset="-128"/>
              </a:rPr>
              <a:t>　</a:t>
            </a:r>
            <a:r>
              <a:rPr kumimoji="1" lang="ja-JP" altLang="en-US" sz="1200" dirty="0" smtClean="0">
                <a:latin typeface="ＭＳ 明朝" pitchFamily="17" charset="-128"/>
                <a:ea typeface="ＭＳ 明朝" pitchFamily="17" charset="-128"/>
              </a:rPr>
              <a:t>（・人事院勧告　⇒　廃止）</a:t>
            </a:r>
            <a:endParaRPr kumimoji="1" lang="ja-JP" altLang="en-US" sz="1200" dirty="0">
              <a:latin typeface="ＭＳ 明朝" pitchFamily="17" charset="-128"/>
              <a:ea typeface="ＭＳ 明朝" pitchFamily="17" charset="-128"/>
            </a:endParaRPr>
          </a:p>
        </p:txBody>
      </p:sp>
      <p:sp>
        <p:nvSpPr>
          <p:cNvPr id="105" name="正方形/長方形 104"/>
          <p:cNvSpPr/>
          <p:nvPr/>
        </p:nvSpPr>
        <p:spPr>
          <a:xfrm>
            <a:off x="72011" y="4509150"/>
            <a:ext cx="4680962" cy="5070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6" name="直線コネクタ 105"/>
          <p:cNvCxnSpPr/>
          <p:nvPr/>
        </p:nvCxnSpPr>
        <p:spPr>
          <a:xfrm>
            <a:off x="80013" y="4797190"/>
            <a:ext cx="4664959" cy="0"/>
          </a:xfrm>
          <a:prstGeom prst="line">
            <a:avLst/>
          </a:prstGeom>
          <a:ln w="1905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108" name="テキスト ボックス 107"/>
          <p:cNvSpPr txBox="1"/>
          <p:nvPr/>
        </p:nvSpPr>
        <p:spPr>
          <a:xfrm>
            <a:off x="-7688" y="5016175"/>
            <a:ext cx="4752660" cy="307777"/>
          </a:xfrm>
          <a:prstGeom prst="rect">
            <a:avLst/>
          </a:prstGeom>
          <a:noFill/>
        </p:spPr>
        <p:txBody>
          <a:bodyPr wrap="square" rtlCol="0">
            <a:spAutoFit/>
          </a:bodyPr>
          <a:lstStyle/>
          <a:p>
            <a:r>
              <a:rPr kumimoji="1" lang="ja-JP" altLang="en-US" sz="1400" dirty="0" smtClean="0"/>
              <a:t>○公平審査局</a:t>
            </a:r>
            <a:endParaRPr kumimoji="1" lang="ja-JP" altLang="en-US" sz="1400" dirty="0"/>
          </a:p>
        </p:txBody>
      </p:sp>
      <p:sp>
        <p:nvSpPr>
          <p:cNvPr id="109" name="テキスト ボックス 108"/>
          <p:cNvSpPr txBox="1"/>
          <p:nvPr/>
        </p:nvSpPr>
        <p:spPr>
          <a:xfrm>
            <a:off x="-159710" y="5236895"/>
            <a:ext cx="5424753" cy="276999"/>
          </a:xfrm>
          <a:prstGeom prst="rect">
            <a:avLst/>
          </a:prstGeom>
          <a:noFill/>
        </p:spPr>
        <p:txBody>
          <a:bodyPr wrap="square" rtlCol="0">
            <a:spAutoFit/>
          </a:bodyPr>
          <a:lstStyle/>
          <a:p>
            <a:r>
              <a:rPr kumimoji="1" lang="ja-JP" altLang="en-US" sz="1200" dirty="0" smtClean="0">
                <a:latin typeface="ＭＳ ゴシック" pitchFamily="49" charset="-128"/>
                <a:ea typeface="ＭＳ ゴシック" pitchFamily="49" charset="-128"/>
              </a:rPr>
              <a:t>　</a:t>
            </a:r>
            <a:r>
              <a:rPr kumimoji="1" lang="ja-JP" altLang="en-US" sz="1200" dirty="0" smtClean="0">
                <a:latin typeface="ＭＳ 明朝" pitchFamily="17" charset="-128"/>
                <a:ea typeface="ＭＳ 明朝" pitchFamily="17" charset="-128"/>
              </a:rPr>
              <a:t>・不服申立てその他の苦情の処理</a:t>
            </a:r>
            <a:endParaRPr kumimoji="1" lang="ja-JP" altLang="en-US" sz="1200" dirty="0">
              <a:latin typeface="ＭＳ 明朝" pitchFamily="17" charset="-128"/>
              <a:ea typeface="ＭＳ 明朝" pitchFamily="17" charset="-128"/>
            </a:endParaRPr>
          </a:p>
        </p:txBody>
      </p:sp>
      <p:sp>
        <p:nvSpPr>
          <p:cNvPr id="110" name="正方形/長方形 109"/>
          <p:cNvSpPr/>
          <p:nvPr/>
        </p:nvSpPr>
        <p:spPr>
          <a:xfrm>
            <a:off x="72011" y="5016175"/>
            <a:ext cx="4680962" cy="4813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1" name="直線コネクタ 110"/>
          <p:cNvCxnSpPr/>
          <p:nvPr/>
        </p:nvCxnSpPr>
        <p:spPr>
          <a:xfrm>
            <a:off x="72011" y="5301260"/>
            <a:ext cx="4664959" cy="0"/>
          </a:xfrm>
          <a:prstGeom prst="line">
            <a:avLst/>
          </a:prstGeom>
          <a:ln w="1905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112" name="テキスト ボックス 111"/>
          <p:cNvSpPr txBox="1"/>
          <p:nvPr/>
        </p:nvSpPr>
        <p:spPr>
          <a:xfrm>
            <a:off x="-15690" y="5497553"/>
            <a:ext cx="4752660" cy="307777"/>
          </a:xfrm>
          <a:prstGeom prst="rect">
            <a:avLst/>
          </a:prstGeom>
          <a:noFill/>
        </p:spPr>
        <p:txBody>
          <a:bodyPr wrap="square" rtlCol="0">
            <a:spAutoFit/>
          </a:bodyPr>
          <a:lstStyle/>
          <a:p>
            <a:r>
              <a:rPr kumimoji="1" lang="ja-JP" altLang="en-US" sz="1400" dirty="0" smtClean="0"/>
              <a:t>＜国家公務員倫理審査会：人事院＞</a:t>
            </a:r>
            <a:endParaRPr kumimoji="1" lang="ja-JP" altLang="en-US" sz="1400" dirty="0"/>
          </a:p>
        </p:txBody>
      </p:sp>
      <p:sp>
        <p:nvSpPr>
          <p:cNvPr id="113" name="テキスト ボックス 112"/>
          <p:cNvSpPr txBox="1"/>
          <p:nvPr/>
        </p:nvSpPr>
        <p:spPr>
          <a:xfrm>
            <a:off x="-143708" y="5733320"/>
            <a:ext cx="5424753" cy="276999"/>
          </a:xfrm>
          <a:prstGeom prst="rect">
            <a:avLst/>
          </a:prstGeom>
          <a:noFill/>
        </p:spPr>
        <p:txBody>
          <a:bodyPr wrap="square" rtlCol="0">
            <a:spAutoFit/>
          </a:bodyPr>
          <a:lstStyle/>
          <a:p>
            <a:r>
              <a:rPr kumimoji="1" lang="ja-JP" altLang="en-US" sz="1200" dirty="0" smtClean="0">
                <a:latin typeface="ＭＳ ゴシック" pitchFamily="49" charset="-128"/>
                <a:ea typeface="ＭＳ ゴシック" pitchFamily="49" charset="-128"/>
              </a:rPr>
              <a:t>　</a:t>
            </a:r>
            <a:r>
              <a:rPr kumimoji="1" lang="ja-JP" altLang="en-US" sz="1200" dirty="0" smtClean="0">
                <a:latin typeface="ＭＳ 明朝" pitchFamily="17" charset="-128"/>
                <a:ea typeface="ＭＳ 明朝" pitchFamily="17" charset="-128"/>
              </a:rPr>
              <a:t>・国家公務員倫理法の事務</a:t>
            </a:r>
            <a:endParaRPr kumimoji="1" lang="ja-JP" altLang="en-US" sz="1200" dirty="0">
              <a:latin typeface="ＭＳ 明朝" pitchFamily="17" charset="-128"/>
              <a:ea typeface="ＭＳ 明朝" pitchFamily="17" charset="-128"/>
            </a:endParaRPr>
          </a:p>
        </p:txBody>
      </p:sp>
      <p:sp>
        <p:nvSpPr>
          <p:cNvPr id="114" name="正方形/長方形 113"/>
          <p:cNvSpPr/>
          <p:nvPr/>
        </p:nvSpPr>
        <p:spPr>
          <a:xfrm>
            <a:off x="88014" y="5733320"/>
            <a:ext cx="4664959" cy="2648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テキスト ボックス 114"/>
          <p:cNvSpPr txBox="1"/>
          <p:nvPr/>
        </p:nvSpPr>
        <p:spPr>
          <a:xfrm>
            <a:off x="-16002" y="6469982"/>
            <a:ext cx="8497492" cy="415498"/>
          </a:xfrm>
          <a:prstGeom prst="rect">
            <a:avLst/>
          </a:prstGeom>
          <a:noFill/>
        </p:spPr>
        <p:txBody>
          <a:bodyPr wrap="square" rtlCol="0">
            <a:spAutoFit/>
          </a:bodyPr>
          <a:lstStyle/>
          <a:p>
            <a:pPr marL="268288" indent="-268288"/>
            <a:r>
              <a:rPr kumimoji="1" lang="ja-JP" altLang="en-US" sz="1050" dirty="0" smtClean="0">
                <a:latin typeface="ＭＳ ゴシック" pitchFamily="49" charset="-128"/>
                <a:ea typeface="ＭＳ ゴシック" pitchFamily="49" charset="-128"/>
              </a:rPr>
              <a:t>　</a:t>
            </a:r>
            <a:r>
              <a:rPr lang="en-US" altLang="ja-JP" sz="1050" dirty="0" smtClean="0">
                <a:latin typeface="ＭＳ 明朝" pitchFamily="17" charset="-128"/>
                <a:ea typeface="ＭＳ 明朝" pitchFamily="17" charset="-128"/>
              </a:rPr>
              <a:t>※</a:t>
            </a:r>
            <a:r>
              <a:rPr lang="ja-JP" altLang="en-US" sz="1050" dirty="0" smtClean="0">
                <a:latin typeface="ＭＳ 明朝" pitchFamily="17" charset="-128"/>
                <a:ea typeface="ＭＳ 明朝" pitchFamily="17" charset="-128"/>
              </a:rPr>
              <a:t>　人事院の機能のうち、公平審査局の機能のほか、各局が所掌する、政治的行為の制限、営利企業に関する制限、官民人事交流基準、人事行政改善勧告、法令の制定改廃に関する意見の申出も移管</a:t>
            </a:r>
            <a:endParaRPr kumimoji="1" lang="ja-JP" altLang="en-US" sz="1050" dirty="0">
              <a:latin typeface="ＭＳ 明朝" pitchFamily="17" charset="-128"/>
              <a:ea typeface="ＭＳ 明朝" pitchFamily="17" charset="-128"/>
            </a:endParaRPr>
          </a:p>
        </p:txBody>
      </p:sp>
      <p:sp>
        <p:nvSpPr>
          <p:cNvPr id="116" name="テキスト ボックス 115"/>
          <p:cNvSpPr txBox="1"/>
          <p:nvPr/>
        </p:nvSpPr>
        <p:spPr>
          <a:xfrm>
            <a:off x="311" y="6001623"/>
            <a:ext cx="4752660" cy="307777"/>
          </a:xfrm>
          <a:prstGeom prst="rect">
            <a:avLst/>
          </a:prstGeom>
          <a:noFill/>
        </p:spPr>
        <p:txBody>
          <a:bodyPr wrap="square" rtlCol="0">
            <a:spAutoFit/>
          </a:bodyPr>
          <a:lstStyle/>
          <a:p>
            <a:r>
              <a:rPr kumimoji="1" lang="ja-JP" altLang="en-US" sz="1400" dirty="0" smtClean="0"/>
              <a:t>＜再就職等監視委員会：内閣府本府＞</a:t>
            </a:r>
            <a:endParaRPr kumimoji="1" lang="ja-JP" altLang="en-US" sz="1400" dirty="0"/>
          </a:p>
        </p:txBody>
      </p:sp>
      <p:sp>
        <p:nvSpPr>
          <p:cNvPr id="117" name="テキスト ボックス 116"/>
          <p:cNvSpPr txBox="1"/>
          <p:nvPr/>
        </p:nvSpPr>
        <p:spPr>
          <a:xfrm>
            <a:off x="-143708" y="6228416"/>
            <a:ext cx="5424753" cy="276999"/>
          </a:xfrm>
          <a:prstGeom prst="rect">
            <a:avLst/>
          </a:prstGeom>
          <a:noFill/>
        </p:spPr>
        <p:txBody>
          <a:bodyPr wrap="square" rtlCol="0">
            <a:spAutoFit/>
          </a:bodyPr>
          <a:lstStyle/>
          <a:p>
            <a:r>
              <a:rPr kumimoji="1" lang="ja-JP" altLang="en-US" sz="1200" dirty="0" smtClean="0">
                <a:latin typeface="ＭＳ ゴシック" pitchFamily="49" charset="-128"/>
                <a:ea typeface="ＭＳ ゴシック" pitchFamily="49" charset="-128"/>
              </a:rPr>
              <a:t>　</a:t>
            </a:r>
            <a:r>
              <a:rPr kumimoji="1" lang="ja-JP" altLang="en-US" sz="1200" dirty="0" smtClean="0">
                <a:latin typeface="ＭＳ 明朝" pitchFamily="17" charset="-128"/>
                <a:ea typeface="ＭＳ 明朝" pitchFamily="17" charset="-128"/>
              </a:rPr>
              <a:t>・再就職等規制の施行に関する事務</a:t>
            </a:r>
            <a:endParaRPr kumimoji="1" lang="ja-JP" altLang="en-US" sz="1200" dirty="0">
              <a:latin typeface="ＭＳ 明朝" pitchFamily="17" charset="-128"/>
              <a:ea typeface="ＭＳ 明朝" pitchFamily="17" charset="-128"/>
            </a:endParaRPr>
          </a:p>
        </p:txBody>
      </p:sp>
      <p:sp>
        <p:nvSpPr>
          <p:cNvPr id="118" name="正方形/長方形 117"/>
          <p:cNvSpPr/>
          <p:nvPr/>
        </p:nvSpPr>
        <p:spPr>
          <a:xfrm>
            <a:off x="88014" y="6240553"/>
            <a:ext cx="4664959" cy="2648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AutoShape 514"/>
          <p:cNvSpPr>
            <a:spLocks noChangeArrowheads="1"/>
          </p:cNvSpPr>
          <p:nvPr/>
        </p:nvSpPr>
        <p:spPr bwMode="auto">
          <a:xfrm>
            <a:off x="6305188" y="1684143"/>
            <a:ext cx="3553521" cy="3190597"/>
          </a:xfrm>
          <a:prstGeom prst="bevel">
            <a:avLst>
              <a:gd name="adj" fmla="val 5027"/>
            </a:avLst>
          </a:prstGeom>
          <a:solidFill>
            <a:srgbClr val="CCFF99"/>
          </a:solidFill>
          <a:ln w="12700">
            <a:noFill/>
            <a:miter lim="800000"/>
            <a:headEnd/>
            <a:tailEnd/>
          </a:ln>
        </p:spPr>
        <p:txBody>
          <a:bodyPr wrap="none" lIns="12700" tIns="12700" rIns="12700" bIns="12700" anchor="ctr"/>
          <a:lstStyle/>
          <a:p>
            <a:pPr algn="ctr">
              <a:spcBef>
                <a:spcPct val="0"/>
              </a:spcBef>
              <a:defRPr/>
            </a:pPr>
            <a:r>
              <a:rPr lang="ja-JP" altLang="en-US" sz="2000" b="1" dirty="0" smtClean="0">
                <a:latin typeface="HGPｺﾞｼｯｸE" pitchFamily="50" charset="-128"/>
                <a:ea typeface="HGPｺﾞｼｯｸE" pitchFamily="50" charset="-128"/>
              </a:rPr>
              <a:t>公</a:t>
            </a:r>
            <a:r>
              <a:rPr lang="ja-JP" altLang="en-US" sz="2000" b="1" dirty="0">
                <a:latin typeface="HGPｺﾞｼｯｸE" pitchFamily="50" charset="-128"/>
                <a:ea typeface="HGPｺﾞｼｯｸE" pitchFamily="50" charset="-128"/>
              </a:rPr>
              <a:t>　務　員　</a:t>
            </a:r>
            <a:r>
              <a:rPr lang="ja-JP" altLang="en-US" sz="2000" b="1" dirty="0" smtClean="0">
                <a:latin typeface="HGPｺﾞｼｯｸE" pitchFamily="50" charset="-128"/>
                <a:ea typeface="HGPｺﾞｼｯｸE" pitchFamily="50" charset="-128"/>
              </a:rPr>
              <a:t>庁</a:t>
            </a:r>
            <a:endParaRPr lang="en-US" altLang="ja-JP" sz="2000" b="1" dirty="0" smtClean="0">
              <a:latin typeface="HGPｺﾞｼｯｸE" pitchFamily="50" charset="-128"/>
              <a:ea typeface="HGPｺﾞｼｯｸE" pitchFamily="50" charset="-128"/>
            </a:endParaRPr>
          </a:p>
          <a:p>
            <a:pPr algn="ctr">
              <a:spcBef>
                <a:spcPct val="0"/>
              </a:spcBef>
              <a:defRPr/>
            </a:pPr>
            <a:endParaRPr lang="en-US" altLang="ja-JP" sz="1400" dirty="0">
              <a:latin typeface="+mj-ea"/>
              <a:ea typeface="+mj-ea"/>
            </a:endParaRPr>
          </a:p>
          <a:p>
            <a:pPr algn="ctr">
              <a:spcBef>
                <a:spcPct val="0"/>
              </a:spcBef>
              <a:defRPr/>
            </a:pPr>
            <a:endParaRPr lang="en-US" altLang="ja-JP" sz="1400" dirty="0" smtClean="0">
              <a:latin typeface="+mj-ea"/>
              <a:ea typeface="+mj-ea"/>
            </a:endParaRPr>
          </a:p>
          <a:p>
            <a:pPr algn="ctr">
              <a:spcBef>
                <a:spcPct val="0"/>
              </a:spcBef>
              <a:defRPr/>
            </a:pPr>
            <a:r>
              <a:rPr lang="ja-JP" altLang="en-US" sz="1400" dirty="0" smtClean="0">
                <a:latin typeface="+mj-ea"/>
                <a:ea typeface="+mj-ea"/>
              </a:rPr>
              <a:t>移管された業務</a:t>
            </a:r>
            <a:endParaRPr lang="en-US" altLang="ja-JP" sz="1400" dirty="0" smtClean="0">
              <a:latin typeface="+mj-ea"/>
              <a:ea typeface="+mj-ea"/>
            </a:endParaRPr>
          </a:p>
          <a:p>
            <a:pPr algn="ctr">
              <a:spcBef>
                <a:spcPct val="0"/>
              </a:spcBef>
              <a:defRPr/>
            </a:pPr>
            <a:r>
              <a:rPr lang="ja-JP" altLang="en-US" sz="1400" dirty="0" smtClean="0">
                <a:latin typeface="+mj-ea"/>
                <a:ea typeface="+mj-ea"/>
              </a:rPr>
              <a:t>＋</a:t>
            </a:r>
            <a:endParaRPr lang="en-US" altLang="ja-JP" sz="1400" dirty="0" smtClean="0">
              <a:latin typeface="+mj-ea"/>
              <a:ea typeface="+mj-ea"/>
            </a:endParaRPr>
          </a:p>
          <a:p>
            <a:pPr algn="ctr">
              <a:spcBef>
                <a:spcPct val="0"/>
              </a:spcBef>
              <a:defRPr/>
            </a:pPr>
            <a:r>
              <a:rPr lang="ja-JP" altLang="en-US" sz="1400" dirty="0">
                <a:latin typeface="+mj-ea"/>
                <a:ea typeface="+mj-ea"/>
              </a:rPr>
              <a:t>新規</a:t>
            </a:r>
            <a:r>
              <a:rPr lang="ja-JP" altLang="en-US" sz="1400" dirty="0" smtClean="0">
                <a:latin typeface="+mj-ea"/>
                <a:ea typeface="+mj-ea"/>
              </a:rPr>
              <a:t>業務</a:t>
            </a:r>
            <a:endParaRPr lang="en-US" altLang="ja-JP" sz="1400" dirty="0" smtClean="0">
              <a:latin typeface="+mj-ea"/>
              <a:ea typeface="+mj-ea"/>
            </a:endParaRPr>
          </a:p>
          <a:p>
            <a:pPr>
              <a:spcBef>
                <a:spcPts val="600"/>
              </a:spcBef>
              <a:defRPr/>
            </a:pPr>
            <a:r>
              <a:rPr lang="ja-JP" altLang="en-US" sz="1200" dirty="0" smtClean="0">
                <a:latin typeface="ＭＳ Ｐ明朝" pitchFamily="18" charset="-128"/>
                <a:ea typeface="ＭＳ Ｐ明朝" pitchFamily="18" charset="-128"/>
              </a:rPr>
              <a:t>　　　　　　・団体交渉、団体協約</a:t>
            </a:r>
            <a:endParaRPr lang="en-US" altLang="ja-JP" sz="1200" dirty="0" smtClean="0">
              <a:latin typeface="ＭＳ Ｐ明朝" pitchFamily="18" charset="-128"/>
              <a:ea typeface="ＭＳ Ｐ明朝" pitchFamily="18" charset="-128"/>
            </a:endParaRPr>
          </a:p>
          <a:p>
            <a:pPr>
              <a:spcBef>
                <a:spcPct val="0"/>
              </a:spcBef>
              <a:defRPr/>
            </a:pPr>
            <a:r>
              <a:rPr lang="ja-JP" altLang="en-US" sz="1200" dirty="0" smtClean="0">
                <a:latin typeface="ＭＳ Ｐ明朝" pitchFamily="18" charset="-128"/>
                <a:ea typeface="ＭＳ Ｐ明朝" pitchFamily="18" charset="-128"/>
              </a:rPr>
              <a:t>　　　　　　・国家公務員の総人件費の基本方針</a:t>
            </a:r>
            <a:endParaRPr lang="en-US" altLang="ja-JP" sz="1200" dirty="0" smtClean="0">
              <a:latin typeface="ＭＳ Ｐ明朝" pitchFamily="18" charset="-128"/>
              <a:ea typeface="ＭＳ Ｐ明朝" pitchFamily="18" charset="-128"/>
            </a:endParaRPr>
          </a:p>
          <a:p>
            <a:pPr>
              <a:spcBef>
                <a:spcPct val="0"/>
              </a:spcBef>
              <a:defRPr/>
            </a:pPr>
            <a:r>
              <a:rPr lang="ja-JP" altLang="en-US" sz="1200" dirty="0" smtClean="0">
                <a:latin typeface="ＭＳ Ｐ明朝" pitchFamily="18" charset="-128"/>
                <a:ea typeface="ＭＳ Ｐ明朝" pitchFamily="18" charset="-128"/>
              </a:rPr>
              <a:t>　　　　　　・幹部候補育成課程　等　　　</a:t>
            </a:r>
            <a:endParaRPr lang="en-US" altLang="ja-JP" sz="1200" dirty="0" smtClean="0">
              <a:latin typeface="ＭＳ Ｐ明朝" pitchFamily="18" charset="-128"/>
              <a:ea typeface="ＭＳ Ｐ明朝" pitchFamily="18" charset="-128"/>
            </a:endParaRPr>
          </a:p>
          <a:p>
            <a:pPr algn="ctr">
              <a:spcBef>
                <a:spcPct val="0"/>
              </a:spcBef>
              <a:defRPr/>
            </a:pPr>
            <a:endParaRPr lang="en-US" altLang="ja-JP" sz="1400" dirty="0">
              <a:latin typeface="+mj-ea"/>
              <a:ea typeface="+mj-ea"/>
            </a:endParaRPr>
          </a:p>
          <a:p>
            <a:pPr algn="ctr">
              <a:defRPr/>
            </a:pPr>
            <a:endParaRPr lang="en-US" altLang="ja-JP" sz="1400" b="1" dirty="0" smtClean="0">
              <a:latin typeface="+mn-lt"/>
            </a:endParaRPr>
          </a:p>
          <a:p>
            <a:pPr algn="ctr">
              <a:defRPr/>
            </a:pPr>
            <a:r>
              <a:rPr lang="ja-JP" altLang="en-US" sz="1400" b="1" u="sng" dirty="0" smtClean="0">
                <a:solidFill>
                  <a:srgbClr val="FF0000"/>
                </a:solidFill>
                <a:latin typeface="HG創英角ｺﾞｼｯｸUB" pitchFamily="49" charset="-128"/>
                <a:ea typeface="HG創英角ｺﾞｼｯｸUB" pitchFamily="49" charset="-128"/>
              </a:rPr>
              <a:t>＜官房・局の上限は５＞</a:t>
            </a:r>
            <a:endParaRPr lang="en-US" altLang="ja-JP" sz="1400" b="1" u="sng" dirty="0">
              <a:solidFill>
                <a:srgbClr val="FF0000"/>
              </a:solidFill>
              <a:latin typeface="HG創英角ｺﾞｼｯｸUB" pitchFamily="49" charset="-128"/>
              <a:ea typeface="HG創英角ｺﾞｼｯｸUB" pitchFamily="49" charset="-128"/>
            </a:endParaRPr>
          </a:p>
        </p:txBody>
      </p:sp>
      <p:sp>
        <p:nvSpPr>
          <p:cNvPr id="120" name="AutoShape 514"/>
          <p:cNvSpPr>
            <a:spLocks noChangeArrowheads="1"/>
          </p:cNvSpPr>
          <p:nvPr/>
        </p:nvSpPr>
        <p:spPr bwMode="auto">
          <a:xfrm>
            <a:off x="6305188" y="550336"/>
            <a:ext cx="3536491" cy="1006404"/>
          </a:xfrm>
          <a:prstGeom prst="bevel">
            <a:avLst>
              <a:gd name="adj" fmla="val 5027"/>
            </a:avLst>
          </a:prstGeom>
          <a:solidFill>
            <a:srgbClr val="FFFF99"/>
          </a:solidFill>
          <a:ln w="12700">
            <a:noFill/>
            <a:miter lim="800000"/>
            <a:headEnd/>
            <a:tailEnd/>
          </a:ln>
        </p:spPr>
        <p:txBody>
          <a:bodyPr wrap="none" lIns="12700" tIns="12700" rIns="12700" bIns="12700" anchor="ctr"/>
          <a:lstStyle/>
          <a:p>
            <a:pPr algn="ctr">
              <a:spcBef>
                <a:spcPct val="0"/>
              </a:spcBef>
              <a:defRPr/>
            </a:pPr>
            <a:r>
              <a:rPr lang="ja-JP" altLang="en-US" sz="2000" b="1" dirty="0" smtClean="0">
                <a:latin typeface="HGPｺﾞｼｯｸE" pitchFamily="50" charset="-128"/>
                <a:ea typeface="HGPｺﾞｼｯｸE" pitchFamily="50" charset="-128"/>
              </a:rPr>
              <a:t>総務省</a:t>
            </a:r>
            <a:endParaRPr lang="en-US" altLang="ja-JP" sz="1400" b="1" dirty="0" smtClean="0">
              <a:latin typeface="+mj-ea"/>
              <a:ea typeface="+mj-ea"/>
            </a:endParaRPr>
          </a:p>
          <a:p>
            <a:pPr>
              <a:spcBef>
                <a:spcPct val="0"/>
              </a:spcBef>
              <a:defRPr/>
            </a:pPr>
            <a:r>
              <a:rPr lang="ja-JP" altLang="en-US" sz="1200" dirty="0" smtClean="0">
                <a:latin typeface="ＭＳ Ｐ明朝" pitchFamily="18" charset="-128"/>
                <a:ea typeface="ＭＳ Ｐ明朝" pitchFamily="18" charset="-128"/>
              </a:rPr>
              <a:t>　　　　・恩給行政</a:t>
            </a:r>
            <a:endParaRPr lang="en-US" altLang="ja-JP" sz="1200" dirty="0" smtClean="0">
              <a:latin typeface="ＭＳ Ｐ明朝" pitchFamily="18" charset="-128"/>
              <a:ea typeface="ＭＳ Ｐ明朝" pitchFamily="18" charset="-128"/>
            </a:endParaRPr>
          </a:p>
          <a:p>
            <a:pPr>
              <a:spcBef>
                <a:spcPct val="0"/>
              </a:spcBef>
              <a:defRPr/>
            </a:pPr>
            <a:r>
              <a:rPr lang="ja-JP" altLang="en-US" sz="1200" dirty="0" smtClean="0">
                <a:latin typeface="ＭＳ Ｐ明朝" pitchFamily="18" charset="-128"/>
                <a:ea typeface="ＭＳ Ｐ明朝" pitchFamily="18" charset="-128"/>
              </a:rPr>
              <a:t>　　　　・行政手続法等</a:t>
            </a:r>
            <a:endParaRPr lang="en-US" altLang="ja-JP" sz="1200" dirty="0" smtClean="0">
              <a:latin typeface="ＭＳ Ｐ明朝" pitchFamily="18" charset="-128"/>
              <a:ea typeface="ＭＳ Ｐ明朝" pitchFamily="18" charset="-128"/>
            </a:endParaRPr>
          </a:p>
          <a:p>
            <a:pPr algn="ctr">
              <a:spcBef>
                <a:spcPct val="0"/>
              </a:spcBef>
              <a:defRPr/>
            </a:pPr>
            <a:r>
              <a:rPr lang="ja-JP" altLang="en-US" sz="1400" b="1" dirty="0" smtClean="0">
                <a:solidFill>
                  <a:srgbClr val="0000CC"/>
                </a:solidFill>
                <a:latin typeface="+mj-ea"/>
                <a:ea typeface="+mj-ea"/>
              </a:rPr>
              <a:t>＜２局削減＞</a:t>
            </a:r>
            <a:endParaRPr lang="en-US" altLang="ja-JP" sz="1400" b="1" dirty="0">
              <a:solidFill>
                <a:srgbClr val="0000CC"/>
              </a:solidFill>
              <a:latin typeface="+mj-ea"/>
              <a:ea typeface="+mj-ea"/>
            </a:endParaRPr>
          </a:p>
        </p:txBody>
      </p:sp>
      <p:sp>
        <p:nvSpPr>
          <p:cNvPr id="121" name="AutoShape 514"/>
          <p:cNvSpPr>
            <a:spLocks noChangeArrowheads="1"/>
          </p:cNvSpPr>
          <p:nvPr/>
        </p:nvSpPr>
        <p:spPr bwMode="auto">
          <a:xfrm>
            <a:off x="6305188" y="4974446"/>
            <a:ext cx="3536491" cy="723167"/>
          </a:xfrm>
          <a:prstGeom prst="bevel">
            <a:avLst>
              <a:gd name="adj" fmla="val 7727"/>
            </a:avLst>
          </a:prstGeom>
          <a:solidFill>
            <a:srgbClr val="FFCC99"/>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12700" tIns="12700" rIns="12700" bIns="12700" anchor="ctr"/>
          <a:lstStyle/>
          <a:p>
            <a:pPr algn="ctr">
              <a:spcBef>
                <a:spcPct val="0"/>
              </a:spcBef>
            </a:pPr>
            <a:r>
              <a:rPr lang="ja-JP" altLang="en-US" sz="2000" b="1" dirty="0">
                <a:latin typeface="HGPｺﾞｼｯｸE" pitchFamily="50" charset="-128"/>
                <a:ea typeface="HGPｺﾞｼｯｸE" pitchFamily="50" charset="-128"/>
              </a:rPr>
              <a:t>人事公</a:t>
            </a:r>
            <a:r>
              <a:rPr lang="ja-JP" altLang="en-US" sz="2000" b="1" dirty="0" smtClean="0">
                <a:latin typeface="HGPｺﾞｼｯｸE" pitchFamily="50" charset="-128"/>
                <a:ea typeface="HGPｺﾞｼｯｸE" pitchFamily="50" charset="-128"/>
              </a:rPr>
              <a:t>正委員会</a:t>
            </a:r>
            <a:r>
              <a:rPr lang="ja-JP" altLang="en-US" sz="1100" dirty="0" smtClean="0">
                <a:latin typeface="ＭＳ Ｐ明朝" pitchFamily="18" charset="-128"/>
                <a:ea typeface="ＭＳ Ｐ明朝" pitchFamily="18" charset="-128"/>
              </a:rPr>
              <a:t>（</a:t>
            </a:r>
            <a:r>
              <a:rPr lang="en-US" altLang="ja-JP" sz="1100" dirty="0" smtClean="0">
                <a:latin typeface="ＭＳ Ｐ明朝" pitchFamily="18" charset="-128"/>
                <a:ea typeface="ＭＳ Ｐ明朝" pitchFamily="18" charset="-128"/>
              </a:rPr>
              <a:t>※</a:t>
            </a:r>
            <a:r>
              <a:rPr lang="ja-JP" altLang="en-US" sz="1100" dirty="0" smtClean="0">
                <a:latin typeface="ＭＳ Ｐ明朝" pitchFamily="18" charset="-128"/>
                <a:ea typeface="ＭＳ Ｐ明朝" pitchFamily="18" charset="-128"/>
              </a:rPr>
              <a:t>）</a:t>
            </a:r>
            <a:endParaRPr lang="en-US" altLang="ja-JP" sz="1100" dirty="0" smtClean="0">
              <a:latin typeface="ＭＳ Ｐ明朝" pitchFamily="18" charset="-128"/>
              <a:ea typeface="ＭＳ Ｐ明朝" pitchFamily="18" charset="-128"/>
            </a:endParaRPr>
          </a:p>
          <a:p>
            <a:pPr algn="ctr">
              <a:spcBef>
                <a:spcPts val="300"/>
              </a:spcBef>
            </a:pPr>
            <a:r>
              <a:rPr lang="ja-JP" altLang="en-US" sz="1400" b="1" dirty="0">
                <a:solidFill>
                  <a:srgbClr val="0000CC"/>
                </a:solidFill>
                <a:latin typeface="+mn-ea"/>
                <a:ea typeface="+mn-ea"/>
              </a:rPr>
              <a:t>＜</a:t>
            </a:r>
            <a:r>
              <a:rPr lang="ja-JP" altLang="en-US" sz="1400" b="1" dirty="0" smtClean="0">
                <a:solidFill>
                  <a:srgbClr val="0000CC"/>
                </a:solidFill>
                <a:latin typeface="+mn-ea"/>
                <a:ea typeface="+mn-ea"/>
              </a:rPr>
              <a:t>事務局を設置＞</a:t>
            </a:r>
            <a:endParaRPr lang="ja-JP" altLang="en-US" sz="1400" b="1" dirty="0">
              <a:solidFill>
                <a:srgbClr val="0000CC"/>
              </a:solidFill>
              <a:latin typeface="+mn-ea"/>
              <a:ea typeface="+mn-ea"/>
            </a:endParaRPr>
          </a:p>
        </p:txBody>
      </p:sp>
      <p:sp>
        <p:nvSpPr>
          <p:cNvPr id="122" name="AutoShape 514"/>
          <p:cNvSpPr>
            <a:spLocks noChangeArrowheads="1"/>
          </p:cNvSpPr>
          <p:nvPr/>
        </p:nvSpPr>
        <p:spPr bwMode="auto">
          <a:xfrm>
            <a:off x="6305188" y="6119264"/>
            <a:ext cx="3555332" cy="400627"/>
          </a:xfrm>
          <a:prstGeom prst="bevel">
            <a:avLst>
              <a:gd name="adj" fmla="val 12500"/>
            </a:avLst>
          </a:prstGeom>
          <a:solidFill>
            <a:srgbClr val="CC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12700" tIns="12700" rIns="12700" bIns="12700" anchor="ctr"/>
          <a:lstStyle/>
          <a:p>
            <a:pPr algn="ctr">
              <a:spcBef>
                <a:spcPct val="0"/>
              </a:spcBef>
            </a:pPr>
            <a:r>
              <a:rPr lang="ja-JP" altLang="en-US" sz="1400" b="1" dirty="0" smtClean="0">
                <a:latin typeface="HGPｺﾞｼｯｸE" pitchFamily="50" charset="-128"/>
                <a:ea typeface="HGPｺﾞｼｯｸE" pitchFamily="50" charset="-128"/>
              </a:rPr>
              <a:t>再就職等監視・適正化委員会</a:t>
            </a:r>
            <a:endParaRPr lang="ja-JP" altLang="en-US" sz="1400" b="1" dirty="0">
              <a:latin typeface="HGPｺﾞｼｯｸE" pitchFamily="50" charset="-128"/>
              <a:ea typeface="HGPｺﾞｼｯｸE" pitchFamily="50" charset="-128"/>
            </a:endParaRPr>
          </a:p>
        </p:txBody>
      </p:sp>
      <p:sp>
        <p:nvSpPr>
          <p:cNvPr id="123" name="AutoShape 514"/>
          <p:cNvSpPr>
            <a:spLocks noChangeArrowheads="1"/>
          </p:cNvSpPr>
          <p:nvPr/>
        </p:nvSpPr>
        <p:spPr bwMode="auto">
          <a:xfrm>
            <a:off x="6319309" y="5672389"/>
            <a:ext cx="3522370" cy="446875"/>
          </a:xfrm>
          <a:prstGeom prst="bevel">
            <a:avLst>
              <a:gd name="adj" fmla="val 9611"/>
            </a:avLst>
          </a:prstGeom>
          <a:solidFill>
            <a:srgbClr val="CC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12700" tIns="12700" rIns="12700" bIns="12700" anchor="ctr"/>
          <a:lstStyle/>
          <a:p>
            <a:pPr algn="ctr">
              <a:spcBef>
                <a:spcPct val="0"/>
              </a:spcBef>
            </a:pPr>
            <a:r>
              <a:rPr lang="ja-JP" altLang="en-US" sz="1400" b="1" dirty="0" smtClean="0">
                <a:latin typeface="HGPｺﾞｼｯｸE" pitchFamily="50" charset="-128"/>
                <a:ea typeface="HGPｺﾞｼｯｸE" pitchFamily="50" charset="-128"/>
              </a:rPr>
              <a:t>国家公務員倫理審査会</a:t>
            </a:r>
            <a:endParaRPr lang="ja-JP" altLang="en-US" sz="1400" b="1" dirty="0">
              <a:latin typeface="HGPｺﾞｼｯｸE" pitchFamily="50" charset="-128"/>
              <a:ea typeface="HGPｺﾞｼｯｸE" pitchFamily="50" charset="-128"/>
            </a:endParaRPr>
          </a:p>
        </p:txBody>
      </p:sp>
      <p:sp>
        <p:nvSpPr>
          <p:cNvPr id="17" name="大かっこ 16"/>
          <p:cNvSpPr/>
          <p:nvPr/>
        </p:nvSpPr>
        <p:spPr>
          <a:xfrm>
            <a:off x="6929275" y="3434520"/>
            <a:ext cx="2600361" cy="570928"/>
          </a:xfrm>
          <a:prstGeom prst="bracketPair">
            <a:avLst>
              <a:gd name="adj" fmla="val 978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右矢印 18"/>
          <p:cNvSpPr/>
          <p:nvPr/>
        </p:nvSpPr>
        <p:spPr>
          <a:xfrm rot="945716">
            <a:off x="4828503" y="1437774"/>
            <a:ext cx="1389197" cy="263994"/>
          </a:xfrm>
          <a:prstGeom prst="rightArrow">
            <a:avLst/>
          </a:prstGeom>
          <a:solidFill>
            <a:schemeClr val="accent3">
              <a:lumMod val="60000"/>
              <a:lumOff val="40000"/>
            </a:schemeClr>
          </a:solidFill>
          <a:ln>
            <a:solidFill>
              <a:schemeClr val="accent3">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右矢印 126"/>
          <p:cNvSpPr/>
          <p:nvPr/>
        </p:nvSpPr>
        <p:spPr>
          <a:xfrm rot="864411">
            <a:off x="4854205" y="2041408"/>
            <a:ext cx="1391004" cy="244220"/>
          </a:xfrm>
          <a:prstGeom prst="rightArrow">
            <a:avLst/>
          </a:prstGeom>
          <a:solidFill>
            <a:schemeClr val="accent3">
              <a:lumMod val="60000"/>
              <a:lumOff val="40000"/>
            </a:schemeClr>
          </a:solidFill>
          <a:ln>
            <a:solidFill>
              <a:schemeClr val="accent3">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右矢印 127"/>
          <p:cNvSpPr/>
          <p:nvPr/>
        </p:nvSpPr>
        <p:spPr>
          <a:xfrm>
            <a:off x="4848985" y="2626614"/>
            <a:ext cx="1352188" cy="226306"/>
          </a:xfrm>
          <a:prstGeom prst="rightArrow">
            <a:avLst/>
          </a:prstGeom>
          <a:solidFill>
            <a:schemeClr val="accent3">
              <a:lumMod val="60000"/>
              <a:lumOff val="40000"/>
            </a:schemeClr>
          </a:solidFill>
          <a:ln>
            <a:solidFill>
              <a:schemeClr val="accent3">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右矢印 128"/>
          <p:cNvSpPr/>
          <p:nvPr/>
        </p:nvSpPr>
        <p:spPr>
          <a:xfrm>
            <a:off x="4848985" y="3202694"/>
            <a:ext cx="1352188" cy="226306"/>
          </a:xfrm>
          <a:prstGeom prst="rightArrow">
            <a:avLst/>
          </a:prstGeom>
          <a:solidFill>
            <a:schemeClr val="accent3">
              <a:lumMod val="60000"/>
              <a:lumOff val="40000"/>
            </a:schemeClr>
          </a:solidFill>
          <a:ln>
            <a:solidFill>
              <a:schemeClr val="accent3">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右矢印 129"/>
          <p:cNvSpPr/>
          <p:nvPr/>
        </p:nvSpPr>
        <p:spPr>
          <a:xfrm>
            <a:off x="4848985" y="3645030"/>
            <a:ext cx="1352188" cy="226306"/>
          </a:xfrm>
          <a:prstGeom prst="rightArrow">
            <a:avLst/>
          </a:prstGeom>
          <a:solidFill>
            <a:schemeClr val="accent3">
              <a:lumMod val="60000"/>
              <a:lumOff val="40000"/>
            </a:schemeClr>
          </a:solidFill>
          <a:ln>
            <a:solidFill>
              <a:schemeClr val="accent3">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右矢印 130"/>
          <p:cNvSpPr/>
          <p:nvPr/>
        </p:nvSpPr>
        <p:spPr>
          <a:xfrm>
            <a:off x="4848985" y="4126943"/>
            <a:ext cx="1352188" cy="226306"/>
          </a:xfrm>
          <a:prstGeom prst="rightArrow">
            <a:avLst/>
          </a:prstGeom>
          <a:solidFill>
            <a:schemeClr val="accent3">
              <a:lumMod val="60000"/>
              <a:lumOff val="40000"/>
            </a:schemeClr>
          </a:solidFill>
          <a:ln>
            <a:solidFill>
              <a:schemeClr val="accent3">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右矢印 131"/>
          <p:cNvSpPr/>
          <p:nvPr/>
        </p:nvSpPr>
        <p:spPr>
          <a:xfrm>
            <a:off x="4848985" y="4581160"/>
            <a:ext cx="1352188" cy="226306"/>
          </a:xfrm>
          <a:prstGeom prst="rightArrow">
            <a:avLst/>
          </a:prstGeom>
          <a:solidFill>
            <a:schemeClr val="accent3">
              <a:lumMod val="60000"/>
              <a:lumOff val="40000"/>
            </a:schemeClr>
          </a:solidFill>
          <a:ln>
            <a:solidFill>
              <a:schemeClr val="accent3">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右矢印 132"/>
          <p:cNvSpPr/>
          <p:nvPr/>
        </p:nvSpPr>
        <p:spPr>
          <a:xfrm>
            <a:off x="4848985" y="5124004"/>
            <a:ext cx="1352188" cy="226306"/>
          </a:xfrm>
          <a:prstGeom prst="rightArrow">
            <a:avLst/>
          </a:prstGeom>
          <a:solidFill>
            <a:schemeClr val="accent6">
              <a:lumMod val="40000"/>
              <a:lumOff val="60000"/>
            </a:schemeClr>
          </a:solidFill>
          <a:ln>
            <a:solidFill>
              <a:schemeClr val="accent6">
                <a:lumMod val="40000"/>
                <a:lumOff val="6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右矢印 133"/>
          <p:cNvSpPr/>
          <p:nvPr/>
        </p:nvSpPr>
        <p:spPr>
          <a:xfrm>
            <a:off x="4848985" y="5722241"/>
            <a:ext cx="1352188" cy="226306"/>
          </a:xfrm>
          <a:prstGeom prst="rightArrow">
            <a:avLst/>
          </a:prstGeom>
          <a:solidFill>
            <a:srgbClr val="CCFFFF"/>
          </a:solidFill>
          <a:ln>
            <a:solidFill>
              <a:srgbClr val="CCFF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右矢印 134"/>
          <p:cNvSpPr/>
          <p:nvPr/>
        </p:nvSpPr>
        <p:spPr>
          <a:xfrm>
            <a:off x="4848985" y="6135542"/>
            <a:ext cx="1352188" cy="284643"/>
          </a:xfrm>
          <a:prstGeom prst="rightArrow">
            <a:avLst/>
          </a:prstGeom>
          <a:solidFill>
            <a:srgbClr val="CCFFFF"/>
          </a:solidFill>
          <a:ln>
            <a:solidFill>
              <a:srgbClr val="CCFF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テキスト ボックス 135"/>
          <p:cNvSpPr txBox="1"/>
          <p:nvPr/>
        </p:nvSpPr>
        <p:spPr>
          <a:xfrm>
            <a:off x="4900783" y="6165380"/>
            <a:ext cx="2860607" cy="230832"/>
          </a:xfrm>
          <a:prstGeom prst="rect">
            <a:avLst/>
          </a:prstGeom>
          <a:noFill/>
        </p:spPr>
        <p:txBody>
          <a:bodyPr wrap="square" rtlCol="0">
            <a:spAutoFit/>
          </a:bodyPr>
          <a:lstStyle/>
          <a:p>
            <a:r>
              <a:rPr kumimoji="1" lang="ja-JP" altLang="en-US" sz="900" dirty="0" smtClean="0">
                <a:latin typeface="ＭＳ ゴシック" pitchFamily="49" charset="-128"/>
                <a:ea typeface="ＭＳ ゴシック" pitchFamily="49" charset="-128"/>
              </a:rPr>
              <a:t>　監視機能は</a:t>
            </a:r>
            <a:r>
              <a:rPr lang="ja-JP" altLang="en-US" sz="900" dirty="0" smtClean="0">
                <a:latin typeface="ＭＳ ゴシック" pitchFamily="49" charset="-128"/>
                <a:ea typeface="ＭＳ ゴシック" pitchFamily="49" charset="-128"/>
              </a:rPr>
              <a:t>強化</a:t>
            </a:r>
            <a:endParaRPr kumimoji="1" lang="ja-JP" altLang="en-US" sz="900" dirty="0">
              <a:latin typeface="ＭＳ 明朝" pitchFamily="17" charset="-128"/>
              <a:ea typeface="ＭＳ 明朝" pitchFamily="17" charset="-128"/>
            </a:endParaRPr>
          </a:p>
        </p:txBody>
      </p:sp>
      <p:sp>
        <p:nvSpPr>
          <p:cNvPr id="2" name="スライド番号プレースホルダー 1"/>
          <p:cNvSpPr>
            <a:spLocks noGrp="1"/>
          </p:cNvSpPr>
          <p:nvPr>
            <p:ph type="sldNum" sz="quarter" idx="12"/>
          </p:nvPr>
        </p:nvSpPr>
        <p:spPr>
          <a:xfrm>
            <a:off x="9644099" y="6624920"/>
            <a:ext cx="395160" cy="260560"/>
          </a:xfrm>
        </p:spPr>
        <p:txBody>
          <a:bodyPr/>
          <a:lstStyle/>
          <a:p>
            <a:pPr>
              <a:defRPr/>
            </a:pPr>
            <a:fld id="{EF57B270-EEDE-4ED1-B9C7-B3EB95C99B49}" type="slidenum">
              <a:rPr lang="en-US" altLang="ja-JP" smtClean="0"/>
              <a:pPr>
                <a:defRPr/>
              </a:pPr>
              <a:t>8</a:t>
            </a:fld>
            <a:endParaRPr lang="en-US" altLang="ja-JP" dirty="0"/>
          </a:p>
        </p:txBody>
      </p:sp>
    </p:spTree>
    <p:extLst>
      <p:ext uri="{BB962C8B-B14F-4D97-AF65-F5344CB8AC3E}">
        <p14:creationId xmlns:p14="http://schemas.microsoft.com/office/powerpoint/2010/main" val="32170768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04" y="30777"/>
            <a:ext cx="9906000" cy="400110"/>
          </a:xfrm>
        </p:spPr>
        <p:txBody>
          <a:bodyPr>
            <a:spAutoFit/>
          </a:bodyPr>
          <a:lstStyle/>
          <a:p>
            <a:r>
              <a:rPr kumimoji="1" lang="ja-JP" altLang="en-US" sz="2000" dirty="0" smtClean="0">
                <a:solidFill>
                  <a:schemeClr val="tx1"/>
                </a:solidFill>
                <a:ea typeface="ＤＨＰ特太ゴシック体" pitchFamily="2" charset="-128"/>
              </a:rPr>
              <a:t>国家公務員制度改革関連四法案の施行時期</a:t>
            </a:r>
            <a:endParaRPr kumimoji="1" lang="ja-JP" altLang="en-US" sz="2000" dirty="0">
              <a:solidFill>
                <a:schemeClr val="tx1"/>
              </a:solidFill>
              <a:ea typeface="ＤＨＰ特太ゴシック体" pitchFamily="2" charset="-128"/>
            </a:endParaRPr>
          </a:p>
        </p:txBody>
      </p:sp>
      <p:sp>
        <p:nvSpPr>
          <p:cNvPr id="35" name="Rectangle 3"/>
          <p:cNvSpPr>
            <a:spLocks noChangeArrowheads="1"/>
          </p:cNvSpPr>
          <p:nvPr/>
        </p:nvSpPr>
        <p:spPr bwMode="auto">
          <a:xfrm>
            <a:off x="0" y="404814"/>
            <a:ext cx="9906000" cy="73025"/>
          </a:xfrm>
          <a:prstGeom prst="rect">
            <a:avLst/>
          </a:prstGeom>
          <a:gradFill rotWithShape="1">
            <a:gsLst>
              <a:gs pos="0">
                <a:srgbClr val="FF0000"/>
              </a:gs>
              <a:gs pos="100000">
                <a:srgbClr val="FFCC99"/>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solidFill>
                <a:prstClr val="black"/>
              </a:solidFill>
            </a:endParaRPr>
          </a:p>
        </p:txBody>
      </p:sp>
      <p:sp>
        <p:nvSpPr>
          <p:cNvPr id="13" name="テキスト ボックス 12"/>
          <p:cNvSpPr txBox="1"/>
          <p:nvPr/>
        </p:nvSpPr>
        <p:spPr>
          <a:xfrm>
            <a:off x="416498" y="2875346"/>
            <a:ext cx="9217024" cy="2569934"/>
          </a:xfrm>
          <a:prstGeom prst="rect">
            <a:avLst/>
          </a:prstGeom>
          <a:noFill/>
        </p:spPr>
        <p:txBody>
          <a:bodyPr wrap="square" rtlCol="0">
            <a:spAutoFit/>
          </a:bodyPr>
          <a:lstStyle/>
          <a:p>
            <a:pPr marL="177800" indent="-177800"/>
            <a:r>
              <a:rPr lang="en-US" altLang="ja-JP" sz="2000" b="1" u="sng" dirty="0" smtClean="0">
                <a:latin typeface="+mn-ea"/>
              </a:rPr>
              <a:t>【</a:t>
            </a:r>
            <a:r>
              <a:rPr lang="ja-JP" altLang="en-US" sz="2000" b="1" u="sng" dirty="0">
                <a:latin typeface="+mn-ea"/>
              </a:rPr>
              <a:t>公布の日から起算して１年６月を超えない範囲内において政令で定める</a:t>
            </a:r>
            <a:r>
              <a:rPr lang="ja-JP" altLang="en-US" sz="2000" b="1" u="sng" dirty="0" smtClean="0">
                <a:latin typeface="+mn-ea"/>
              </a:rPr>
              <a:t>日</a:t>
            </a:r>
            <a:r>
              <a:rPr lang="en-US" altLang="ja-JP" sz="2000" b="1" u="sng" dirty="0" smtClean="0">
                <a:latin typeface="+mn-ea"/>
              </a:rPr>
              <a:t>】</a:t>
            </a:r>
          </a:p>
          <a:p>
            <a:pPr marL="177800" indent="-177800"/>
            <a:r>
              <a:rPr lang="ja-JP" altLang="en-US" sz="2000" b="1" dirty="0" smtClean="0">
                <a:latin typeface="+mn-ea"/>
              </a:rPr>
              <a:t>　</a:t>
            </a:r>
            <a:r>
              <a:rPr lang="ja-JP" altLang="en-US" sz="2000" b="1" u="sng" dirty="0" smtClean="0">
                <a:latin typeface="+mn-ea"/>
              </a:rPr>
              <a:t>（本体施行日）</a:t>
            </a:r>
            <a:endParaRPr lang="en-US" altLang="ja-JP" sz="2000" b="1" u="sng" dirty="0" smtClean="0">
              <a:latin typeface="+mn-ea"/>
            </a:endParaRPr>
          </a:p>
          <a:p>
            <a:pPr marL="177800" indent="-177800">
              <a:spcBef>
                <a:spcPts val="1200"/>
              </a:spcBef>
            </a:pPr>
            <a:r>
              <a:rPr lang="ja-JP" altLang="en-US" sz="2000" dirty="0" smtClean="0">
                <a:latin typeface="+mn-ea"/>
              </a:rPr>
              <a:t>○　</a:t>
            </a:r>
            <a:r>
              <a:rPr kumimoji="1" lang="ja-JP" altLang="en-US" sz="2000" dirty="0" smtClean="0">
                <a:latin typeface="+mn-ea"/>
              </a:rPr>
              <a:t>自律的労使関係制度の措置（中央交渉による団体協約の締結）など</a:t>
            </a:r>
            <a:endParaRPr kumimoji="1" lang="en-US" altLang="ja-JP" sz="2000" dirty="0" smtClean="0">
              <a:latin typeface="+mn-ea"/>
            </a:endParaRPr>
          </a:p>
          <a:p>
            <a:pPr marL="177800" indent="-177800">
              <a:spcBef>
                <a:spcPts val="600"/>
              </a:spcBef>
            </a:pPr>
            <a:r>
              <a:rPr lang="ja-JP" altLang="en-US" sz="2000" dirty="0" smtClean="0">
                <a:latin typeface="+mn-ea"/>
              </a:rPr>
              <a:t>○　内閣</a:t>
            </a:r>
            <a:r>
              <a:rPr lang="ja-JP" altLang="en-US" sz="2000" dirty="0">
                <a:latin typeface="+mn-ea"/>
              </a:rPr>
              <a:t>人事局、公務員庁、人事公正委員会、再就職等監視・適正化</a:t>
            </a:r>
            <a:r>
              <a:rPr lang="ja-JP" altLang="en-US" sz="2000" dirty="0" smtClean="0">
                <a:latin typeface="+mn-ea"/>
              </a:rPr>
              <a:t>委員会の設置</a:t>
            </a:r>
            <a:r>
              <a:rPr lang="ja-JP" altLang="en-US" sz="2000" dirty="0">
                <a:latin typeface="+mn-ea"/>
              </a:rPr>
              <a:t>。</a:t>
            </a:r>
            <a:r>
              <a:rPr lang="ja-JP" altLang="en-US" sz="2000" dirty="0" smtClean="0">
                <a:latin typeface="+mn-ea"/>
              </a:rPr>
              <a:t>人事院の廃止</a:t>
            </a:r>
            <a:endParaRPr lang="en-US" altLang="ja-JP" sz="2000" dirty="0" smtClean="0">
              <a:latin typeface="+mn-ea"/>
            </a:endParaRPr>
          </a:p>
          <a:p>
            <a:pPr marL="648000" lvl="0" indent="-177800">
              <a:spcBef>
                <a:spcPts val="600"/>
              </a:spcBef>
            </a:pPr>
            <a:r>
              <a:rPr lang="en-US" altLang="ja-JP" dirty="0">
                <a:solidFill>
                  <a:prstClr val="black"/>
                </a:solidFill>
                <a:latin typeface="ＭＳ Ｐゴシック"/>
              </a:rPr>
              <a:t>※</a:t>
            </a:r>
            <a:r>
              <a:rPr lang="ja-JP" altLang="en-US" dirty="0">
                <a:solidFill>
                  <a:prstClr val="black"/>
                </a:solidFill>
                <a:latin typeface="ＭＳ Ｐゴシック"/>
              </a:rPr>
              <a:t>　</a:t>
            </a:r>
            <a:r>
              <a:rPr lang="ja-JP" altLang="en-US" dirty="0" smtClean="0">
                <a:solidFill>
                  <a:prstClr val="black"/>
                </a:solidFill>
                <a:latin typeface="ＭＳ Ｐゴシック"/>
              </a:rPr>
              <a:t>幹部候補育成課程に</a:t>
            </a:r>
            <a:r>
              <a:rPr lang="ja-JP" altLang="en-US" dirty="0">
                <a:solidFill>
                  <a:prstClr val="black"/>
                </a:solidFill>
                <a:latin typeface="ＭＳ Ｐゴシック"/>
              </a:rPr>
              <a:t>ついては、準備のため</a:t>
            </a:r>
            <a:r>
              <a:rPr lang="ja-JP" altLang="en-US" dirty="0" smtClean="0">
                <a:solidFill>
                  <a:prstClr val="black"/>
                </a:solidFill>
                <a:latin typeface="ＭＳ Ｐゴシック"/>
              </a:rPr>
              <a:t>、本体施行日</a:t>
            </a:r>
            <a:r>
              <a:rPr lang="ja-JP" altLang="en-US" dirty="0">
                <a:solidFill>
                  <a:prstClr val="black"/>
                </a:solidFill>
                <a:latin typeface="ＭＳ Ｐゴシック"/>
              </a:rPr>
              <a:t>から３月を超えない範囲</a:t>
            </a:r>
            <a:r>
              <a:rPr lang="ja-JP" altLang="en-US" dirty="0" smtClean="0">
                <a:solidFill>
                  <a:prstClr val="black"/>
                </a:solidFill>
                <a:latin typeface="ＭＳ Ｐゴシック"/>
              </a:rPr>
              <a:t>内において政令</a:t>
            </a:r>
            <a:r>
              <a:rPr lang="ja-JP" altLang="en-US" dirty="0">
                <a:solidFill>
                  <a:prstClr val="black"/>
                </a:solidFill>
                <a:latin typeface="ＭＳ Ｐゴシック"/>
              </a:rPr>
              <a:t>で定める日から適用</a:t>
            </a:r>
          </a:p>
        </p:txBody>
      </p:sp>
      <p:sp>
        <p:nvSpPr>
          <p:cNvPr id="17" name="テキスト ボックス 16"/>
          <p:cNvSpPr txBox="1"/>
          <p:nvPr/>
        </p:nvSpPr>
        <p:spPr>
          <a:xfrm>
            <a:off x="405461" y="5589300"/>
            <a:ext cx="9145014" cy="861774"/>
          </a:xfrm>
          <a:prstGeom prst="rect">
            <a:avLst/>
          </a:prstGeom>
          <a:noFill/>
        </p:spPr>
        <p:txBody>
          <a:bodyPr wrap="square" rtlCol="0">
            <a:spAutoFit/>
          </a:bodyPr>
          <a:lstStyle/>
          <a:p>
            <a:pPr marL="177800" indent="-177800"/>
            <a:r>
              <a:rPr kumimoji="1" lang="en-US" altLang="ja-JP" sz="2000" b="1" u="sng" dirty="0" smtClean="0">
                <a:latin typeface="+mn-ea"/>
              </a:rPr>
              <a:t>【</a:t>
            </a:r>
            <a:r>
              <a:rPr kumimoji="1" lang="ja-JP" altLang="en-US" sz="2000" b="1" u="sng" dirty="0" smtClean="0">
                <a:latin typeface="+mn-ea"/>
              </a:rPr>
              <a:t>本体</a:t>
            </a:r>
            <a:r>
              <a:rPr lang="ja-JP" altLang="en-US" sz="2000" b="1" u="sng" dirty="0" smtClean="0">
                <a:latin typeface="+mn-ea"/>
              </a:rPr>
              <a:t>施行</a:t>
            </a:r>
            <a:r>
              <a:rPr lang="ja-JP" altLang="en-US" sz="2000" b="1" u="sng" dirty="0">
                <a:latin typeface="+mn-ea"/>
              </a:rPr>
              <a:t>日から２年を超えない範囲内において政令で定める</a:t>
            </a:r>
            <a:r>
              <a:rPr lang="ja-JP" altLang="en-US" sz="2000" b="1" u="sng" dirty="0" smtClean="0">
                <a:latin typeface="+mn-ea"/>
              </a:rPr>
              <a:t>日</a:t>
            </a:r>
            <a:r>
              <a:rPr lang="en-US" altLang="ja-JP" sz="2000" b="1" u="sng" dirty="0" smtClean="0">
                <a:latin typeface="+mn-ea"/>
              </a:rPr>
              <a:t>】</a:t>
            </a:r>
          </a:p>
          <a:p>
            <a:pPr marL="177800" indent="-177800">
              <a:spcBef>
                <a:spcPts val="1200"/>
              </a:spcBef>
            </a:pPr>
            <a:r>
              <a:rPr kumimoji="1" lang="ja-JP" altLang="en-US" sz="2000" dirty="0" smtClean="0">
                <a:latin typeface="+mn-ea"/>
              </a:rPr>
              <a:t>○　各府省における団体協約の締結</a:t>
            </a:r>
            <a:endParaRPr kumimoji="1" lang="ja-JP" altLang="en-US" sz="2000" dirty="0">
              <a:latin typeface="+mn-ea"/>
            </a:endParaRPr>
          </a:p>
        </p:txBody>
      </p:sp>
      <p:sp>
        <p:nvSpPr>
          <p:cNvPr id="19" name="テキスト ボックス 18"/>
          <p:cNvSpPr txBox="1"/>
          <p:nvPr/>
        </p:nvSpPr>
        <p:spPr>
          <a:xfrm>
            <a:off x="416496" y="889616"/>
            <a:ext cx="8999119" cy="1169551"/>
          </a:xfrm>
          <a:prstGeom prst="rect">
            <a:avLst/>
          </a:prstGeom>
          <a:noFill/>
        </p:spPr>
        <p:txBody>
          <a:bodyPr wrap="square" rtlCol="0">
            <a:spAutoFit/>
          </a:bodyPr>
          <a:lstStyle/>
          <a:p>
            <a:pPr marL="177800" indent="-177800"/>
            <a:r>
              <a:rPr kumimoji="1" lang="en-US" altLang="ja-JP" sz="2000" b="1" u="sng" dirty="0" smtClean="0">
                <a:latin typeface="+mn-ea"/>
              </a:rPr>
              <a:t>【</a:t>
            </a:r>
            <a:r>
              <a:rPr kumimoji="1" lang="ja-JP" altLang="en-US" sz="2000" b="1" u="sng" dirty="0" smtClean="0">
                <a:latin typeface="+mn-ea"/>
              </a:rPr>
              <a:t>公布の日</a:t>
            </a:r>
            <a:r>
              <a:rPr kumimoji="1" lang="en-US" altLang="ja-JP" sz="2000" b="1" u="sng" dirty="0" smtClean="0">
                <a:latin typeface="+mn-ea"/>
              </a:rPr>
              <a:t>】</a:t>
            </a:r>
          </a:p>
          <a:p>
            <a:pPr marL="177800" indent="-177800">
              <a:spcBef>
                <a:spcPts val="1200"/>
              </a:spcBef>
            </a:pPr>
            <a:r>
              <a:rPr kumimoji="1" lang="ja-JP" altLang="en-US" sz="2000" dirty="0" smtClean="0"/>
              <a:t>○　幹部人事の</a:t>
            </a:r>
            <a:r>
              <a:rPr kumimoji="1" lang="ja-JP" altLang="en-US" sz="2000" dirty="0" smtClean="0"/>
              <a:t>一元管理、</a:t>
            </a:r>
            <a:r>
              <a:rPr lang="ja-JP" altLang="ja-JP" sz="2000" dirty="0"/>
              <a:t>現行の再就職等監視委員会の監視機能の強化に</a:t>
            </a:r>
            <a:r>
              <a:rPr lang="ja-JP" altLang="ja-JP" sz="2000" dirty="0" smtClean="0"/>
              <a:t>関する措置</a:t>
            </a:r>
            <a:r>
              <a:rPr kumimoji="1" lang="ja-JP" altLang="en-US" sz="2000" dirty="0" smtClean="0"/>
              <a:t>（いずれも作用規定）</a:t>
            </a:r>
            <a:endParaRPr kumimoji="1" lang="ja-JP" altLang="en-US" sz="2000" dirty="0">
              <a:latin typeface="+mn-ea"/>
            </a:endParaRPr>
          </a:p>
        </p:txBody>
      </p:sp>
      <p:sp>
        <p:nvSpPr>
          <p:cNvPr id="38" name="テキスト ボックス 37"/>
          <p:cNvSpPr txBox="1"/>
          <p:nvPr/>
        </p:nvSpPr>
        <p:spPr>
          <a:xfrm>
            <a:off x="875262" y="2059167"/>
            <a:ext cx="8758259" cy="646331"/>
          </a:xfrm>
          <a:prstGeom prst="rect">
            <a:avLst/>
          </a:prstGeom>
          <a:noFill/>
        </p:spPr>
        <p:txBody>
          <a:bodyPr wrap="square" rtlCol="0">
            <a:spAutoFit/>
          </a:bodyPr>
          <a:lstStyle/>
          <a:p>
            <a:pPr marL="177800" indent="-177800"/>
            <a:r>
              <a:rPr lang="en-US" altLang="ja-JP" dirty="0" smtClean="0">
                <a:latin typeface="+mn-ea"/>
              </a:rPr>
              <a:t>※</a:t>
            </a:r>
            <a:r>
              <a:rPr lang="ja-JP" altLang="en-US" dirty="0" smtClean="0">
                <a:latin typeface="+mn-ea"/>
              </a:rPr>
              <a:t>　幹部人事に係る名簿の作成等については、準備のため、公布の日から３月を超えない範囲内において政令で定める日から適用</a:t>
            </a:r>
            <a:endParaRPr kumimoji="1" lang="ja-JP" altLang="en-US" dirty="0">
              <a:latin typeface="+mn-ea"/>
            </a:endParaRPr>
          </a:p>
        </p:txBody>
      </p:sp>
      <p:sp>
        <p:nvSpPr>
          <p:cNvPr id="4" name="スライド番号プレースホルダー 3"/>
          <p:cNvSpPr>
            <a:spLocks noGrp="1"/>
          </p:cNvSpPr>
          <p:nvPr>
            <p:ph type="sldNum" sz="quarter" idx="12"/>
          </p:nvPr>
        </p:nvSpPr>
        <p:spPr>
          <a:xfrm>
            <a:off x="9501888" y="6608198"/>
            <a:ext cx="432060" cy="263562"/>
          </a:xfrm>
          <a:noFill/>
          <a:ln>
            <a:noFill/>
          </a:ln>
        </p:spPr>
        <p:txBody>
          <a:bodyPr/>
          <a:lstStyle/>
          <a:p>
            <a:pPr>
              <a:defRPr/>
            </a:pPr>
            <a:fld id="{A73CB8A6-DF3C-4DED-8F1B-3AB67E0CE271}" type="slidenum">
              <a:rPr lang="en-US" altLang="ja-JP" sz="1400" b="1" smtClean="0"/>
              <a:pPr>
                <a:defRPr/>
              </a:pPr>
              <a:t>9</a:t>
            </a:fld>
            <a:endParaRPr lang="en-US" altLang="ja-JP" sz="1400" b="1" dirty="0"/>
          </a:p>
        </p:txBody>
      </p:sp>
    </p:spTree>
    <p:extLst>
      <p:ext uri="{BB962C8B-B14F-4D97-AF65-F5344CB8AC3E}">
        <p14:creationId xmlns:p14="http://schemas.microsoft.com/office/powerpoint/2010/main" val="2747638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1531</Words>
  <Application>Microsoft Office PowerPoint</Application>
  <PresentationFormat>A4 210 x 297 mm</PresentationFormat>
  <Paragraphs>252</Paragraphs>
  <Slides>9</Slides>
  <Notes>1</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国家公務員制度改革関連四法案の施行時期</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cp:revision>1</cp:revision>
  <dcterms:created xsi:type="dcterms:W3CDTF">2011-03-02T14:28:44Z</dcterms:created>
  <dcterms:modified xsi:type="dcterms:W3CDTF">2011-05-30T07:21:59Z</dcterms:modified>
</cp:coreProperties>
</file>