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9"/>
  </p:notesMasterIdLst>
  <p:handoutMasterIdLst>
    <p:handoutMasterId r:id="rId10"/>
  </p:handoutMasterIdLst>
  <p:sldIdLst>
    <p:sldId id="256" r:id="rId2"/>
    <p:sldId id="272" r:id="rId3"/>
    <p:sldId id="280" r:id="rId4"/>
    <p:sldId id="281" r:id="rId5"/>
    <p:sldId id="282" r:id="rId6"/>
    <p:sldId id="283" r:id="rId7"/>
    <p:sldId id="277" r:id="rId8"/>
  </p:sldIdLst>
  <p:sldSz cx="10369550" cy="7200900"/>
  <p:notesSz cx="6797675" cy="9926638"/>
  <p:defaultText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FF"/>
    <a:srgbClr val="CCFFCC"/>
    <a:srgbClr val="D1FFD3"/>
    <a:srgbClr val="E7FFE8"/>
    <a:srgbClr val="ACFEB0"/>
    <a:srgbClr val="F6C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4" autoAdjust="0"/>
    <p:restoredTop sz="98896" autoAdjust="0"/>
  </p:normalViewPr>
  <p:slideViewPr>
    <p:cSldViewPr>
      <p:cViewPr>
        <p:scale>
          <a:sx n="100" d="100"/>
          <a:sy n="100" d="100"/>
        </p:scale>
        <p:origin x="-72" y="-12"/>
      </p:cViewPr>
      <p:guideLst>
        <p:guide orient="horz" pos="2269"/>
        <p:guide pos="3267"/>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2046" y="-10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A9052B-0CEE-4830-9767-1DAD3468702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A250174B-0C35-4F27-A2B7-58D48CDC36BE}">
      <dgm:prSet custT="1"/>
      <dgm:spPr/>
      <dgm:t>
        <a:bodyPr/>
        <a:lstStyle/>
        <a:p>
          <a:pPr rtl="0"/>
          <a:r>
            <a:rPr kumimoji="1" lang="ja-JP" altLang="en-US" sz="3200" dirty="0" smtClean="0"/>
            <a:t>①公務員に対する労働基本権の制約</a:t>
          </a:r>
          <a:endParaRPr lang="ja-JP" altLang="en-US" sz="3200" dirty="0"/>
        </a:p>
      </dgm:t>
    </dgm:pt>
    <dgm:pt modelId="{6BDBEBBF-4FE7-4E7B-92D9-86A3BE765E2F}" type="parTrans" cxnId="{C693DD9C-EC56-4815-AAA2-1C730E9F54CD}">
      <dgm:prSet/>
      <dgm:spPr/>
      <dgm:t>
        <a:bodyPr/>
        <a:lstStyle/>
        <a:p>
          <a:endParaRPr kumimoji="1" lang="ja-JP" altLang="en-US"/>
        </a:p>
      </dgm:t>
    </dgm:pt>
    <dgm:pt modelId="{C5D75278-34B0-407E-95DD-B08CB4AC51FF}" type="sibTrans" cxnId="{C693DD9C-EC56-4815-AAA2-1C730E9F54CD}">
      <dgm:prSet/>
      <dgm:spPr/>
      <dgm:t>
        <a:bodyPr/>
        <a:lstStyle/>
        <a:p>
          <a:endParaRPr kumimoji="1" lang="ja-JP" altLang="en-US"/>
        </a:p>
      </dgm:t>
    </dgm:pt>
    <dgm:pt modelId="{7FCB19E4-0FCA-4973-8FA6-43032E6EC4C0}" type="pres">
      <dgm:prSet presAssocID="{6DA9052B-0CEE-4830-9767-1DAD34687020}" presName="linear" presStyleCnt="0">
        <dgm:presLayoutVars>
          <dgm:animLvl val="lvl"/>
          <dgm:resizeHandles val="exact"/>
        </dgm:presLayoutVars>
      </dgm:prSet>
      <dgm:spPr/>
      <dgm:t>
        <a:bodyPr/>
        <a:lstStyle/>
        <a:p>
          <a:endParaRPr kumimoji="1" lang="ja-JP" altLang="en-US"/>
        </a:p>
      </dgm:t>
    </dgm:pt>
    <dgm:pt modelId="{CF4DA90A-88D8-4AE8-B463-E838AA012D5E}" type="pres">
      <dgm:prSet presAssocID="{A250174B-0C35-4F27-A2B7-58D48CDC36BE}" presName="parentText" presStyleLbl="node1" presStyleIdx="0" presStyleCnt="1" custLinFactNeighborX="-1058">
        <dgm:presLayoutVars>
          <dgm:chMax val="0"/>
          <dgm:bulletEnabled val="1"/>
        </dgm:presLayoutVars>
      </dgm:prSet>
      <dgm:spPr/>
      <dgm:t>
        <a:bodyPr/>
        <a:lstStyle/>
        <a:p>
          <a:endParaRPr kumimoji="1" lang="ja-JP" altLang="en-US"/>
        </a:p>
      </dgm:t>
    </dgm:pt>
  </dgm:ptLst>
  <dgm:cxnLst>
    <dgm:cxn modelId="{8C1DBFC9-27E5-4C98-83AF-28DE8702A2E3}" type="presOf" srcId="{A250174B-0C35-4F27-A2B7-58D48CDC36BE}" destId="{CF4DA90A-88D8-4AE8-B463-E838AA012D5E}" srcOrd="0" destOrd="0" presId="urn:microsoft.com/office/officeart/2005/8/layout/vList2"/>
    <dgm:cxn modelId="{4DD50839-FE15-4244-880F-E6623EDC6E3A}" type="presOf" srcId="{6DA9052B-0CEE-4830-9767-1DAD34687020}" destId="{7FCB19E4-0FCA-4973-8FA6-43032E6EC4C0}" srcOrd="0" destOrd="0" presId="urn:microsoft.com/office/officeart/2005/8/layout/vList2"/>
    <dgm:cxn modelId="{C693DD9C-EC56-4815-AAA2-1C730E9F54CD}" srcId="{6DA9052B-0CEE-4830-9767-1DAD34687020}" destId="{A250174B-0C35-4F27-A2B7-58D48CDC36BE}" srcOrd="0" destOrd="0" parTransId="{6BDBEBBF-4FE7-4E7B-92D9-86A3BE765E2F}" sibTransId="{C5D75278-34B0-407E-95DD-B08CB4AC51FF}"/>
    <dgm:cxn modelId="{9B9795CE-3910-4186-AA7A-D5CA9F779C16}" type="presParOf" srcId="{7FCB19E4-0FCA-4973-8FA6-43032E6EC4C0}" destId="{CF4DA90A-88D8-4AE8-B463-E838AA012D5E}"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36046A-893E-4D1D-927C-AC90516C9B1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DC57328E-2DD7-44EF-8220-321B672FEE06}">
      <dgm:prSet custT="1"/>
      <dgm:spPr/>
      <dgm:t>
        <a:bodyPr/>
        <a:lstStyle/>
        <a:p>
          <a:pPr rtl="0"/>
          <a:r>
            <a:rPr kumimoji="1" lang="ja-JP" altLang="en-US" sz="2400" dirty="0" smtClean="0"/>
            <a:t>自治体職員の労働基本権</a:t>
          </a:r>
          <a:endParaRPr lang="ja-JP" altLang="en-US" sz="2400" dirty="0"/>
        </a:p>
      </dgm:t>
    </dgm:pt>
    <dgm:pt modelId="{5D050063-4C39-4193-9688-2AA0A686C715}" type="parTrans" cxnId="{B25D3D55-EFB2-4669-9A6A-A729B2E81256}">
      <dgm:prSet/>
      <dgm:spPr/>
      <dgm:t>
        <a:bodyPr/>
        <a:lstStyle/>
        <a:p>
          <a:endParaRPr kumimoji="1" lang="ja-JP" altLang="en-US"/>
        </a:p>
      </dgm:t>
    </dgm:pt>
    <dgm:pt modelId="{FFC145F1-1744-4311-829D-0B0A28A416C4}" type="sibTrans" cxnId="{B25D3D55-EFB2-4669-9A6A-A729B2E81256}">
      <dgm:prSet/>
      <dgm:spPr/>
      <dgm:t>
        <a:bodyPr/>
        <a:lstStyle/>
        <a:p>
          <a:endParaRPr kumimoji="1" lang="ja-JP" altLang="en-US"/>
        </a:p>
      </dgm:t>
    </dgm:pt>
    <dgm:pt modelId="{52B3D221-6AB5-40BF-95A0-9C099AEA9C32}" type="pres">
      <dgm:prSet presAssocID="{A236046A-893E-4D1D-927C-AC90516C9B1B}" presName="linear" presStyleCnt="0">
        <dgm:presLayoutVars>
          <dgm:animLvl val="lvl"/>
          <dgm:resizeHandles val="exact"/>
        </dgm:presLayoutVars>
      </dgm:prSet>
      <dgm:spPr/>
      <dgm:t>
        <a:bodyPr/>
        <a:lstStyle/>
        <a:p>
          <a:endParaRPr kumimoji="1" lang="ja-JP" altLang="en-US"/>
        </a:p>
      </dgm:t>
    </dgm:pt>
    <dgm:pt modelId="{EC4A36ED-4B95-4A98-8D6A-ED2CBE5B220E}" type="pres">
      <dgm:prSet presAssocID="{DC57328E-2DD7-44EF-8220-321B672FEE06}" presName="parentText" presStyleLbl="node1" presStyleIdx="0" presStyleCnt="1" custScaleY="151166" custLinFactNeighborY="18451">
        <dgm:presLayoutVars>
          <dgm:chMax val="0"/>
          <dgm:bulletEnabled val="1"/>
        </dgm:presLayoutVars>
      </dgm:prSet>
      <dgm:spPr/>
      <dgm:t>
        <a:bodyPr/>
        <a:lstStyle/>
        <a:p>
          <a:endParaRPr kumimoji="1" lang="ja-JP" altLang="en-US"/>
        </a:p>
      </dgm:t>
    </dgm:pt>
  </dgm:ptLst>
  <dgm:cxnLst>
    <dgm:cxn modelId="{B25D3D55-EFB2-4669-9A6A-A729B2E81256}" srcId="{A236046A-893E-4D1D-927C-AC90516C9B1B}" destId="{DC57328E-2DD7-44EF-8220-321B672FEE06}" srcOrd="0" destOrd="0" parTransId="{5D050063-4C39-4193-9688-2AA0A686C715}" sibTransId="{FFC145F1-1744-4311-829D-0B0A28A416C4}"/>
    <dgm:cxn modelId="{07EC3351-29CA-40F1-8B84-1A79C2A673D2}" type="presOf" srcId="{A236046A-893E-4D1D-927C-AC90516C9B1B}" destId="{52B3D221-6AB5-40BF-95A0-9C099AEA9C32}" srcOrd="0" destOrd="0" presId="urn:microsoft.com/office/officeart/2005/8/layout/vList2"/>
    <dgm:cxn modelId="{8F798BAF-BDC6-49D9-92C9-F43E0BFE3FEE}" type="presOf" srcId="{DC57328E-2DD7-44EF-8220-321B672FEE06}" destId="{EC4A36ED-4B95-4A98-8D6A-ED2CBE5B220E}" srcOrd="0" destOrd="0" presId="urn:microsoft.com/office/officeart/2005/8/layout/vList2"/>
    <dgm:cxn modelId="{60C5EEEB-1BF5-499A-B7DC-880BE25A8DFE}" type="presParOf" srcId="{52B3D221-6AB5-40BF-95A0-9C099AEA9C32}" destId="{EC4A36ED-4B95-4A98-8D6A-ED2CBE5B220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A9052B-0CEE-4830-9767-1DAD3468702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A250174B-0C35-4F27-A2B7-58D48CDC36BE}">
      <dgm:prSet custT="1"/>
      <dgm:spPr/>
      <dgm:t>
        <a:bodyPr/>
        <a:lstStyle/>
        <a:p>
          <a:pPr rtl="0"/>
          <a:r>
            <a:rPr lang="ja-JP" altLang="en-US" sz="3200" dirty="0" smtClean="0"/>
            <a:t>②給与勧告制度</a:t>
          </a:r>
          <a:endParaRPr lang="ja-JP" altLang="en-US" sz="3200" dirty="0"/>
        </a:p>
      </dgm:t>
    </dgm:pt>
    <dgm:pt modelId="{6BDBEBBF-4FE7-4E7B-92D9-86A3BE765E2F}" type="parTrans" cxnId="{C693DD9C-EC56-4815-AAA2-1C730E9F54CD}">
      <dgm:prSet/>
      <dgm:spPr/>
      <dgm:t>
        <a:bodyPr/>
        <a:lstStyle/>
        <a:p>
          <a:endParaRPr kumimoji="1" lang="ja-JP" altLang="en-US"/>
        </a:p>
      </dgm:t>
    </dgm:pt>
    <dgm:pt modelId="{C5D75278-34B0-407E-95DD-B08CB4AC51FF}" type="sibTrans" cxnId="{C693DD9C-EC56-4815-AAA2-1C730E9F54CD}">
      <dgm:prSet/>
      <dgm:spPr/>
      <dgm:t>
        <a:bodyPr/>
        <a:lstStyle/>
        <a:p>
          <a:endParaRPr kumimoji="1" lang="ja-JP" altLang="en-US"/>
        </a:p>
      </dgm:t>
    </dgm:pt>
    <dgm:pt modelId="{7FCB19E4-0FCA-4973-8FA6-43032E6EC4C0}" type="pres">
      <dgm:prSet presAssocID="{6DA9052B-0CEE-4830-9767-1DAD34687020}" presName="linear" presStyleCnt="0">
        <dgm:presLayoutVars>
          <dgm:animLvl val="lvl"/>
          <dgm:resizeHandles val="exact"/>
        </dgm:presLayoutVars>
      </dgm:prSet>
      <dgm:spPr/>
      <dgm:t>
        <a:bodyPr/>
        <a:lstStyle/>
        <a:p>
          <a:endParaRPr kumimoji="1" lang="ja-JP" altLang="en-US"/>
        </a:p>
      </dgm:t>
    </dgm:pt>
    <dgm:pt modelId="{CF4DA90A-88D8-4AE8-B463-E838AA012D5E}" type="pres">
      <dgm:prSet presAssocID="{A250174B-0C35-4F27-A2B7-58D48CDC36BE}" presName="parentText" presStyleLbl="node1" presStyleIdx="0" presStyleCnt="1" custLinFactNeighborY="-10029">
        <dgm:presLayoutVars>
          <dgm:chMax val="0"/>
          <dgm:bulletEnabled val="1"/>
        </dgm:presLayoutVars>
      </dgm:prSet>
      <dgm:spPr/>
      <dgm:t>
        <a:bodyPr/>
        <a:lstStyle/>
        <a:p>
          <a:endParaRPr kumimoji="1" lang="ja-JP" altLang="en-US"/>
        </a:p>
      </dgm:t>
    </dgm:pt>
  </dgm:ptLst>
  <dgm:cxnLst>
    <dgm:cxn modelId="{806DC6BA-B949-4477-B56C-A2C6A7CFE38E}" type="presOf" srcId="{A250174B-0C35-4F27-A2B7-58D48CDC36BE}" destId="{CF4DA90A-88D8-4AE8-B463-E838AA012D5E}" srcOrd="0" destOrd="0" presId="urn:microsoft.com/office/officeart/2005/8/layout/vList2"/>
    <dgm:cxn modelId="{7D094EF6-6325-41CE-9799-A9BE39C3CC5B}" type="presOf" srcId="{6DA9052B-0CEE-4830-9767-1DAD34687020}" destId="{7FCB19E4-0FCA-4973-8FA6-43032E6EC4C0}" srcOrd="0" destOrd="0" presId="urn:microsoft.com/office/officeart/2005/8/layout/vList2"/>
    <dgm:cxn modelId="{C693DD9C-EC56-4815-AAA2-1C730E9F54CD}" srcId="{6DA9052B-0CEE-4830-9767-1DAD34687020}" destId="{A250174B-0C35-4F27-A2B7-58D48CDC36BE}" srcOrd="0" destOrd="0" parTransId="{6BDBEBBF-4FE7-4E7B-92D9-86A3BE765E2F}" sibTransId="{C5D75278-34B0-407E-95DD-B08CB4AC51FF}"/>
    <dgm:cxn modelId="{8CC98D51-4F36-4CC6-AD98-580A88E663C3}" type="presParOf" srcId="{7FCB19E4-0FCA-4973-8FA6-43032E6EC4C0}" destId="{CF4DA90A-88D8-4AE8-B463-E838AA012D5E}"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C02409-3BE0-4D9A-ABEB-A9A65E7A97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22417F37-C868-4CA6-AF96-6116A53D27CF}" type="pres">
      <dgm:prSet presAssocID="{47C02409-3BE0-4D9A-ABEB-A9A65E7A979B}" presName="linear" presStyleCnt="0">
        <dgm:presLayoutVars>
          <dgm:animLvl val="lvl"/>
          <dgm:resizeHandles val="exact"/>
        </dgm:presLayoutVars>
      </dgm:prSet>
      <dgm:spPr/>
      <dgm:t>
        <a:bodyPr/>
        <a:lstStyle/>
        <a:p>
          <a:endParaRPr kumimoji="1" lang="ja-JP" altLang="en-US"/>
        </a:p>
      </dgm:t>
    </dgm:pt>
  </dgm:ptLst>
  <dgm:cxnLst>
    <dgm:cxn modelId="{4C5E5183-F34D-44A2-982F-CD11CE65D399}" type="presOf" srcId="{47C02409-3BE0-4D9A-ABEB-A9A65E7A979B}" destId="{22417F37-C868-4CA6-AF96-6116A53D27C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835B3A-945E-431A-AD67-C2DB6F6D2CA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961288B0-030F-44CA-9E45-87F1CD60B376}">
      <dgm:prSet custT="1"/>
      <dgm:spPr/>
      <dgm:t>
        <a:bodyPr/>
        <a:lstStyle/>
        <a:p>
          <a:pPr algn="ctr" rtl="0"/>
          <a:r>
            <a:rPr kumimoji="1" lang="ja-JP" altLang="en-US" sz="2800" dirty="0" smtClean="0"/>
            <a:t>地方公務員の給料と諸手当</a:t>
          </a:r>
          <a:endParaRPr lang="ja-JP" altLang="en-US" sz="2800" dirty="0"/>
        </a:p>
      </dgm:t>
    </dgm:pt>
    <dgm:pt modelId="{3E917C42-FA5A-43F0-A81D-356CF629C547}" type="parTrans" cxnId="{F49646C1-C363-45AB-BE30-BADB7C982DC1}">
      <dgm:prSet/>
      <dgm:spPr/>
      <dgm:t>
        <a:bodyPr/>
        <a:lstStyle/>
        <a:p>
          <a:endParaRPr kumimoji="1" lang="ja-JP" altLang="en-US"/>
        </a:p>
      </dgm:t>
    </dgm:pt>
    <dgm:pt modelId="{54E7E228-42D7-4B56-B2BD-607DC9B885BF}" type="sibTrans" cxnId="{F49646C1-C363-45AB-BE30-BADB7C982DC1}">
      <dgm:prSet/>
      <dgm:spPr/>
      <dgm:t>
        <a:bodyPr/>
        <a:lstStyle/>
        <a:p>
          <a:endParaRPr kumimoji="1" lang="ja-JP" altLang="en-US"/>
        </a:p>
      </dgm:t>
    </dgm:pt>
    <dgm:pt modelId="{4F4F7BC8-1C32-4BB3-93CB-4DC0D36A62BF}" type="pres">
      <dgm:prSet presAssocID="{2E835B3A-945E-431A-AD67-C2DB6F6D2CAC}" presName="linear" presStyleCnt="0">
        <dgm:presLayoutVars>
          <dgm:animLvl val="lvl"/>
          <dgm:resizeHandles val="exact"/>
        </dgm:presLayoutVars>
      </dgm:prSet>
      <dgm:spPr/>
      <dgm:t>
        <a:bodyPr/>
        <a:lstStyle/>
        <a:p>
          <a:endParaRPr kumimoji="1" lang="ja-JP" altLang="en-US"/>
        </a:p>
      </dgm:t>
    </dgm:pt>
    <dgm:pt modelId="{A1FD2638-038F-48B0-B5C7-D5C5DC4900F3}" type="pres">
      <dgm:prSet presAssocID="{961288B0-030F-44CA-9E45-87F1CD60B376}" presName="parentText" presStyleLbl="node1" presStyleIdx="0" presStyleCnt="1" custLinFactNeighborX="-784">
        <dgm:presLayoutVars>
          <dgm:chMax val="0"/>
          <dgm:bulletEnabled val="1"/>
        </dgm:presLayoutVars>
      </dgm:prSet>
      <dgm:spPr/>
      <dgm:t>
        <a:bodyPr/>
        <a:lstStyle/>
        <a:p>
          <a:endParaRPr kumimoji="1" lang="ja-JP" altLang="en-US"/>
        </a:p>
      </dgm:t>
    </dgm:pt>
  </dgm:ptLst>
  <dgm:cxnLst>
    <dgm:cxn modelId="{F49646C1-C363-45AB-BE30-BADB7C982DC1}" srcId="{2E835B3A-945E-431A-AD67-C2DB6F6D2CAC}" destId="{961288B0-030F-44CA-9E45-87F1CD60B376}" srcOrd="0" destOrd="0" parTransId="{3E917C42-FA5A-43F0-A81D-356CF629C547}" sibTransId="{54E7E228-42D7-4B56-B2BD-607DC9B885BF}"/>
    <dgm:cxn modelId="{53DB1D1E-9CAD-4A25-A37B-F0DC557EC1D4}" type="presOf" srcId="{961288B0-030F-44CA-9E45-87F1CD60B376}" destId="{A1FD2638-038F-48B0-B5C7-D5C5DC4900F3}" srcOrd="0" destOrd="0" presId="urn:microsoft.com/office/officeart/2005/8/layout/vList2"/>
    <dgm:cxn modelId="{5D62A500-0FA3-4712-91F0-A2552A3069C5}" type="presOf" srcId="{2E835B3A-945E-431A-AD67-C2DB6F6D2CAC}" destId="{4F4F7BC8-1C32-4BB3-93CB-4DC0D36A62BF}" srcOrd="0" destOrd="0" presId="urn:microsoft.com/office/officeart/2005/8/layout/vList2"/>
    <dgm:cxn modelId="{E789F5C1-D94F-40D2-89C5-0152679DB41E}" type="presParOf" srcId="{4F4F7BC8-1C32-4BB3-93CB-4DC0D36A62BF}" destId="{A1FD2638-038F-48B0-B5C7-D5C5DC4900F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DA90A-88D8-4AE8-B463-E838AA012D5E}">
      <dsp:nvSpPr>
        <dsp:cNvPr id="0" name=""/>
        <dsp:cNvSpPr/>
      </dsp:nvSpPr>
      <dsp:spPr>
        <a:xfrm>
          <a:off x="0" y="127"/>
          <a:ext cx="6804757" cy="7198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kumimoji="1" lang="ja-JP" altLang="en-US" sz="3200" kern="1200" dirty="0" smtClean="0"/>
            <a:t>①公務員に対する労働基本権の制約</a:t>
          </a:r>
          <a:endParaRPr lang="ja-JP" altLang="en-US" sz="3200" kern="1200" dirty="0"/>
        </a:p>
      </dsp:txBody>
      <dsp:txXfrm>
        <a:off x="35139" y="35266"/>
        <a:ext cx="6734479" cy="6495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4A36ED-4B95-4A98-8D6A-ED2CBE5B220E}">
      <dsp:nvSpPr>
        <dsp:cNvPr id="0" name=""/>
        <dsp:cNvSpPr/>
      </dsp:nvSpPr>
      <dsp:spPr>
        <a:xfrm>
          <a:off x="0" y="160452"/>
          <a:ext cx="3672408" cy="4328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kumimoji="1" lang="ja-JP" altLang="en-US" sz="2400" kern="1200" dirty="0" smtClean="0"/>
            <a:t>自治体職員の労働基本権</a:t>
          </a:r>
          <a:endParaRPr lang="ja-JP" altLang="en-US" sz="2400" kern="1200" dirty="0"/>
        </a:p>
      </dsp:txBody>
      <dsp:txXfrm>
        <a:off x="21132" y="181584"/>
        <a:ext cx="3630144" cy="3906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DA90A-88D8-4AE8-B463-E838AA012D5E}">
      <dsp:nvSpPr>
        <dsp:cNvPr id="0" name=""/>
        <dsp:cNvSpPr/>
      </dsp:nvSpPr>
      <dsp:spPr>
        <a:xfrm>
          <a:off x="0" y="0"/>
          <a:ext cx="3600401" cy="7198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ja-JP" altLang="en-US" sz="3200" kern="1200" dirty="0" smtClean="0"/>
            <a:t>②給与勧告制度</a:t>
          </a:r>
          <a:endParaRPr lang="ja-JP" altLang="en-US" sz="3200" kern="1200" dirty="0"/>
        </a:p>
      </dsp:txBody>
      <dsp:txXfrm>
        <a:off x="35139" y="35139"/>
        <a:ext cx="3530123" cy="6495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FD2638-038F-48B0-B5C7-D5C5DC4900F3}">
      <dsp:nvSpPr>
        <dsp:cNvPr id="0" name=""/>
        <dsp:cNvSpPr/>
      </dsp:nvSpPr>
      <dsp:spPr>
        <a:xfrm>
          <a:off x="0" y="102"/>
          <a:ext cx="4572670" cy="5758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kumimoji="1" lang="ja-JP" altLang="en-US" sz="2800" kern="1200" dirty="0" smtClean="0"/>
            <a:t>地方公務員の給料と諸手当</a:t>
          </a:r>
          <a:endParaRPr lang="ja-JP" altLang="en-US" sz="2800" kern="1200" dirty="0"/>
        </a:p>
      </dsp:txBody>
      <dsp:txXfrm>
        <a:off x="28111" y="28213"/>
        <a:ext cx="4516448" cy="51963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0442" y="0"/>
            <a:ext cx="2945659" cy="496332"/>
          </a:xfrm>
          <a:prstGeom prst="rect">
            <a:avLst/>
          </a:prstGeom>
        </p:spPr>
        <p:txBody>
          <a:bodyPr vert="horz" lIns="95549" tIns="47776" rIns="95549" bIns="47776" rtlCol="0"/>
          <a:lstStyle>
            <a:lvl1pPr algn="r">
              <a:defRPr sz="1200"/>
            </a:lvl1pPr>
          </a:lstStyle>
          <a:p>
            <a:fld id="{91592E43-424B-47FC-BAD5-81D5E66BEA2E}" type="datetimeFigureOut">
              <a:rPr kumimoji="1" lang="ja-JP" altLang="en-US" smtClean="0"/>
              <a:pPr/>
              <a:t>2016/5/13</a:t>
            </a:fld>
            <a:endParaRPr kumimoji="1" lang="ja-JP" altLang="en-US"/>
          </a:p>
        </p:txBody>
      </p:sp>
      <p:sp>
        <p:nvSpPr>
          <p:cNvPr id="4" name="フッター プレースホルダ 3"/>
          <p:cNvSpPr>
            <a:spLocks noGrp="1"/>
          </p:cNvSpPr>
          <p:nvPr>
            <p:ph type="ftr" sz="quarter" idx="2"/>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0442" y="9428584"/>
            <a:ext cx="2945659" cy="496332"/>
          </a:xfrm>
          <a:prstGeom prst="rect">
            <a:avLst/>
          </a:prstGeom>
        </p:spPr>
        <p:txBody>
          <a:bodyPr vert="horz" lIns="95549" tIns="47776" rIns="95549" bIns="47776" rtlCol="0" anchor="b"/>
          <a:lstStyle>
            <a:lvl1pPr algn="r">
              <a:defRPr sz="1200"/>
            </a:lvl1pPr>
          </a:lstStyle>
          <a:p>
            <a:fld id="{B4B6D3EB-8730-459D-91CA-0EF67328A887}" type="slidenum">
              <a:rPr kumimoji="1" lang="ja-JP" altLang="en-US" smtClean="0"/>
              <a:pPr/>
              <a:t>‹#›</a:t>
            </a:fld>
            <a:endParaRPr kumimoji="1" lang="ja-JP" altLang="en-US"/>
          </a:p>
        </p:txBody>
      </p:sp>
    </p:spTree>
    <p:extLst>
      <p:ext uri="{BB962C8B-B14F-4D97-AF65-F5344CB8AC3E}">
        <p14:creationId xmlns:p14="http://schemas.microsoft.com/office/powerpoint/2010/main" val="2145675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idx="1"/>
          </p:nvPr>
        </p:nvSpPr>
        <p:spPr>
          <a:xfrm>
            <a:off x="3850442" y="0"/>
            <a:ext cx="2945659" cy="496332"/>
          </a:xfrm>
          <a:prstGeom prst="rect">
            <a:avLst/>
          </a:prstGeom>
        </p:spPr>
        <p:txBody>
          <a:bodyPr vert="horz" lIns="95549" tIns="47776" rIns="95549" bIns="47776" rtlCol="0"/>
          <a:lstStyle>
            <a:lvl1pPr algn="r">
              <a:defRPr sz="1200"/>
            </a:lvl1pPr>
          </a:lstStyle>
          <a:p>
            <a:fld id="{0768A32B-C670-49D4-812E-12178614B102}" type="datetimeFigureOut">
              <a:rPr kumimoji="1" lang="ja-JP" altLang="en-US" smtClean="0"/>
              <a:pPr/>
              <a:t>2016/5/13</a:t>
            </a:fld>
            <a:endParaRPr kumimoji="1" lang="ja-JP" altLang="en-US"/>
          </a:p>
        </p:txBody>
      </p:sp>
      <p:sp>
        <p:nvSpPr>
          <p:cNvPr id="4" name="スライド イメージ プレースホルダ 3"/>
          <p:cNvSpPr>
            <a:spLocks noGrp="1" noRot="1" noChangeAspect="1"/>
          </p:cNvSpPr>
          <p:nvPr>
            <p:ph type="sldImg" idx="2"/>
          </p:nvPr>
        </p:nvSpPr>
        <p:spPr>
          <a:xfrm>
            <a:off x="717550" y="742950"/>
            <a:ext cx="5362575" cy="3724275"/>
          </a:xfrm>
          <a:prstGeom prst="rect">
            <a:avLst/>
          </a:prstGeom>
          <a:noFill/>
          <a:ln w="12700">
            <a:solidFill>
              <a:prstClr val="black"/>
            </a:solidFill>
          </a:ln>
        </p:spPr>
        <p:txBody>
          <a:bodyPr vert="horz" lIns="95549" tIns="47776" rIns="95549" bIns="47776" rtlCol="0" anchor="ctr"/>
          <a:lstStyle/>
          <a:p>
            <a:endParaRPr lang="ja-JP" altLang="en-US"/>
          </a:p>
        </p:txBody>
      </p:sp>
      <p:sp>
        <p:nvSpPr>
          <p:cNvPr id="5" name="ノート プレースホルダ 4"/>
          <p:cNvSpPr>
            <a:spLocks noGrp="1"/>
          </p:cNvSpPr>
          <p:nvPr>
            <p:ph type="body" sz="quarter" idx="3"/>
          </p:nvPr>
        </p:nvSpPr>
        <p:spPr>
          <a:xfrm>
            <a:off x="679768" y="4715155"/>
            <a:ext cx="5438140" cy="4466987"/>
          </a:xfrm>
          <a:prstGeom prst="rect">
            <a:avLst/>
          </a:prstGeom>
        </p:spPr>
        <p:txBody>
          <a:bodyPr vert="horz" lIns="95549" tIns="47776" rIns="95549" bIns="4777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0442" y="9428584"/>
            <a:ext cx="2945659" cy="496332"/>
          </a:xfrm>
          <a:prstGeom prst="rect">
            <a:avLst/>
          </a:prstGeom>
        </p:spPr>
        <p:txBody>
          <a:bodyPr vert="horz" lIns="95549" tIns="47776" rIns="95549" bIns="47776" rtlCol="0" anchor="b"/>
          <a:lstStyle>
            <a:lvl1pPr algn="r">
              <a:defRPr sz="1200"/>
            </a:lvl1pPr>
          </a:lstStyle>
          <a:p>
            <a:fld id="{D7BC1F77-0BD2-4CE2-995C-54508926DDF7}" type="slidenum">
              <a:rPr kumimoji="1" lang="ja-JP" altLang="en-US" smtClean="0"/>
              <a:pPr/>
              <a:t>‹#›</a:t>
            </a:fld>
            <a:endParaRPr kumimoji="1" lang="ja-JP" altLang="en-US"/>
          </a:p>
        </p:txBody>
      </p:sp>
    </p:spTree>
    <p:extLst>
      <p:ext uri="{BB962C8B-B14F-4D97-AF65-F5344CB8AC3E}">
        <p14:creationId xmlns:p14="http://schemas.microsoft.com/office/powerpoint/2010/main" val="1905975907"/>
      </p:ext>
    </p:extLst>
  </p:cSld>
  <p:clrMap bg1="lt1" tx1="dk1" bg2="lt2" tx2="dk2" accent1="accent1" accent2="accent2" accent3="accent3" accent4="accent4" accent5="accent5" accent6="accent6" hlink="hlink" folHlink="folHlink"/>
  <p:hf hdr="0" ftr="0" dt="0"/>
  <p:notesStyle>
    <a:lvl1pPr marL="0" algn="l" defTabSz="952259" rtl="0" eaLnBrk="1" latinLnBrk="0" hangingPunct="1">
      <a:defRPr kumimoji="1" sz="1200" kern="1200">
        <a:solidFill>
          <a:schemeClr val="tx1"/>
        </a:solidFill>
        <a:latin typeface="+mn-lt"/>
        <a:ea typeface="+mn-ea"/>
        <a:cs typeface="+mn-cs"/>
      </a:defRPr>
    </a:lvl1pPr>
    <a:lvl2pPr marL="476130" algn="l" defTabSz="952259" rtl="0" eaLnBrk="1" latinLnBrk="0" hangingPunct="1">
      <a:defRPr kumimoji="1" sz="1200" kern="1200">
        <a:solidFill>
          <a:schemeClr val="tx1"/>
        </a:solidFill>
        <a:latin typeface="+mn-lt"/>
        <a:ea typeface="+mn-ea"/>
        <a:cs typeface="+mn-cs"/>
      </a:defRPr>
    </a:lvl2pPr>
    <a:lvl3pPr marL="952259" algn="l" defTabSz="952259" rtl="0" eaLnBrk="1" latinLnBrk="0" hangingPunct="1">
      <a:defRPr kumimoji="1" sz="1200" kern="1200">
        <a:solidFill>
          <a:schemeClr val="tx1"/>
        </a:solidFill>
        <a:latin typeface="+mn-lt"/>
        <a:ea typeface="+mn-ea"/>
        <a:cs typeface="+mn-cs"/>
      </a:defRPr>
    </a:lvl3pPr>
    <a:lvl4pPr marL="1428389" algn="l" defTabSz="952259" rtl="0" eaLnBrk="1" latinLnBrk="0" hangingPunct="1">
      <a:defRPr kumimoji="1" sz="1200" kern="1200">
        <a:solidFill>
          <a:schemeClr val="tx1"/>
        </a:solidFill>
        <a:latin typeface="+mn-lt"/>
        <a:ea typeface="+mn-ea"/>
        <a:cs typeface="+mn-cs"/>
      </a:defRPr>
    </a:lvl4pPr>
    <a:lvl5pPr marL="1904519" algn="l" defTabSz="952259" rtl="0" eaLnBrk="1" latinLnBrk="0" hangingPunct="1">
      <a:defRPr kumimoji="1" sz="1200" kern="1200">
        <a:solidFill>
          <a:schemeClr val="tx1"/>
        </a:solidFill>
        <a:latin typeface="+mn-lt"/>
        <a:ea typeface="+mn-ea"/>
        <a:cs typeface="+mn-cs"/>
      </a:defRPr>
    </a:lvl5pPr>
    <a:lvl6pPr marL="2380648" algn="l" defTabSz="952259" rtl="0" eaLnBrk="1" latinLnBrk="0" hangingPunct="1">
      <a:defRPr kumimoji="1" sz="1200" kern="1200">
        <a:solidFill>
          <a:schemeClr val="tx1"/>
        </a:solidFill>
        <a:latin typeface="+mn-lt"/>
        <a:ea typeface="+mn-ea"/>
        <a:cs typeface="+mn-cs"/>
      </a:defRPr>
    </a:lvl6pPr>
    <a:lvl7pPr marL="2856777" algn="l" defTabSz="952259" rtl="0" eaLnBrk="1" latinLnBrk="0" hangingPunct="1">
      <a:defRPr kumimoji="1" sz="1200" kern="1200">
        <a:solidFill>
          <a:schemeClr val="tx1"/>
        </a:solidFill>
        <a:latin typeface="+mn-lt"/>
        <a:ea typeface="+mn-ea"/>
        <a:cs typeface="+mn-cs"/>
      </a:defRPr>
    </a:lvl7pPr>
    <a:lvl8pPr marL="3332906" algn="l" defTabSz="952259" rtl="0" eaLnBrk="1" latinLnBrk="0" hangingPunct="1">
      <a:defRPr kumimoji="1" sz="1200" kern="1200">
        <a:solidFill>
          <a:schemeClr val="tx1"/>
        </a:solidFill>
        <a:latin typeface="+mn-lt"/>
        <a:ea typeface="+mn-ea"/>
        <a:cs typeface="+mn-cs"/>
      </a:defRPr>
    </a:lvl8pPr>
    <a:lvl9pPr marL="3809036" algn="l" defTabSz="952259"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7550" y="742950"/>
            <a:ext cx="5362575" cy="37242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7BC1F77-0BD2-4CE2-995C-54508926DDF7}" type="slidenum">
              <a:rPr kumimoji="1" lang="ja-JP" altLang="en-US" smtClean="0"/>
              <a:pPr/>
              <a:t>0</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1</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3</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4</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5</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9" y="2236948"/>
            <a:ext cx="8814117" cy="1543526"/>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555435" y="4080510"/>
            <a:ext cx="7258687" cy="1840230"/>
          </a:xfrm>
        </p:spPr>
        <p:txBody>
          <a:bodyPr/>
          <a:lstStyle>
            <a:lvl1pPr marL="0" indent="0" algn="ctr">
              <a:buNone/>
              <a:defRPr>
                <a:solidFill>
                  <a:schemeClr val="tx1">
                    <a:tint val="75000"/>
                  </a:schemeClr>
                </a:solidFill>
              </a:defRPr>
            </a:lvl1pPr>
            <a:lvl2pPr marL="476130" indent="0" algn="ctr">
              <a:buNone/>
              <a:defRPr>
                <a:solidFill>
                  <a:schemeClr val="tx1">
                    <a:tint val="75000"/>
                  </a:schemeClr>
                </a:solidFill>
              </a:defRPr>
            </a:lvl2pPr>
            <a:lvl3pPr marL="952259" indent="0" algn="ctr">
              <a:buNone/>
              <a:defRPr>
                <a:solidFill>
                  <a:schemeClr val="tx1">
                    <a:tint val="75000"/>
                  </a:schemeClr>
                </a:solidFill>
              </a:defRPr>
            </a:lvl3pPr>
            <a:lvl4pPr marL="1428389" indent="0" algn="ctr">
              <a:buNone/>
              <a:defRPr>
                <a:solidFill>
                  <a:schemeClr val="tx1">
                    <a:tint val="75000"/>
                  </a:schemeClr>
                </a:solidFill>
              </a:defRPr>
            </a:lvl4pPr>
            <a:lvl5pPr marL="1904519" indent="0" algn="ctr">
              <a:buNone/>
              <a:defRPr>
                <a:solidFill>
                  <a:schemeClr val="tx1">
                    <a:tint val="75000"/>
                  </a:schemeClr>
                </a:solidFill>
              </a:defRPr>
            </a:lvl5pPr>
            <a:lvl6pPr marL="2380648" indent="0" algn="ctr">
              <a:buNone/>
              <a:defRPr>
                <a:solidFill>
                  <a:schemeClr val="tx1">
                    <a:tint val="75000"/>
                  </a:schemeClr>
                </a:solidFill>
              </a:defRPr>
            </a:lvl6pPr>
            <a:lvl7pPr marL="2856777" indent="0" algn="ctr">
              <a:buNone/>
              <a:defRPr>
                <a:solidFill>
                  <a:schemeClr val="tx1">
                    <a:tint val="75000"/>
                  </a:schemeClr>
                </a:solidFill>
              </a:defRPr>
            </a:lvl7pPr>
            <a:lvl8pPr marL="3332906" indent="0" algn="ctr">
              <a:buNone/>
              <a:defRPr>
                <a:solidFill>
                  <a:schemeClr val="tx1">
                    <a:tint val="75000"/>
                  </a:schemeClr>
                </a:solidFill>
              </a:defRPr>
            </a:lvl8pPr>
            <a:lvl9pPr marL="3809036"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D0ACBFA-52CA-414E-B732-7234053992BE}"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77CE550-01A8-47A9-BF2B-603E756B4A6A}"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17925" y="288379"/>
            <a:ext cx="2333149" cy="6144101"/>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18480" y="288379"/>
            <a:ext cx="6826620" cy="6144101"/>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AC5A69D-A166-4927-9F38-9B56B7B82C81}"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BBEE4E-ED2B-4954-987B-8F498BD748A7}"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ln>
            <a:noFill/>
          </a:ln>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9124" y="4627247"/>
            <a:ext cx="8814117" cy="1430178"/>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819124" y="3052050"/>
            <a:ext cx="8814117" cy="1575196"/>
          </a:xfrm>
        </p:spPr>
        <p:txBody>
          <a:bodyPr anchor="b"/>
          <a:lstStyle>
            <a:lvl1pPr marL="0" indent="0">
              <a:buNone/>
              <a:defRPr sz="2000">
                <a:solidFill>
                  <a:schemeClr val="tx1">
                    <a:tint val="75000"/>
                  </a:schemeClr>
                </a:solidFill>
              </a:defRPr>
            </a:lvl1pPr>
            <a:lvl2pPr marL="476130" indent="0">
              <a:buNone/>
              <a:defRPr sz="1800">
                <a:solidFill>
                  <a:schemeClr val="tx1">
                    <a:tint val="75000"/>
                  </a:schemeClr>
                </a:solidFill>
              </a:defRPr>
            </a:lvl2pPr>
            <a:lvl3pPr marL="952259" indent="0">
              <a:buNone/>
              <a:defRPr sz="1600">
                <a:solidFill>
                  <a:schemeClr val="tx1">
                    <a:tint val="75000"/>
                  </a:schemeClr>
                </a:solidFill>
              </a:defRPr>
            </a:lvl3pPr>
            <a:lvl4pPr marL="1428389" indent="0">
              <a:buNone/>
              <a:defRPr sz="1400">
                <a:solidFill>
                  <a:schemeClr val="tx1">
                    <a:tint val="75000"/>
                  </a:schemeClr>
                </a:solidFill>
              </a:defRPr>
            </a:lvl4pPr>
            <a:lvl5pPr marL="1904519" indent="0">
              <a:buNone/>
              <a:defRPr sz="1400">
                <a:solidFill>
                  <a:schemeClr val="tx1">
                    <a:tint val="75000"/>
                  </a:schemeClr>
                </a:solidFill>
              </a:defRPr>
            </a:lvl5pPr>
            <a:lvl6pPr marL="2380648" indent="0">
              <a:buNone/>
              <a:defRPr sz="1400">
                <a:solidFill>
                  <a:schemeClr val="tx1">
                    <a:tint val="75000"/>
                  </a:schemeClr>
                </a:solidFill>
              </a:defRPr>
            </a:lvl6pPr>
            <a:lvl7pPr marL="2856777" indent="0">
              <a:buNone/>
              <a:defRPr sz="1400">
                <a:solidFill>
                  <a:schemeClr val="tx1">
                    <a:tint val="75000"/>
                  </a:schemeClr>
                </a:solidFill>
              </a:defRPr>
            </a:lvl7pPr>
            <a:lvl8pPr marL="3332906" indent="0">
              <a:buNone/>
              <a:defRPr sz="1400">
                <a:solidFill>
                  <a:schemeClr val="tx1">
                    <a:tint val="75000"/>
                  </a:schemeClr>
                </a:solidFill>
              </a:defRPr>
            </a:lvl8pPr>
            <a:lvl9pPr marL="3809036"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84E7C4D-8F56-417C-B5BE-117F4D6FBD26}"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18481"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271190"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EFADCEC-A5DB-4B73-9619-8709A0D1E453}"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79" y="1611869"/>
            <a:ext cx="4581684"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18479" y="2283620"/>
            <a:ext cx="4581684"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267590" y="1611869"/>
            <a:ext cx="4583486"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267590" y="2283620"/>
            <a:ext cx="4583486"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DEB2350-87EC-4A0F-8BCF-F32C94C5D038}" type="datetime1">
              <a:rPr kumimoji="1" lang="ja-JP" altLang="en-US" smtClean="0"/>
              <a:pPr/>
              <a:t>2016/5/13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C2AA9C-59E7-42AD-8EBE-7EAA917E30CD}" type="datetime1">
              <a:rPr kumimoji="1" lang="ja-JP" altLang="en-US" smtClean="0"/>
              <a:pPr/>
              <a:t>2016/5/13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22D050C-12E8-4C24-B0D2-9E3FEEE43F70}" type="datetime1">
              <a:rPr kumimoji="1" lang="ja-JP" altLang="en-US" smtClean="0"/>
              <a:pPr/>
              <a:t>2016/5/13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8481" y="286702"/>
            <a:ext cx="3411511" cy="122015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054210" y="286712"/>
            <a:ext cx="5796866" cy="6145769"/>
          </a:xfrm>
        </p:spPr>
        <p:txBody>
          <a:bodyPr/>
          <a:lstStyle>
            <a:lvl1pPr>
              <a:defRPr sz="3400"/>
            </a:lvl1pPr>
            <a:lvl2pPr>
              <a:defRPr sz="3000"/>
            </a:lvl2pPr>
            <a:lvl3pPr>
              <a:defRPr sz="25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18481" y="1506856"/>
            <a:ext cx="3411511" cy="4925616"/>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DD68E0-683F-4D28-82D5-AA26B77F77E7}"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32507" y="5040638"/>
            <a:ext cx="6221730" cy="595075"/>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032507" y="643415"/>
            <a:ext cx="6221730" cy="4320540"/>
          </a:xfrm>
        </p:spPr>
        <p:txBody>
          <a:bodyPr/>
          <a:lstStyle>
            <a:lvl1pPr marL="0" indent="0">
              <a:buNone/>
              <a:defRPr sz="3400"/>
            </a:lvl1pPr>
            <a:lvl2pPr marL="476130" indent="0">
              <a:buNone/>
              <a:defRPr sz="3000"/>
            </a:lvl2pPr>
            <a:lvl3pPr marL="952259" indent="0">
              <a:buNone/>
              <a:defRPr sz="2500"/>
            </a:lvl3pPr>
            <a:lvl4pPr marL="1428389" indent="0">
              <a:buNone/>
              <a:defRPr sz="2000"/>
            </a:lvl4pPr>
            <a:lvl5pPr marL="1904519" indent="0">
              <a:buNone/>
              <a:defRPr sz="2000"/>
            </a:lvl5pPr>
            <a:lvl6pPr marL="2380648" indent="0">
              <a:buNone/>
              <a:defRPr sz="2000"/>
            </a:lvl6pPr>
            <a:lvl7pPr marL="2856777" indent="0">
              <a:buNone/>
              <a:defRPr sz="2000"/>
            </a:lvl7pPr>
            <a:lvl8pPr marL="3332906" indent="0">
              <a:buNone/>
              <a:defRPr sz="2000"/>
            </a:lvl8pPr>
            <a:lvl9pPr marL="3809036" indent="0">
              <a:buNone/>
              <a:defRPr sz="2000"/>
            </a:lvl9pPr>
          </a:lstStyle>
          <a:p>
            <a:endParaRPr kumimoji="1" lang="ja-JP" altLang="en-US"/>
          </a:p>
        </p:txBody>
      </p:sp>
      <p:sp>
        <p:nvSpPr>
          <p:cNvPr id="4" name="テキスト プレースホルダ 3"/>
          <p:cNvSpPr>
            <a:spLocks noGrp="1"/>
          </p:cNvSpPr>
          <p:nvPr>
            <p:ph type="body" sz="half" idx="2"/>
          </p:nvPr>
        </p:nvSpPr>
        <p:spPr>
          <a:xfrm>
            <a:off x="2032507" y="5635712"/>
            <a:ext cx="6221730" cy="845105"/>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2DDDB6-53BC-4B68-A091-25BDE0D7747F}"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8480" y="288370"/>
            <a:ext cx="9332596" cy="1200150"/>
          </a:xfrm>
          <a:prstGeom prst="rect">
            <a:avLst/>
          </a:prstGeom>
        </p:spPr>
        <p:txBody>
          <a:bodyPr vert="horz" lIns="95226" tIns="47612" rIns="95226" bIns="4761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80" y="1680219"/>
            <a:ext cx="9332596" cy="4752261"/>
          </a:xfrm>
          <a:prstGeom prst="rect">
            <a:avLst/>
          </a:prstGeom>
        </p:spPr>
        <p:txBody>
          <a:bodyPr vert="horz" lIns="95226" tIns="47612" rIns="95226" bIns="476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8479" y="6674170"/>
            <a:ext cx="2419563" cy="383382"/>
          </a:xfrm>
          <a:prstGeom prst="rect">
            <a:avLst/>
          </a:prstGeom>
        </p:spPr>
        <p:txBody>
          <a:bodyPr vert="horz" lIns="95226" tIns="47612" rIns="95226" bIns="47612" rtlCol="0" anchor="ctr"/>
          <a:lstStyle>
            <a:lvl1pPr algn="l">
              <a:defRPr sz="1200">
                <a:solidFill>
                  <a:schemeClr val="tx1">
                    <a:tint val="75000"/>
                  </a:schemeClr>
                </a:solidFill>
              </a:defRPr>
            </a:lvl1pPr>
          </a:lstStyle>
          <a:p>
            <a:fld id="{54C2B664-5FA7-41FF-8D35-F936D4213D14}" type="datetime1">
              <a:rPr kumimoji="1" lang="ja-JP" altLang="en-US" smtClean="0"/>
              <a:pPr/>
              <a:t>2016/5/13</a:t>
            </a:fld>
            <a:endParaRPr kumimoji="1" lang="ja-JP" altLang="en-US"/>
          </a:p>
        </p:txBody>
      </p:sp>
      <p:sp>
        <p:nvSpPr>
          <p:cNvPr id="5" name="フッター プレースホルダ 4"/>
          <p:cNvSpPr>
            <a:spLocks noGrp="1"/>
          </p:cNvSpPr>
          <p:nvPr>
            <p:ph type="ftr" sz="quarter" idx="3"/>
          </p:nvPr>
        </p:nvSpPr>
        <p:spPr>
          <a:xfrm>
            <a:off x="3542933" y="6674170"/>
            <a:ext cx="3283692" cy="383382"/>
          </a:xfrm>
          <a:prstGeom prst="rect">
            <a:avLst/>
          </a:prstGeom>
        </p:spPr>
        <p:txBody>
          <a:bodyPr vert="horz" lIns="95226" tIns="47612" rIns="95226" bIns="476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676026" y="198072"/>
            <a:ext cx="459744" cy="378042"/>
          </a:xfrm>
          <a:prstGeom prst="rect">
            <a:avLst/>
          </a:prstGeom>
          <a:solidFill>
            <a:schemeClr val="bg1"/>
          </a:solidFill>
          <a:ln w="12700">
            <a:noFill/>
          </a:ln>
        </p:spPr>
        <p:txBody>
          <a:bodyPr vert="horz" lIns="95226" tIns="47612" rIns="95226" bIns="47612" rtlCol="0" anchor="ctr"/>
          <a:lstStyle>
            <a:lvl1pPr algn="ctr">
              <a:defRPr sz="1400">
                <a:solidFill>
                  <a:schemeClr val="tx1">
                    <a:tint val="75000"/>
                  </a:schemeClr>
                </a:solidFill>
              </a:defRPr>
            </a:lvl1pPr>
          </a:lstStyle>
          <a:p>
            <a:fld id="{07C83626-9FCA-49DB-B8B8-D6519A696C3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2259" rtl="0" eaLnBrk="1" latinLnBrk="0" hangingPunct="1">
        <a:spcBef>
          <a:spcPct val="0"/>
        </a:spcBef>
        <a:buNone/>
        <a:defRPr kumimoji="1" sz="4600" kern="1200">
          <a:solidFill>
            <a:schemeClr val="tx1"/>
          </a:solidFill>
          <a:latin typeface="+mj-lt"/>
          <a:ea typeface="+mj-ea"/>
          <a:cs typeface="+mj-cs"/>
        </a:defRPr>
      </a:lvl1pPr>
    </p:titleStyle>
    <p:bodyStyle>
      <a:lvl1pPr marL="357097" indent="-357097" algn="l" defTabSz="952259"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73711" indent="-297581" algn="l" defTabSz="952259"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190323" indent="-238065" algn="l" defTabSz="952259"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6645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14258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61871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309484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57097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404710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9" y="1656234"/>
            <a:ext cx="8814117" cy="1543526"/>
          </a:xfrm>
        </p:spPr>
        <p:txBody>
          <a:bodyPr/>
          <a:lstStyle/>
          <a:p>
            <a:r>
              <a:rPr lang="ja-JP" altLang="en-US" dirty="0" smtClean="0">
                <a:latin typeface="ＭＳ Ｐゴシック" panose="020B0600070205080204" pitchFamily="50" charset="-128"/>
                <a:ea typeface="ＭＳ Ｐゴシック" panose="020B0600070205080204" pitchFamily="50" charset="-128"/>
              </a:rPr>
              <a:t>講座２　</a:t>
            </a:r>
            <a:r>
              <a:rPr lang="ja-JP" altLang="en-US" dirty="0" smtClean="0">
                <a:latin typeface="ＭＳ Ｐゴシック" panose="020B0600070205080204" pitchFamily="50" charset="-128"/>
                <a:ea typeface="ＭＳ Ｐゴシック" panose="020B0600070205080204" pitchFamily="50" charset="-128"/>
              </a:rPr>
              <a:t>公務員給与制度の概要</a:t>
            </a:r>
            <a:r>
              <a:rPr lang="en-US" altLang="ja-JP" dirty="0" smtClean="0">
                <a:latin typeface="ＭＳ Ｐゴシック" panose="020B0600070205080204" pitchFamily="50" charset="-128"/>
                <a:ea typeface="ＭＳ Ｐゴシック" panose="020B0600070205080204" pitchFamily="50" charset="-128"/>
              </a:rPr>
              <a:t/>
            </a:r>
            <a:br>
              <a:rPr lang="en-US" altLang="ja-JP" dirty="0" smtClean="0">
                <a:latin typeface="ＭＳ Ｐゴシック" panose="020B0600070205080204" pitchFamily="50" charset="-128"/>
                <a:ea typeface="ＭＳ Ｐゴシック" panose="020B0600070205080204" pitchFamily="50" charset="-128"/>
              </a:rPr>
            </a:b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賃金</a:t>
            </a:r>
            <a:r>
              <a:rPr lang="ja-JP" altLang="en-US" dirty="0" smtClean="0">
                <a:latin typeface="ＭＳ Ｐゴシック" panose="020B0600070205080204" pitchFamily="50" charset="-128"/>
                <a:ea typeface="ＭＳ Ｐゴシック" panose="020B0600070205080204" pitchFamily="50" charset="-128"/>
              </a:rPr>
              <a:t>決定の原則と基準</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3456584" y="6264746"/>
            <a:ext cx="6336703" cy="360040"/>
          </a:xfrm>
        </p:spPr>
        <p:txBody>
          <a:bodyPr>
            <a:noAutofit/>
          </a:bodyPr>
          <a:lstStyle/>
          <a:p>
            <a:r>
              <a:rPr lang="en-US" altLang="ja-JP" sz="2400" dirty="0" smtClean="0">
                <a:solidFill>
                  <a:schemeClr val="tx1"/>
                </a:solidFill>
              </a:rPr>
              <a:t>2016.5.14</a:t>
            </a:r>
            <a:r>
              <a:rPr lang="ja-JP" altLang="en-US" sz="2400" dirty="0" smtClean="0">
                <a:solidFill>
                  <a:schemeClr val="tx1"/>
                </a:solidFill>
              </a:rPr>
              <a:t>　自治労北海道本部活動家育成講座</a:t>
            </a:r>
          </a:p>
        </p:txBody>
      </p:sp>
      <p:sp>
        <p:nvSpPr>
          <p:cNvPr id="4" name="Rectangle 3"/>
          <p:cNvSpPr>
            <a:spLocks noChangeArrowheads="1"/>
          </p:cNvSpPr>
          <p:nvPr/>
        </p:nvSpPr>
        <p:spPr bwMode="auto">
          <a:xfrm flipV="1">
            <a:off x="-1" y="3600450"/>
            <a:ext cx="10369551" cy="89694"/>
          </a:xfrm>
          <a:prstGeom prst="rect">
            <a:avLst/>
          </a:prstGeom>
          <a:gradFill>
            <a:gsLst>
              <a:gs pos="0">
                <a:srgbClr val="000000"/>
              </a:gs>
              <a:gs pos="39999">
                <a:srgbClr val="0A128C"/>
              </a:gs>
              <a:gs pos="70000">
                <a:srgbClr val="181CC7"/>
              </a:gs>
              <a:gs pos="88000">
                <a:srgbClr val="7005D4"/>
              </a:gs>
              <a:gs pos="100000">
                <a:srgbClr val="8C3D91"/>
              </a:gs>
            </a:gsLst>
            <a:lin ang="10800000" scaled="0"/>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290" tIns="46145" rIns="92290" bIns="46145" anchor="ctr"/>
          <a:lstStyle/>
          <a:p>
            <a:endParaRPr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10749" y="4186275"/>
            <a:ext cx="3432846" cy="2654536"/>
            <a:chOff x="216223" y="3782956"/>
            <a:chExt cx="3644121" cy="2708014"/>
          </a:xfrm>
        </p:grpSpPr>
        <p:pic>
          <p:nvPicPr>
            <p:cNvPr id="1026" name="Picture 2" descr="C:\Users\J010003\Desktop\ピクトグラム\男性.png"/>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16223" y="3782956"/>
              <a:ext cx="2592288" cy="259228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010003\Desktop\ピクトグラム\女性.png"/>
            <p:cNvPicPr>
              <a:picLocks noChangeAspect="1" noChangeArrowheads="1"/>
            </p:cNvPicPr>
            <p:nvPr/>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52329" y="3782956"/>
              <a:ext cx="2708015" cy="2708014"/>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タイトル 1"/>
          <p:cNvSpPr>
            <a:spLocks noGrp="1"/>
          </p:cNvSpPr>
          <p:nvPr>
            <p:ph type="title"/>
          </p:nvPr>
        </p:nvSpPr>
        <p:spPr>
          <a:xfrm>
            <a:off x="-1007913" y="360090"/>
            <a:ext cx="10369550" cy="504056"/>
          </a:xfrm>
        </p:spPr>
        <p:txBody>
          <a:bodyPr>
            <a:noAutofit/>
          </a:bodyPr>
          <a:lstStyle/>
          <a:p>
            <a:r>
              <a:rPr lang="ja-JP" altLang="en-US" sz="3600" dirty="0" smtClean="0"/>
              <a:t>１　労働基本権制約と給与勧告制度</a:t>
            </a:r>
            <a:endParaRPr kumimoji="1" lang="ja-JP" altLang="en-US" sz="3600" dirty="0"/>
          </a:p>
        </p:txBody>
      </p:sp>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1</a:t>
            </a:fld>
            <a:endParaRPr kumimoji="1" lang="ja-JP" altLang="en-US" sz="1600" dirty="0"/>
          </a:p>
        </p:txBody>
      </p:sp>
      <p:graphicFrame>
        <p:nvGraphicFramePr>
          <p:cNvPr id="3" name="図表 2"/>
          <p:cNvGraphicFramePr/>
          <p:nvPr>
            <p:extLst>
              <p:ext uri="{D42A27DB-BD31-4B8C-83A1-F6EECF244321}">
                <p14:modId xmlns:p14="http://schemas.microsoft.com/office/powerpoint/2010/main" val="2536363839"/>
              </p:ext>
            </p:extLst>
          </p:nvPr>
        </p:nvGraphicFramePr>
        <p:xfrm>
          <a:off x="792286" y="1080170"/>
          <a:ext cx="6804757" cy="7200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7" name="Text Box 30"/>
          <p:cNvSpPr txBox="1">
            <a:spLocks noChangeArrowheads="1"/>
          </p:cNvSpPr>
          <p:nvPr/>
        </p:nvSpPr>
        <p:spPr bwMode="auto">
          <a:xfrm>
            <a:off x="576263" y="1800250"/>
            <a:ext cx="9217024" cy="2287707"/>
          </a:xfrm>
          <a:prstGeom prst="rect">
            <a:avLst/>
          </a:prstGeom>
          <a:solidFill>
            <a:schemeClr val="bg1">
              <a:alpha val="0"/>
            </a:schemeClr>
          </a:solidFill>
          <a:ln w="9525">
            <a:noFill/>
            <a:miter lim="800000"/>
            <a:headEnd/>
            <a:tailEnd/>
          </a:ln>
          <a:effectLst/>
        </p:spPr>
        <p:txBody>
          <a:bodyPr wrap="square" lIns="98820" tIns="51386" rIns="98820" bIns="51386">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just" eaLnBrk="1" hangingPunct="1">
              <a:lnSpc>
                <a:spcPts val="3500"/>
              </a:lnSpc>
              <a:spcBef>
                <a:spcPct val="50000"/>
              </a:spcBef>
            </a:pPr>
            <a:r>
              <a:rPr lang="ja-JP" altLang="en-US" sz="2400" b="1" dirty="0">
                <a:latin typeface="+mj-ea"/>
                <a:ea typeface="+mj-ea"/>
              </a:rPr>
              <a:t>労働</a:t>
            </a:r>
            <a:r>
              <a:rPr lang="ja-JP" altLang="en-US" sz="2400" b="1" dirty="0" smtClean="0">
                <a:latin typeface="+mj-ea"/>
                <a:ea typeface="+mj-ea"/>
              </a:rPr>
              <a:t>基本権</a:t>
            </a:r>
            <a:r>
              <a:rPr lang="ja-JP" altLang="en-US" sz="2400" dirty="0" smtClean="0">
                <a:latin typeface="+mj-ea"/>
                <a:ea typeface="+mj-ea"/>
              </a:rPr>
              <a:t>は、</a:t>
            </a:r>
            <a:r>
              <a:rPr lang="ja-JP" altLang="en-US" sz="2400" b="1" dirty="0" smtClean="0">
                <a:latin typeface="+mj-ea"/>
                <a:ea typeface="+mj-ea"/>
              </a:rPr>
              <a:t>団結権、団体交渉権、団体行動権</a:t>
            </a:r>
            <a:r>
              <a:rPr lang="ja-JP" altLang="en-US" sz="2400" dirty="0" smtClean="0">
                <a:latin typeface="+mj-ea"/>
                <a:ea typeface="+mj-ea"/>
              </a:rPr>
              <a:t>（争議権＝ストライキ権）からなる。憲法２８条では勤労者にこの労働基本権を保障しているが、公務員労働者に対して日本の場合、労働基本権を厳しく制約を</a:t>
            </a:r>
            <a:r>
              <a:rPr lang="ja-JP" altLang="en-US" sz="2400" dirty="0">
                <a:latin typeface="+mj-ea"/>
                <a:ea typeface="+mj-ea"/>
              </a:rPr>
              <a:t>し</a:t>
            </a:r>
            <a:r>
              <a:rPr lang="ja-JP" altLang="en-US" sz="2400" dirty="0" smtClean="0">
                <a:latin typeface="+mj-ea"/>
                <a:ea typeface="+mj-ea"/>
              </a:rPr>
              <a:t>ている。その理由は</a:t>
            </a:r>
            <a:r>
              <a:rPr lang="ja-JP" altLang="en-US" sz="2400" b="1" dirty="0" smtClean="0">
                <a:latin typeface="+mj-ea"/>
                <a:ea typeface="+mj-ea"/>
              </a:rPr>
              <a:t>「公共サービスに携わる者はストライキを起こすと</a:t>
            </a:r>
            <a:r>
              <a:rPr lang="ja-JP" altLang="en-US" sz="2400" b="1" dirty="0">
                <a:latin typeface="+mj-ea"/>
                <a:ea typeface="+mj-ea"/>
              </a:rPr>
              <a:t>、</a:t>
            </a:r>
            <a:r>
              <a:rPr lang="ja-JP" altLang="en-US" sz="2400" b="1" dirty="0" smtClean="0">
                <a:latin typeface="+mj-ea"/>
                <a:ea typeface="+mj-ea"/>
              </a:rPr>
              <a:t>住民</a:t>
            </a:r>
            <a:r>
              <a:rPr lang="ja-JP" altLang="en-US" sz="2400" b="1" dirty="0">
                <a:latin typeface="+mj-ea"/>
                <a:ea typeface="+mj-ea"/>
              </a:rPr>
              <a:t>の</a:t>
            </a:r>
            <a:r>
              <a:rPr lang="ja-JP" altLang="en-US" sz="2400" b="1" dirty="0" smtClean="0">
                <a:latin typeface="+mj-ea"/>
                <a:ea typeface="+mj-ea"/>
              </a:rPr>
              <a:t>生活を脅かす恐れがある。」</a:t>
            </a:r>
            <a:r>
              <a:rPr lang="ja-JP" altLang="en-US" sz="2400" dirty="0" smtClean="0">
                <a:latin typeface="+mj-ea"/>
                <a:ea typeface="+mj-ea"/>
              </a:rPr>
              <a:t>との考えがいまだに根強い。</a:t>
            </a:r>
            <a:endParaRPr lang="en-US" altLang="ja-JP" sz="2400" dirty="0" smtClean="0">
              <a:latin typeface="+mj-ea"/>
              <a:ea typeface="+mj-ea"/>
            </a:endParaRPr>
          </a:p>
        </p:txBody>
      </p:sp>
      <p:sp>
        <p:nvSpPr>
          <p:cNvPr id="14" name="右矢印 13"/>
          <p:cNvSpPr/>
          <p:nvPr/>
        </p:nvSpPr>
        <p:spPr>
          <a:xfrm>
            <a:off x="3528591" y="4680570"/>
            <a:ext cx="2232248" cy="144016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　</a:t>
            </a:r>
            <a:r>
              <a:rPr kumimoji="1" lang="ja-JP" altLang="en-US" sz="2000" b="1" dirty="0" smtClean="0"/>
              <a:t>全体の奉仕者公共の福祉</a:t>
            </a:r>
            <a:endParaRPr kumimoji="1" lang="ja-JP" altLang="en-US" sz="2000" b="1" dirty="0"/>
          </a:p>
        </p:txBody>
      </p:sp>
      <p:sp>
        <p:nvSpPr>
          <p:cNvPr id="21" name="角丸四角形 20"/>
          <p:cNvSpPr/>
          <p:nvPr/>
        </p:nvSpPr>
        <p:spPr>
          <a:xfrm>
            <a:off x="6192887" y="4680571"/>
            <a:ext cx="3528392" cy="144015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r>
              <a:rPr kumimoji="1" lang="ja-JP" altLang="en-US" sz="2800" dirty="0" smtClean="0"/>
              <a:t>労働基本権を制限</a:t>
            </a:r>
            <a:endParaRPr kumimoji="1" lang="en-US" altLang="ja-JP" sz="2800" dirty="0" smtClean="0"/>
          </a:p>
          <a:p>
            <a:pPr algn="ctr">
              <a:lnSpc>
                <a:spcPts val="4000"/>
              </a:lnSpc>
            </a:pPr>
            <a:r>
              <a:rPr lang="ja-JP" altLang="en-US" sz="2000" dirty="0" smtClean="0"/>
              <a:t>協約締結権と争議権の否認</a:t>
            </a:r>
            <a:endParaRPr kumimoji="1" lang="ja-JP" altLang="en-US" sz="2000" dirty="0"/>
          </a:p>
        </p:txBody>
      </p:sp>
      <p:sp>
        <p:nvSpPr>
          <p:cNvPr id="5" name="角丸四角形 4"/>
          <p:cNvSpPr/>
          <p:nvPr/>
        </p:nvSpPr>
        <p:spPr>
          <a:xfrm>
            <a:off x="1531746" y="5153503"/>
            <a:ext cx="936103" cy="36004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2"/>
                </a:solidFill>
              </a:rPr>
              <a:t>公務員</a:t>
            </a:r>
            <a:endParaRPr kumimoji="1" lang="ja-JP" altLang="en-US" sz="1600"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2</a:t>
            </a:fld>
            <a:endParaRPr kumimoji="1" lang="ja-JP" altLang="en-US"/>
          </a:p>
        </p:txBody>
      </p:sp>
      <p:graphicFrame>
        <p:nvGraphicFramePr>
          <p:cNvPr id="7" name="コンテンツ プレースホルダー 5"/>
          <p:cNvGraphicFramePr>
            <a:graphicFrameLocks noGrp="1"/>
          </p:cNvGraphicFramePr>
          <p:nvPr>
            <p:ph idx="1"/>
            <p:extLst>
              <p:ext uri="{D42A27DB-BD31-4B8C-83A1-F6EECF244321}">
                <p14:modId xmlns:p14="http://schemas.microsoft.com/office/powerpoint/2010/main" val="2209041484"/>
              </p:ext>
            </p:extLst>
          </p:nvPr>
        </p:nvGraphicFramePr>
        <p:xfrm>
          <a:off x="720279" y="792138"/>
          <a:ext cx="9217024" cy="5674360"/>
        </p:xfrm>
        <a:graphic>
          <a:graphicData uri="http://schemas.openxmlformats.org/drawingml/2006/table">
            <a:tbl>
              <a:tblPr firstRow="1" bandRow="1">
                <a:tableStyleId>{5940675A-B579-460E-94D1-54222C63F5DA}</a:tableStyleId>
              </a:tblPr>
              <a:tblGrid>
                <a:gridCol w="2232248"/>
                <a:gridCol w="1944216"/>
                <a:gridCol w="3024336"/>
                <a:gridCol w="2016224"/>
              </a:tblGrid>
              <a:tr h="370840">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団結権</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団体交渉権</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団体行動権</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08264">
                <a:tc>
                  <a:txBody>
                    <a:bodyPr/>
                    <a:lstStyle/>
                    <a:p>
                      <a:endParaRPr kumimoji="1" lang="en-US" altLang="ja-JP" sz="1800" dirty="0" smtClean="0"/>
                    </a:p>
                    <a:p>
                      <a:endParaRPr kumimoji="1" lang="en-US" altLang="ja-JP" sz="1800" dirty="0" smtClean="0"/>
                    </a:p>
                    <a:p>
                      <a:r>
                        <a:rPr kumimoji="1" lang="ja-JP" altLang="en-US" sz="1800" dirty="0" smtClean="0"/>
                        <a:t>一般の自治体職員</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a:t>
                      </a:r>
                      <a:endParaRPr kumimoji="1" lang="en-US" altLang="ja-JP" sz="1800" dirty="0" smtClean="0"/>
                    </a:p>
                    <a:p>
                      <a:pPr algn="ctr"/>
                      <a:r>
                        <a:rPr kumimoji="1" lang="ja-JP" altLang="en-US" sz="1800" dirty="0" smtClean="0"/>
                        <a:t>職員団体　　　　（地公法</a:t>
                      </a:r>
                      <a:r>
                        <a:rPr kumimoji="1" lang="en-US" altLang="ja-JP" sz="1800" dirty="0" smtClean="0"/>
                        <a:t>52</a:t>
                      </a:r>
                      <a:r>
                        <a:rPr kumimoji="1" lang="ja-JP" altLang="en-US" sz="1800" dirty="0" smtClean="0"/>
                        <a:t>）</a:t>
                      </a:r>
                      <a:endParaRPr kumimoji="1" lang="en-US" altLang="ja-JP"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a:t>
                      </a:r>
                      <a:endParaRPr kumimoji="1" lang="en-US" altLang="ja-JP" sz="1800" dirty="0" smtClean="0"/>
                    </a:p>
                    <a:p>
                      <a:pPr algn="just"/>
                      <a:r>
                        <a:rPr kumimoji="1" lang="ja-JP" altLang="en-US" sz="1800" dirty="0" smtClean="0"/>
                        <a:t>団体交渉は可能だが、協約を締結する権利はない。　　但し、法令、条例等に抵触しない範囲での書面協定の締結は可能。（地公法</a:t>
                      </a:r>
                      <a:r>
                        <a:rPr kumimoji="1" lang="en-US" altLang="ja-JP" sz="1800" dirty="0" smtClean="0"/>
                        <a:t>55</a:t>
                      </a:r>
                      <a:r>
                        <a:rPr kumimoji="1" lang="ja-JP" altLang="en-US" sz="1800" dirty="0" smtClean="0"/>
                        <a:t>）</a:t>
                      </a:r>
                      <a:endParaRPr kumimoji="1" lang="en-US" altLang="ja-JP"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smtClean="0"/>
                        <a:t>×</a:t>
                      </a:r>
                    </a:p>
                    <a:p>
                      <a:pPr algn="l"/>
                      <a:r>
                        <a:rPr kumimoji="1" lang="ja-JP" altLang="en-US" sz="1800" dirty="0" smtClean="0"/>
                        <a:t>争議行為等の禁止</a:t>
                      </a:r>
                      <a:endParaRPr kumimoji="1" lang="en-US" altLang="ja-JP" sz="1800" dirty="0" smtClean="0"/>
                    </a:p>
                    <a:p>
                      <a:pPr algn="l"/>
                      <a:r>
                        <a:rPr kumimoji="1" lang="ja-JP" altLang="en-US" sz="1800" dirty="0" smtClean="0"/>
                        <a:t>　　　（地公法</a:t>
                      </a:r>
                      <a:r>
                        <a:rPr kumimoji="1" lang="en-US" altLang="ja-JP" sz="1800" dirty="0" smtClean="0"/>
                        <a:t>37</a:t>
                      </a:r>
                      <a:r>
                        <a:rPr kumimoji="1" lang="ja-JP" altLang="en-US" sz="1800" dirty="0" smtClean="0"/>
                        <a:t>）</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en-US" altLang="ja-JP" sz="1800" dirty="0" smtClean="0"/>
                    </a:p>
                    <a:p>
                      <a:endParaRPr kumimoji="1" lang="en-US" altLang="ja-JP" sz="1800" dirty="0" smtClean="0"/>
                    </a:p>
                    <a:p>
                      <a:r>
                        <a:rPr kumimoji="1" lang="ja-JP" altLang="en-US" sz="1800" dirty="0" smtClean="0"/>
                        <a:t>現業職員</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a:t>
                      </a:r>
                      <a:endParaRPr kumimoji="1" lang="en-US" altLang="ja-JP" sz="1800" dirty="0" smtClean="0"/>
                    </a:p>
                    <a:p>
                      <a:pPr algn="ctr"/>
                      <a:r>
                        <a:rPr kumimoji="1" lang="ja-JP" altLang="en-US" sz="1800" dirty="0" smtClean="0"/>
                        <a:t>労働組合　　</a:t>
                      </a:r>
                      <a:endParaRPr kumimoji="1" lang="en-US" altLang="ja-JP" sz="1800" dirty="0" smtClean="0"/>
                    </a:p>
                    <a:p>
                      <a:pPr algn="ctr"/>
                      <a:r>
                        <a:rPr kumimoji="1" lang="ja-JP" altLang="en-US" sz="1800" dirty="0" smtClean="0"/>
                        <a:t>もしくは</a:t>
                      </a:r>
                      <a:endParaRPr kumimoji="1" lang="en-US" altLang="ja-JP" sz="1800" dirty="0" smtClean="0"/>
                    </a:p>
                    <a:p>
                      <a:pPr algn="ctr"/>
                      <a:r>
                        <a:rPr kumimoji="1" lang="ja-JP" altLang="en-US" sz="1800" dirty="0" smtClean="0"/>
                        <a:t>職員団体</a:t>
                      </a:r>
                      <a:endParaRPr kumimoji="1" lang="en-US" altLang="ja-JP" sz="1800" dirty="0" smtClean="0"/>
                    </a:p>
                    <a:p>
                      <a:pPr algn="ctr"/>
                      <a:r>
                        <a:rPr kumimoji="1" lang="ja-JP" altLang="en-US" sz="1800" dirty="0" smtClean="0"/>
                        <a:t>（地公労５）</a:t>
                      </a:r>
                      <a:endParaRPr kumimoji="1" lang="en-US" altLang="ja-JP"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　　　　　　　○</a:t>
                      </a:r>
                      <a:endParaRPr kumimoji="1" lang="en-US" altLang="ja-JP" sz="1800" dirty="0" smtClean="0"/>
                    </a:p>
                    <a:p>
                      <a:r>
                        <a:rPr kumimoji="1" lang="ja-JP" altLang="en-US" sz="1800" dirty="0" smtClean="0"/>
                        <a:t>　　団体交渉権が保障</a:t>
                      </a:r>
                      <a:endParaRPr kumimoji="1" lang="en-US" altLang="ja-JP" sz="1800" dirty="0" smtClean="0"/>
                    </a:p>
                    <a:p>
                      <a:r>
                        <a:rPr kumimoji="1" lang="ja-JP" altLang="en-US" sz="1800" dirty="0" smtClean="0"/>
                        <a:t>　　　（地公労法７）</a:t>
                      </a:r>
                      <a:endParaRPr kumimoji="1" lang="en-US" altLang="ja-JP" sz="1800" dirty="0" smtClean="0"/>
                    </a:p>
                    <a:p>
                      <a:r>
                        <a:rPr kumimoji="1" lang="ja-JP" altLang="en-US" sz="1800" dirty="0" smtClean="0"/>
                        <a:t>但し、団体協約の効力には一定の制限あり</a:t>
                      </a:r>
                      <a:endParaRPr kumimoji="1" lang="en-US" altLang="ja-JP"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smtClean="0"/>
                        <a:t>×</a:t>
                      </a:r>
                    </a:p>
                    <a:p>
                      <a:pPr algn="ctr"/>
                      <a:r>
                        <a:rPr kumimoji="1" lang="ja-JP" altLang="en-US" sz="1800" dirty="0" smtClean="0"/>
                        <a:t>争議行為等の禁止　　（地公労法</a:t>
                      </a:r>
                      <a:r>
                        <a:rPr kumimoji="1" lang="en-US" altLang="ja-JP" sz="1800" dirty="0" smtClean="0"/>
                        <a:t>11</a:t>
                      </a:r>
                      <a:r>
                        <a:rPr kumimoji="1" lang="ja-JP" altLang="en-US" sz="1800" dirty="0" smtClean="0"/>
                        <a:t>）</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en-US" altLang="ja-JP" sz="1800" dirty="0" smtClean="0"/>
                    </a:p>
                    <a:p>
                      <a:r>
                        <a:rPr kumimoji="1" lang="ja-JP" altLang="en-US" sz="1800" dirty="0" smtClean="0"/>
                        <a:t>企業職員</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a:t>
                      </a:r>
                      <a:endParaRPr kumimoji="1" lang="en-US" altLang="ja-JP" sz="1800" dirty="0" smtClean="0"/>
                    </a:p>
                    <a:p>
                      <a:pPr algn="ctr"/>
                      <a:r>
                        <a:rPr kumimoji="1" lang="ja-JP" altLang="en-US" sz="1800" dirty="0" smtClean="0"/>
                        <a:t>労働組合</a:t>
                      </a:r>
                      <a:endParaRPr kumimoji="1" lang="en-US" altLang="ja-JP" sz="1800" dirty="0" smtClean="0"/>
                    </a:p>
                    <a:p>
                      <a:pPr algn="ctr"/>
                      <a:r>
                        <a:rPr kumimoji="1" lang="ja-JP" altLang="en-US" sz="1800" dirty="0" smtClean="0"/>
                        <a:t>（地公労５）</a:t>
                      </a:r>
                      <a:endParaRPr kumimoji="1" lang="en-US" altLang="ja-JP"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　　　　　　　　　○</a:t>
                      </a:r>
                      <a:endParaRPr kumimoji="1" lang="en-US" altLang="ja-JP" sz="1800" dirty="0" smtClean="0"/>
                    </a:p>
                    <a:p>
                      <a:r>
                        <a:rPr kumimoji="1" lang="ja-JP" altLang="en-US" sz="1800" dirty="0" smtClean="0"/>
                        <a:t>　　団体交渉権が保障</a:t>
                      </a:r>
                      <a:endParaRPr kumimoji="1" lang="en-US" altLang="ja-JP" sz="1800" dirty="0" smtClean="0"/>
                    </a:p>
                    <a:p>
                      <a:r>
                        <a:rPr kumimoji="1" lang="ja-JP" altLang="en-US" sz="1800" dirty="0" smtClean="0"/>
                        <a:t>　　　（地公労法７）</a:t>
                      </a:r>
                      <a:endParaRPr kumimoji="1" lang="en-US" altLang="ja-JP" sz="1800" dirty="0" smtClean="0"/>
                    </a:p>
                    <a:p>
                      <a:r>
                        <a:rPr kumimoji="1" lang="ja-JP" altLang="en-US" sz="1800" dirty="0" smtClean="0"/>
                        <a:t>但し、団体協約の効力には一定の制限あり</a:t>
                      </a:r>
                      <a:endParaRPr kumimoji="1" lang="en-US" altLang="ja-JP"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smtClean="0"/>
                        <a:t>×</a:t>
                      </a:r>
                    </a:p>
                    <a:p>
                      <a:pPr marL="0" marR="0" indent="0" algn="ctr" defTabSz="952259" rtl="0" eaLnBrk="1" fontAlgn="auto" latinLnBrk="0" hangingPunct="1">
                        <a:lnSpc>
                          <a:spcPct val="100000"/>
                        </a:lnSpc>
                        <a:spcBef>
                          <a:spcPts val="0"/>
                        </a:spcBef>
                        <a:spcAft>
                          <a:spcPts val="0"/>
                        </a:spcAft>
                        <a:buClrTx/>
                        <a:buSzTx/>
                        <a:buFontTx/>
                        <a:buNone/>
                        <a:tabLst/>
                        <a:defRPr/>
                      </a:pPr>
                      <a:r>
                        <a:rPr kumimoji="1" lang="ja-JP" altLang="en-US" sz="1800" dirty="0" smtClean="0"/>
                        <a:t>争議行為等の禁止（地公労法</a:t>
                      </a:r>
                      <a:r>
                        <a:rPr kumimoji="1" lang="en-US" altLang="ja-JP" sz="1800" dirty="0" smtClean="0"/>
                        <a:t>11</a:t>
                      </a:r>
                      <a:r>
                        <a:rPr kumimoji="1" lang="ja-JP" altLang="en-US" sz="1800" dirty="0" smtClean="0"/>
                        <a:t>）</a:t>
                      </a:r>
                    </a:p>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sz="1800" dirty="0" smtClean="0"/>
                        <a:t>警察職員　　　　　　消防職員</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smtClean="0"/>
                        <a:t>　　　　　</a:t>
                      </a:r>
                      <a:r>
                        <a:rPr kumimoji="1" lang="en-US" altLang="ja-JP" sz="1800" dirty="0" smtClean="0"/>
                        <a:t>×</a:t>
                      </a:r>
                    </a:p>
                    <a:p>
                      <a:pPr algn="ctr"/>
                      <a:r>
                        <a:rPr kumimoji="1" lang="ja-JP" altLang="en-US" sz="1800" dirty="0" smtClean="0"/>
                        <a:t>（地公法</a:t>
                      </a:r>
                      <a:r>
                        <a:rPr kumimoji="1" lang="en-US" altLang="ja-JP" sz="1800" dirty="0" smtClean="0"/>
                        <a:t>52</a:t>
                      </a:r>
                      <a:r>
                        <a:rPr kumimoji="1" lang="ja-JP" altLang="en-US" sz="1800" dirty="0" smtClean="0"/>
                        <a:t>）</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　　　　　　　　</a:t>
                      </a:r>
                      <a:r>
                        <a:rPr kumimoji="1" lang="en-US" altLang="ja-JP" sz="1800" dirty="0" smtClean="0"/>
                        <a:t>×</a:t>
                      </a:r>
                    </a:p>
                    <a:p>
                      <a:r>
                        <a:rPr kumimoji="1" lang="ja-JP" altLang="en-US" sz="1800" dirty="0" smtClean="0"/>
                        <a:t>　　　　　（地公法</a:t>
                      </a:r>
                      <a:r>
                        <a:rPr kumimoji="1" lang="en-US" altLang="ja-JP" sz="1800" dirty="0" smtClean="0"/>
                        <a:t>52</a:t>
                      </a:r>
                      <a:r>
                        <a:rPr kumimoji="1" lang="ja-JP" altLang="en-US" sz="1800" dirty="0" smtClean="0"/>
                        <a:t>）</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　　　　　</a:t>
                      </a:r>
                      <a:r>
                        <a:rPr kumimoji="1" lang="en-US" altLang="ja-JP" sz="1800" dirty="0" smtClean="0"/>
                        <a:t>×</a:t>
                      </a:r>
                    </a:p>
                    <a:p>
                      <a:r>
                        <a:rPr kumimoji="1" lang="ja-JP" altLang="en-US" sz="1800" dirty="0" smtClean="0"/>
                        <a:t>　　（地公法</a:t>
                      </a:r>
                      <a:r>
                        <a:rPr kumimoji="1" lang="en-US" altLang="ja-JP" sz="1800" dirty="0" smtClean="0"/>
                        <a:t>37</a:t>
                      </a:r>
                      <a:r>
                        <a:rPr kumimoji="1" lang="ja-JP" altLang="en-US" sz="1800" dirty="0" smtClean="0"/>
                        <a:t>）</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テキスト ボックス 4"/>
          <p:cNvSpPr txBox="1"/>
          <p:nvPr/>
        </p:nvSpPr>
        <p:spPr>
          <a:xfrm>
            <a:off x="864295" y="6471478"/>
            <a:ext cx="9145016" cy="369332"/>
          </a:xfrm>
          <a:prstGeom prst="rect">
            <a:avLst/>
          </a:prstGeom>
          <a:noFill/>
        </p:spPr>
        <p:txBody>
          <a:bodyPr wrap="square" rtlCol="0">
            <a:spAutoFit/>
          </a:bodyPr>
          <a:lstStyle/>
          <a:p>
            <a:r>
              <a:rPr kumimoji="1" lang="en-US" altLang="ja-JP" dirty="0" smtClean="0"/>
              <a:t>※</a:t>
            </a:r>
            <a:r>
              <a:rPr kumimoji="1" lang="ja-JP" altLang="en-US" dirty="0" smtClean="0"/>
              <a:t>関係法令　地方公務員法（地公法）、地方公営企業等労働関係法（地公労）</a:t>
            </a:r>
            <a:endParaRPr kumimoji="1" lang="ja-JP" altLang="en-US" dirty="0"/>
          </a:p>
        </p:txBody>
      </p:sp>
      <p:graphicFrame>
        <p:nvGraphicFramePr>
          <p:cNvPr id="2" name="図表 1"/>
          <p:cNvGraphicFramePr/>
          <p:nvPr>
            <p:extLst>
              <p:ext uri="{D42A27DB-BD31-4B8C-83A1-F6EECF244321}">
                <p14:modId xmlns:p14="http://schemas.microsoft.com/office/powerpoint/2010/main" val="2723370353"/>
              </p:ext>
            </p:extLst>
          </p:nvPr>
        </p:nvGraphicFramePr>
        <p:xfrm>
          <a:off x="720279" y="72058"/>
          <a:ext cx="3672408" cy="648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9068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3</a:t>
            </a:fld>
            <a:endParaRPr kumimoji="1" lang="ja-JP" altLang="en-US" dirty="0"/>
          </a:p>
        </p:txBody>
      </p:sp>
      <p:graphicFrame>
        <p:nvGraphicFramePr>
          <p:cNvPr id="3" name="図表 2"/>
          <p:cNvGraphicFramePr/>
          <p:nvPr>
            <p:extLst>
              <p:ext uri="{D42A27DB-BD31-4B8C-83A1-F6EECF244321}">
                <p14:modId xmlns:p14="http://schemas.microsoft.com/office/powerpoint/2010/main" val="2510470756"/>
              </p:ext>
            </p:extLst>
          </p:nvPr>
        </p:nvGraphicFramePr>
        <p:xfrm>
          <a:off x="792286" y="648122"/>
          <a:ext cx="3600401" cy="720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 Box 30"/>
          <p:cNvSpPr txBox="1">
            <a:spLocks noChangeArrowheads="1"/>
          </p:cNvSpPr>
          <p:nvPr/>
        </p:nvSpPr>
        <p:spPr bwMode="auto">
          <a:xfrm>
            <a:off x="864295" y="1444831"/>
            <a:ext cx="9217024" cy="2668580"/>
          </a:xfrm>
          <a:prstGeom prst="rect">
            <a:avLst/>
          </a:prstGeom>
          <a:solidFill>
            <a:schemeClr val="bg1">
              <a:alpha val="0"/>
            </a:schemeClr>
          </a:solidFill>
          <a:ln w="9525">
            <a:noFill/>
            <a:miter lim="800000"/>
            <a:headEnd/>
            <a:tailEnd/>
          </a:ln>
          <a:effectLst/>
        </p:spPr>
        <p:txBody>
          <a:bodyPr wrap="square" lIns="98820" tIns="51386" rIns="98820" bIns="51386">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4000"/>
              </a:lnSpc>
              <a:spcBef>
                <a:spcPct val="50000"/>
              </a:spcBef>
            </a:pPr>
            <a:r>
              <a:rPr lang="ja-JP" altLang="en-US" sz="2400" b="1" dirty="0" smtClean="0"/>
              <a:t>公務員に対する労働</a:t>
            </a:r>
            <a:r>
              <a:rPr lang="ja-JP" altLang="en-US" sz="2400" b="1" dirty="0"/>
              <a:t>基本権制約の代償措置</a:t>
            </a:r>
            <a:r>
              <a:rPr lang="ja-JP" altLang="en-US" sz="2400" dirty="0"/>
              <a:t>として</a:t>
            </a:r>
            <a:r>
              <a:rPr lang="ja-JP" altLang="en-US" sz="2400" dirty="0" smtClean="0"/>
              <a:t>、人事院（国）、人事委員会（都道府県、政令指定都市など）は</a:t>
            </a:r>
            <a:r>
              <a:rPr lang="ja-JP" altLang="en-US" sz="2400" dirty="0"/>
              <a:t>、</a:t>
            </a:r>
            <a:r>
              <a:rPr lang="ja-JP" altLang="en-US" sz="2400" dirty="0" smtClean="0"/>
              <a:t>社会</a:t>
            </a:r>
            <a:r>
              <a:rPr lang="ja-JP" altLang="en-US" sz="2400" dirty="0"/>
              <a:t>一般の情勢に</a:t>
            </a:r>
            <a:r>
              <a:rPr lang="ja-JP" altLang="en-US" sz="2400" dirty="0" smtClean="0"/>
              <a:t>適応させ、職員の</a:t>
            </a:r>
            <a:r>
              <a:rPr lang="ja-JP" altLang="en-US" sz="2400" dirty="0"/>
              <a:t>給与水準を民間企業従業員の給与水準と均衡させること（民間準拠）を基本</a:t>
            </a:r>
            <a:r>
              <a:rPr lang="ja-JP" altLang="en-US" sz="2400" dirty="0" smtClean="0"/>
              <a:t>に賃金労働条件の改定について給与勧告を</a:t>
            </a:r>
            <a:r>
              <a:rPr lang="ja-JP" altLang="en-US" sz="2400" dirty="0"/>
              <a:t>行って</a:t>
            </a:r>
            <a:r>
              <a:rPr lang="ja-JP" altLang="en-US" sz="2400" dirty="0" smtClean="0"/>
              <a:t>いる。</a:t>
            </a:r>
            <a:endParaRPr lang="en-US" altLang="ja-JP" sz="2400" dirty="0" smtClean="0">
              <a:latin typeface="+mj-ea"/>
              <a:ea typeface="+mj-ea"/>
            </a:endParaRPr>
          </a:p>
        </p:txBody>
      </p:sp>
      <p:sp>
        <p:nvSpPr>
          <p:cNvPr id="9" name="角丸四角形 8"/>
          <p:cNvSpPr/>
          <p:nvPr/>
        </p:nvSpPr>
        <p:spPr>
          <a:xfrm>
            <a:off x="1944415" y="3960490"/>
            <a:ext cx="2160240" cy="5713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2400" dirty="0"/>
              <a:t>人事院</a:t>
            </a:r>
            <a:endParaRPr kumimoji="1" lang="en-US" altLang="ja-JP" sz="2400" dirty="0" smtClean="0"/>
          </a:p>
        </p:txBody>
      </p:sp>
      <p:sp>
        <p:nvSpPr>
          <p:cNvPr id="10" name="角丸四角形 9"/>
          <p:cNvSpPr/>
          <p:nvPr/>
        </p:nvSpPr>
        <p:spPr>
          <a:xfrm>
            <a:off x="1920950" y="4973342"/>
            <a:ext cx="2160240" cy="57132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人事委員会</a:t>
            </a:r>
            <a:endParaRPr kumimoji="1" lang="en-US" altLang="ja-JP" sz="2400" dirty="0" smtClean="0"/>
          </a:p>
        </p:txBody>
      </p:sp>
      <p:sp>
        <p:nvSpPr>
          <p:cNvPr id="11" name="右矢印 10"/>
          <p:cNvSpPr/>
          <p:nvPr/>
        </p:nvSpPr>
        <p:spPr>
          <a:xfrm>
            <a:off x="4351288" y="3888482"/>
            <a:ext cx="144016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給与勧告</a:t>
            </a:r>
            <a:endParaRPr kumimoji="1" lang="ja-JP" altLang="en-US" dirty="0"/>
          </a:p>
        </p:txBody>
      </p:sp>
      <p:sp>
        <p:nvSpPr>
          <p:cNvPr id="15" name="右矢印 14"/>
          <p:cNvSpPr/>
          <p:nvPr/>
        </p:nvSpPr>
        <p:spPr>
          <a:xfrm>
            <a:off x="4320679" y="4896594"/>
            <a:ext cx="144016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給与勧告</a:t>
            </a:r>
            <a:endParaRPr kumimoji="1" lang="ja-JP" altLang="en-US" dirty="0"/>
          </a:p>
        </p:txBody>
      </p:sp>
      <p:sp>
        <p:nvSpPr>
          <p:cNvPr id="19" name="テキスト ボックス 18"/>
          <p:cNvSpPr txBox="1"/>
          <p:nvPr/>
        </p:nvSpPr>
        <p:spPr>
          <a:xfrm>
            <a:off x="5904855" y="3816474"/>
            <a:ext cx="3096344" cy="369332"/>
          </a:xfrm>
          <a:prstGeom prst="rect">
            <a:avLst/>
          </a:prstGeom>
          <a:noFill/>
          <a:ln>
            <a:solidFill>
              <a:schemeClr val="tx1">
                <a:lumMod val="75000"/>
                <a:lumOff val="25000"/>
              </a:schemeClr>
            </a:solidFill>
          </a:ln>
        </p:spPr>
        <p:txBody>
          <a:bodyPr wrap="square" rtlCol="0">
            <a:spAutoFit/>
          </a:bodyPr>
          <a:lstStyle/>
          <a:p>
            <a:r>
              <a:rPr lang="ja-JP" altLang="en-US" dirty="0" smtClean="0"/>
              <a:t>国会（給与法の改正）</a:t>
            </a:r>
            <a:endParaRPr kumimoji="1" lang="ja-JP" altLang="en-US" dirty="0"/>
          </a:p>
        </p:txBody>
      </p:sp>
      <p:sp>
        <p:nvSpPr>
          <p:cNvPr id="20" name="テキスト ボックス 19"/>
          <p:cNvSpPr txBox="1"/>
          <p:nvPr/>
        </p:nvSpPr>
        <p:spPr>
          <a:xfrm>
            <a:off x="5904855" y="4248522"/>
            <a:ext cx="3096344" cy="369332"/>
          </a:xfrm>
          <a:prstGeom prst="rect">
            <a:avLst/>
          </a:prstGeom>
          <a:noFill/>
          <a:ln>
            <a:solidFill>
              <a:schemeClr val="tx1">
                <a:lumMod val="75000"/>
                <a:lumOff val="25000"/>
              </a:schemeClr>
            </a:solidFill>
          </a:ln>
        </p:spPr>
        <p:txBody>
          <a:bodyPr wrap="square" rtlCol="0">
            <a:spAutoFit/>
          </a:bodyPr>
          <a:lstStyle/>
          <a:p>
            <a:r>
              <a:rPr lang="ja-JP" altLang="en-US" dirty="0"/>
              <a:t>内閣</a:t>
            </a:r>
            <a:r>
              <a:rPr lang="ja-JP" altLang="en-US" dirty="0" smtClean="0"/>
              <a:t>（勧告の取り扱いを決定）</a:t>
            </a:r>
            <a:endParaRPr kumimoji="1" lang="ja-JP" altLang="en-US" dirty="0"/>
          </a:p>
        </p:txBody>
      </p:sp>
      <p:sp>
        <p:nvSpPr>
          <p:cNvPr id="22" name="テキスト ボックス 21"/>
          <p:cNvSpPr txBox="1"/>
          <p:nvPr/>
        </p:nvSpPr>
        <p:spPr>
          <a:xfrm>
            <a:off x="5904855" y="4896594"/>
            <a:ext cx="3168352" cy="369332"/>
          </a:xfrm>
          <a:prstGeom prst="rect">
            <a:avLst/>
          </a:prstGeom>
          <a:noFill/>
          <a:ln>
            <a:solidFill>
              <a:schemeClr val="tx1">
                <a:lumMod val="75000"/>
                <a:lumOff val="25000"/>
              </a:schemeClr>
            </a:solidFill>
          </a:ln>
        </p:spPr>
        <p:txBody>
          <a:bodyPr wrap="square" rtlCol="0">
            <a:spAutoFit/>
          </a:bodyPr>
          <a:lstStyle/>
          <a:p>
            <a:r>
              <a:rPr lang="ja-JP" altLang="en-US" dirty="0"/>
              <a:t>議会</a:t>
            </a:r>
            <a:r>
              <a:rPr lang="ja-JP" altLang="en-US" dirty="0" smtClean="0"/>
              <a:t>（給与条例の改正）</a:t>
            </a:r>
            <a:endParaRPr kumimoji="1" lang="ja-JP" altLang="en-US" dirty="0"/>
          </a:p>
        </p:txBody>
      </p:sp>
      <p:sp>
        <p:nvSpPr>
          <p:cNvPr id="23" name="テキスト ボックス 22"/>
          <p:cNvSpPr txBox="1"/>
          <p:nvPr/>
        </p:nvSpPr>
        <p:spPr>
          <a:xfrm>
            <a:off x="5873700" y="5328642"/>
            <a:ext cx="3199507" cy="369332"/>
          </a:xfrm>
          <a:prstGeom prst="rect">
            <a:avLst/>
          </a:prstGeom>
          <a:noFill/>
          <a:ln>
            <a:solidFill>
              <a:schemeClr val="tx1">
                <a:lumMod val="75000"/>
                <a:lumOff val="25000"/>
              </a:schemeClr>
            </a:solidFill>
          </a:ln>
        </p:spPr>
        <p:txBody>
          <a:bodyPr wrap="square" rtlCol="0">
            <a:spAutoFit/>
          </a:bodyPr>
          <a:lstStyle/>
          <a:p>
            <a:r>
              <a:rPr lang="ja-JP" altLang="en-US" dirty="0" smtClean="0"/>
              <a:t>首長（勧告の取り扱いを決定）</a:t>
            </a:r>
            <a:endParaRPr kumimoji="1" lang="ja-JP" altLang="en-US" dirty="0"/>
          </a:p>
        </p:txBody>
      </p:sp>
    </p:spTree>
    <p:extLst>
      <p:ext uri="{BB962C8B-B14F-4D97-AF65-F5344CB8AC3E}">
        <p14:creationId xmlns:p14="http://schemas.microsoft.com/office/powerpoint/2010/main" val="1284578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92287" y="216074"/>
            <a:ext cx="7128792" cy="504056"/>
          </a:xfrm>
        </p:spPr>
        <p:txBody>
          <a:bodyPr>
            <a:noAutofit/>
          </a:bodyPr>
          <a:lstStyle/>
          <a:p>
            <a:pPr algn="l"/>
            <a:r>
              <a:rPr lang="ja-JP" altLang="en-US" sz="3600" dirty="0" smtClean="0"/>
              <a:t>２</a:t>
            </a:r>
            <a:r>
              <a:rPr lang="ja-JP" altLang="en-US" sz="3600" dirty="0"/>
              <a:t>　</a:t>
            </a:r>
            <a:r>
              <a:rPr lang="ja-JP" altLang="en-US" sz="3600" dirty="0" smtClean="0"/>
              <a:t>地方公務員の給与決定</a:t>
            </a:r>
            <a:endParaRPr kumimoji="1" lang="ja-JP" altLang="en-US" sz="3600" dirty="0"/>
          </a:p>
        </p:txBody>
      </p:sp>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4</a:t>
            </a:fld>
            <a:endParaRPr kumimoji="1" lang="ja-JP" altLang="en-US" dirty="0"/>
          </a:p>
        </p:txBody>
      </p:sp>
      <p:grpSp>
        <p:nvGrpSpPr>
          <p:cNvPr id="24" name="グループ化 23"/>
          <p:cNvGrpSpPr/>
          <p:nvPr/>
        </p:nvGrpSpPr>
        <p:grpSpPr>
          <a:xfrm>
            <a:off x="622288" y="1214894"/>
            <a:ext cx="9390942" cy="5625916"/>
            <a:chOff x="622288" y="864146"/>
            <a:chExt cx="9390942" cy="5625916"/>
          </a:xfrm>
        </p:grpSpPr>
        <p:sp>
          <p:nvSpPr>
            <p:cNvPr id="25" name="正方形/長方形 24"/>
            <p:cNvSpPr/>
            <p:nvPr/>
          </p:nvSpPr>
          <p:spPr>
            <a:xfrm>
              <a:off x="684275" y="864146"/>
              <a:ext cx="9289032" cy="504056"/>
            </a:xfrm>
            <a:prstGeom prst="rect">
              <a:avLst/>
            </a:prstGeom>
            <a:ln>
              <a:noFill/>
            </a:ln>
          </p:spPr>
          <p:txBody>
            <a:bodyPr/>
            <a:lstStyle/>
            <a:p>
              <a:pPr lvl="0" rtl="0"/>
              <a:r>
                <a:rPr lang="ja-JP" altLang="en-US" sz="2400" dirty="0" smtClean="0">
                  <a:solidFill>
                    <a:srgbClr val="FF0000"/>
                  </a:solidFill>
                </a:rPr>
                <a:t>●</a:t>
              </a:r>
              <a:r>
                <a:rPr lang="ja-JP" sz="2400" dirty="0" smtClean="0">
                  <a:solidFill>
                    <a:srgbClr val="FF0000"/>
                  </a:solidFill>
                </a:rPr>
                <a:t>平等取り扱いの原則</a:t>
              </a:r>
              <a:r>
                <a:rPr lang="ja-JP" sz="2000" dirty="0" smtClean="0">
                  <a:solidFill>
                    <a:srgbClr val="FF0000"/>
                  </a:solidFill>
                </a:rPr>
                <a:t>（</a:t>
              </a:r>
              <a:r>
                <a:rPr lang="ja-JP" altLang="en-US" sz="2000" dirty="0" smtClean="0">
                  <a:solidFill>
                    <a:srgbClr val="FF0000"/>
                  </a:solidFill>
                </a:rPr>
                <a:t>地公法</a:t>
              </a:r>
              <a:r>
                <a:rPr lang="en-US" altLang="ja-JP" sz="2000" dirty="0" smtClean="0">
                  <a:solidFill>
                    <a:srgbClr val="FF0000"/>
                  </a:solidFill>
                </a:rPr>
                <a:t>13</a:t>
              </a:r>
              <a:r>
                <a:rPr lang="ja-JP" sz="2000" dirty="0" smtClean="0">
                  <a:solidFill>
                    <a:srgbClr val="FF0000"/>
                  </a:solidFill>
                </a:rPr>
                <a:t>）</a:t>
              </a:r>
              <a:endParaRPr lang="en-US" altLang="ja-JP" sz="2000" dirty="0" smtClean="0">
                <a:solidFill>
                  <a:srgbClr val="FF0000"/>
                </a:solidFill>
              </a:endParaRPr>
            </a:p>
            <a:p>
              <a:pPr lvl="0" rtl="0"/>
              <a:endParaRPr lang="ja-JP" sz="2400" dirty="0"/>
            </a:p>
          </p:txBody>
        </p:sp>
        <p:sp>
          <p:nvSpPr>
            <p:cNvPr id="26" name="正方形/長方形 25"/>
            <p:cNvSpPr/>
            <p:nvPr/>
          </p:nvSpPr>
          <p:spPr>
            <a:xfrm>
              <a:off x="689409" y="2088283"/>
              <a:ext cx="4608512" cy="432047"/>
            </a:xfrm>
            <a:prstGeom prst="rect">
              <a:avLst/>
            </a:prstGeom>
            <a:ln>
              <a:noFill/>
            </a:ln>
          </p:spPr>
          <p:txBody>
            <a:bodyPr/>
            <a:lstStyle/>
            <a:p>
              <a:pPr lvl="0" rtl="0"/>
              <a:r>
                <a:rPr kumimoji="1" lang="ja-JP" altLang="en-US" sz="2400" b="0" dirty="0" smtClean="0">
                  <a:solidFill>
                    <a:srgbClr val="FF0000"/>
                  </a:solidFill>
                </a:rPr>
                <a:t>●</a:t>
              </a:r>
              <a:r>
                <a:rPr kumimoji="1" lang="ja-JP" sz="2400" b="0" dirty="0" smtClean="0">
                  <a:solidFill>
                    <a:srgbClr val="FF0000"/>
                  </a:solidFill>
                </a:rPr>
                <a:t>情勢適応の原則</a:t>
              </a:r>
              <a:r>
                <a:rPr kumimoji="1" lang="ja-JP" sz="2000" b="0" dirty="0" smtClean="0">
                  <a:solidFill>
                    <a:srgbClr val="FF0000"/>
                  </a:solidFill>
                </a:rPr>
                <a:t>（</a:t>
              </a:r>
              <a:r>
                <a:rPr kumimoji="1" lang="ja-JP" altLang="en-US" sz="2000" b="0" dirty="0" smtClean="0">
                  <a:solidFill>
                    <a:srgbClr val="FF0000"/>
                  </a:solidFill>
                </a:rPr>
                <a:t>地</a:t>
              </a:r>
              <a:r>
                <a:rPr kumimoji="1" lang="ja-JP" sz="2000" b="0" dirty="0" smtClean="0">
                  <a:solidFill>
                    <a:srgbClr val="FF0000"/>
                  </a:solidFill>
                </a:rPr>
                <a:t>公法</a:t>
              </a:r>
              <a:r>
                <a:rPr lang="en-US" altLang="ja-JP" sz="2000" dirty="0">
                  <a:solidFill>
                    <a:srgbClr val="FF0000"/>
                  </a:solidFill>
                </a:rPr>
                <a:t>14</a:t>
              </a:r>
              <a:r>
                <a:rPr kumimoji="1" lang="ja-JP" altLang="en-US" sz="2000" b="0" dirty="0" smtClean="0">
                  <a:solidFill>
                    <a:srgbClr val="FF0000"/>
                  </a:solidFill>
                </a:rPr>
                <a:t>の</a:t>
              </a:r>
              <a:r>
                <a:rPr kumimoji="1" lang="en-US" altLang="ja-JP" sz="2000" b="0" dirty="0" smtClean="0">
                  <a:solidFill>
                    <a:srgbClr val="FF0000"/>
                  </a:solidFill>
                </a:rPr>
                <a:t>1</a:t>
              </a:r>
              <a:r>
                <a:rPr kumimoji="1" lang="ja-JP" sz="2000" b="0" dirty="0" smtClean="0">
                  <a:solidFill>
                    <a:srgbClr val="FF0000"/>
                  </a:solidFill>
                </a:rPr>
                <a:t>）</a:t>
              </a:r>
              <a:endParaRPr lang="ja-JP" sz="2000" b="0" dirty="0">
                <a:solidFill>
                  <a:srgbClr val="FF0000"/>
                </a:solidFill>
              </a:endParaRPr>
            </a:p>
          </p:txBody>
        </p:sp>
        <p:sp>
          <p:nvSpPr>
            <p:cNvPr id="27" name="正方形/長方形 26"/>
            <p:cNvSpPr/>
            <p:nvPr/>
          </p:nvSpPr>
          <p:spPr>
            <a:xfrm>
              <a:off x="658292" y="3888482"/>
              <a:ext cx="4608512" cy="432048"/>
            </a:xfrm>
            <a:prstGeom prst="rect">
              <a:avLst/>
            </a:prstGeom>
            <a:ln>
              <a:noFill/>
            </a:ln>
          </p:spPr>
          <p:txBody>
            <a:bodyPr/>
            <a:lstStyle/>
            <a:p>
              <a:pPr lvl="0" rtl="0"/>
              <a:r>
                <a:rPr kumimoji="1" lang="ja-JP" altLang="en-US" sz="2400" b="0" dirty="0" smtClean="0">
                  <a:solidFill>
                    <a:srgbClr val="FF0000"/>
                  </a:solidFill>
                </a:rPr>
                <a:t>●</a:t>
              </a:r>
              <a:r>
                <a:rPr kumimoji="1" lang="ja-JP" sz="2400" b="0" dirty="0" smtClean="0">
                  <a:solidFill>
                    <a:srgbClr val="FF0000"/>
                  </a:solidFill>
                </a:rPr>
                <a:t>職務給の原則</a:t>
              </a:r>
              <a:r>
                <a:rPr kumimoji="1" lang="ja-JP" sz="2000" b="0" dirty="0" smtClean="0">
                  <a:solidFill>
                    <a:srgbClr val="FF0000"/>
                  </a:solidFill>
                </a:rPr>
                <a:t>（</a:t>
              </a:r>
              <a:r>
                <a:rPr kumimoji="1" lang="ja-JP" altLang="en-US" sz="2000" b="0" dirty="0" smtClean="0">
                  <a:solidFill>
                    <a:srgbClr val="FF0000"/>
                  </a:solidFill>
                </a:rPr>
                <a:t>地</a:t>
              </a:r>
              <a:r>
                <a:rPr kumimoji="1" lang="ja-JP" sz="2000" b="0" dirty="0" smtClean="0">
                  <a:solidFill>
                    <a:srgbClr val="FF0000"/>
                  </a:solidFill>
                </a:rPr>
                <a:t>公法</a:t>
              </a:r>
              <a:r>
                <a:rPr kumimoji="1" lang="en-US" altLang="ja-JP" sz="2000" b="0" dirty="0" smtClean="0">
                  <a:solidFill>
                    <a:srgbClr val="FF0000"/>
                  </a:solidFill>
                </a:rPr>
                <a:t>24</a:t>
              </a:r>
              <a:r>
                <a:rPr kumimoji="1" lang="ja-JP" sz="2000" b="0" dirty="0" smtClean="0">
                  <a:solidFill>
                    <a:srgbClr val="FF0000"/>
                  </a:solidFill>
                </a:rPr>
                <a:t>）</a:t>
              </a:r>
              <a:endParaRPr lang="ja-JP" sz="2000" b="0" dirty="0">
                <a:solidFill>
                  <a:srgbClr val="FF0000"/>
                </a:solidFill>
              </a:endParaRPr>
            </a:p>
          </p:txBody>
        </p:sp>
        <p:sp>
          <p:nvSpPr>
            <p:cNvPr id="28" name="正方形/長方形 27"/>
            <p:cNvSpPr/>
            <p:nvPr/>
          </p:nvSpPr>
          <p:spPr>
            <a:xfrm>
              <a:off x="648271" y="3096394"/>
              <a:ext cx="4680520" cy="504056"/>
            </a:xfrm>
            <a:prstGeom prst="rect">
              <a:avLst/>
            </a:prstGeom>
            <a:ln>
              <a:noFill/>
            </a:ln>
          </p:spPr>
          <p:txBody>
            <a:bodyPr/>
            <a:lstStyle/>
            <a:p>
              <a:pPr lvl="0" rtl="0"/>
              <a:r>
                <a:rPr kumimoji="1" lang="ja-JP" altLang="en-US" sz="2400" b="0" dirty="0" smtClean="0">
                  <a:solidFill>
                    <a:srgbClr val="FF0000"/>
                  </a:solidFill>
                </a:rPr>
                <a:t>●</a:t>
              </a:r>
              <a:r>
                <a:rPr kumimoji="1" lang="ja-JP" sz="2400" b="0" dirty="0" smtClean="0">
                  <a:solidFill>
                    <a:srgbClr val="FF0000"/>
                  </a:solidFill>
                </a:rPr>
                <a:t>人事管理の原則</a:t>
              </a:r>
              <a:r>
                <a:rPr kumimoji="1" lang="ja-JP" sz="2000" b="0" dirty="0" smtClean="0">
                  <a:solidFill>
                    <a:srgbClr val="FF0000"/>
                  </a:solidFill>
                </a:rPr>
                <a:t>（</a:t>
              </a:r>
              <a:r>
                <a:rPr kumimoji="1" lang="ja-JP" altLang="en-US" sz="2000" b="0" dirty="0" smtClean="0">
                  <a:solidFill>
                    <a:srgbClr val="FF0000"/>
                  </a:solidFill>
                </a:rPr>
                <a:t>地</a:t>
              </a:r>
              <a:r>
                <a:rPr kumimoji="1" lang="ja-JP" sz="2000" b="0" dirty="0" smtClean="0">
                  <a:solidFill>
                    <a:srgbClr val="FF0000"/>
                  </a:solidFill>
                </a:rPr>
                <a:t>公法</a:t>
              </a:r>
              <a:r>
                <a:rPr kumimoji="1" lang="en-US" altLang="ja-JP" sz="2000" b="0" dirty="0" smtClean="0">
                  <a:solidFill>
                    <a:srgbClr val="FF0000"/>
                  </a:solidFill>
                </a:rPr>
                <a:t>23</a:t>
              </a:r>
              <a:r>
                <a:rPr kumimoji="1" lang="ja-JP" sz="2000" b="0" dirty="0" smtClean="0">
                  <a:solidFill>
                    <a:srgbClr val="FF0000"/>
                  </a:solidFill>
                </a:rPr>
                <a:t>の２）</a:t>
              </a:r>
              <a:endParaRPr lang="ja-JP" sz="2000" b="0" dirty="0">
                <a:solidFill>
                  <a:srgbClr val="FF0000"/>
                </a:solidFill>
              </a:endParaRPr>
            </a:p>
          </p:txBody>
        </p:sp>
        <p:sp>
          <p:nvSpPr>
            <p:cNvPr id="29" name="正方形/長方形 28"/>
            <p:cNvSpPr/>
            <p:nvPr/>
          </p:nvSpPr>
          <p:spPr>
            <a:xfrm>
              <a:off x="653895" y="4680570"/>
              <a:ext cx="4680520" cy="432048"/>
            </a:xfrm>
            <a:prstGeom prst="rect">
              <a:avLst/>
            </a:prstGeom>
            <a:ln>
              <a:noFill/>
            </a:ln>
          </p:spPr>
          <p:txBody>
            <a:bodyPr/>
            <a:lstStyle/>
            <a:p>
              <a:pPr lvl="0" rtl="0"/>
              <a:r>
                <a:rPr kumimoji="1" lang="ja-JP" altLang="en-US" sz="2400" b="0" dirty="0" smtClean="0">
                  <a:solidFill>
                    <a:srgbClr val="FF0000"/>
                  </a:solidFill>
                </a:rPr>
                <a:t>●</a:t>
              </a:r>
              <a:r>
                <a:rPr kumimoji="1" lang="ja-JP" sz="2400" b="0" dirty="0" smtClean="0">
                  <a:solidFill>
                    <a:srgbClr val="FF0000"/>
                  </a:solidFill>
                </a:rPr>
                <a:t>均衡の原則</a:t>
              </a:r>
              <a:r>
                <a:rPr kumimoji="1" lang="ja-JP" sz="2000" b="0" dirty="0" smtClean="0">
                  <a:solidFill>
                    <a:srgbClr val="FF0000"/>
                  </a:solidFill>
                </a:rPr>
                <a:t>（</a:t>
              </a:r>
              <a:r>
                <a:rPr lang="ja-JP" altLang="en-US" sz="2000" dirty="0">
                  <a:solidFill>
                    <a:srgbClr val="FF0000"/>
                  </a:solidFill>
                </a:rPr>
                <a:t>地</a:t>
              </a:r>
              <a:r>
                <a:rPr kumimoji="1" lang="ja-JP" sz="2000" b="0" dirty="0" smtClean="0">
                  <a:solidFill>
                    <a:srgbClr val="FF0000"/>
                  </a:solidFill>
                </a:rPr>
                <a:t>公法</a:t>
              </a:r>
              <a:r>
                <a:rPr kumimoji="1" lang="en-US" altLang="ja-JP" sz="2000" b="0" dirty="0" smtClean="0">
                  <a:solidFill>
                    <a:srgbClr val="FF0000"/>
                  </a:solidFill>
                </a:rPr>
                <a:t>24</a:t>
              </a:r>
              <a:r>
                <a:rPr kumimoji="1" lang="ja-JP" sz="2000" b="0" dirty="0" smtClean="0">
                  <a:solidFill>
                    <a:srgbClr val="FF0000"/>
                  </a:solidFill>
                </a:rPr>
                <a:t>）</a:t>
              </a:r>
              <a:endParaRPr lang="ja-JP" sz="2000" b="0" dirty="0">
                <a:solidFill>
                  <a:srgbClr val="FF0000"/>
                </a:solidFill>
              </a:endParaRPr>
            </a:p>
          </p:txBody>
        </p:sp>
        <p:sp>
          <p:nvSpPr>
            <p:cNvPr id="30" name="正方形/長方形 29"/>
            <p:cNvSpPr/>
            <p:nvPr/>
          </p:nvSpPr>
          <p:spPr>
            <a:xfrm>
              <a:off x="622288" y="5760690"/>
              <a:ext cx="4680520" cy="432048"/>
            </a:xfrm>
            <a:prstGeom prst="rect">
              <a:avLst/>
            </a:prstGeom>
            <a:ln>
              <a:noFill/>
            </a:ln>
          </p:spPr>
          <p:txBody>
            <a:bodyPr/>
            <a:lstStyle/>
            <a:p>
              <a:pPr lvl="0" rtl="0"/>
              <a:r>
                <a:rPr lang="ja-JP" altLang="en-US" sz="2400" dirty="0" smtClean="0">
                  <a:solidFill>
                    <a:srgbClr val="FF0000"/>
                  </a:solidFill>
                </a:rPr>
                <a:t>●給与条例</a:t>
              </a:r>
              <a:r>
                <a:rPr kumimoji="1" lang="ja-JP" sz="2400" b="0" dirty="0" smtClean="0">
                  <a:solidFill>
                    <a:srgbClr val="FF0000"/>
                  </a:solidFill>
                </a:rPr>
                <a:t>主義</a:t>
              </a:r>
              <a:r>
                <a:rPr kumimoji="1" lang="ja-JP" sz="2000" b="0" dirty="0" smtClean="0">
                  <a:solidFill>
                    <a:srgbClr val="FF0000"/>
                  </a:solidFill>
                </a:rPr>
                <a:t>（</a:t>
              </a:r>
              <a:r>
                <a:rPr kumimoji="1" lang="ja-JP" altLang="en-US" sz="2000" b="0" dirty="0" smtClean="0">
                  <a:solidFill>
                    <a:srgbClr val="FF0000"/>
                  </a:solidFill>
                </a:rPr>
                <a:t>地</a:t>
              </a:r>
              <a:r>
                <a:rPr kumimoji="1" lang="ja-JP" sz="2000" b="0" dirty="0" smtClean="0">
                  <a:solidFill>
                    <a:srgbClr val="FF0000"/>
                  </a:solidFill>
                </a:rPr>
                <a:t>公法</a:t>
              </a:r>
              <a:r>
                <a:rPr kumimoji="1" lang="en-US" sz="2000" b="0" dirty="0" smtClean="0">
                  <a:solidFill>
                    <a:srgbClr val="FF0000"/>
                  </a:solidFill>
                </a:rPr>
                <a:t>64</a:t>
              </a:r>
              <a:r>
                <a:rPr kumimoji="1" lang="ja-JP" sz="2000" b="0" dirty="0" smtClean="0">
                  <a:solidFill>
                    <a:srgbClr val="FF0000"/>
                  </a:solidFill>
                </a:rPr>
                <a:t>）</a:t>
              </a:r>
              <a:endParaRPr lang="ja-JP" sz="2000" b="0" dirty="0">
                <a:solidFill>
                  <a:srgbClr val="FF0000"/>
                </a:solidFill>
              </a:endParaRPr>
            </a:p>
          </p:txBody>
        </p:sp>
        <p:sp>
          <p:nvSpPr>
            <p:cNvPr id="31" name="正方形/長方形 30"/>
            <p:cNvSpPr/>
            <p:nvPr/>
          </p:nvSpPr>
          <p:spPr>
            <a:xfrm>
              <a:off x="658292" y="1164952"/>
              <a:ext cx="9279011" cy="923330"/>
            </a:xfrm>
            <a:prstGeom prst="rect">
              <a:avLst/>
            </a:prstGeom>
          </p:spPr>
          <p:txBody>
            <a:bodyPr wrap="square">
              <a:spAutoFit/>
            </a:bodyPr>
            <a:lstStyle/>
            <a:p>
              <a:pPr algn="just"/>
              <a:r>
                <a:rPr lang="ja-JP" altLang="en-US" dirty="0" smtClean="0">
                  <a:latin typeface="+mj-ea"/>
                  <a:ea typeface="+mj-ea"/>
                </a:rPr>
                <a:t>　　</a:t>
              </a:r>
              <a:r>
                <a:rPr lang="ja-JP" altLang="ja-JP" dirty="0" smtClean="0">
                  <a:latin typeface="+mj-ea"/>
                  <a:ea typeface="+mj-ea"/>
                </a:rPr>
                <a:t>すべて</a:t>
              </a:r>
              <a:r>
                <a:rPr lang="ja-JP" altLang="ja-JP" dirty="0">
                  <a:latin typeface="+mj-ea"/>
                  <a:ea typeface="+mj-ea"/>
                </a:rPr>
                <a:t>国民は、この法律の適用について、平等に取り扱われなければならず、人種、</a:t>
              </a:r>
              <a:r>
                <a:rPr lang="ja-JP" altLang="ja-JP" dirty="0" smtClean="0">
                  <a:latin typeface="+mj-ea"/>
                  <a:ea typeface="+mj-ea"/>
                </a:rPr>
                <a:t>信条</a:t>
              </a:r>
              <a:r>
                <a:rPr lang="ja-JP" altLang="en-US" dirty="0" smtClean="0">
                  <a:latin typeface="+mj-ea"/>
                  <a:ea typeface="+mj-ea"/>
                </a:rPr>
                <a:t>　</a:t>
              </a:r>
              <a:endParaRPr lang="en-US" altLang="ja-JP" dirty="0" smtClean="0">
                <a:latin typeface="+mj-ea"/>
                <a:ea typeface="+mj-ea"/>
              </a:endParaRPr>
            </a:p>
            <a:p>
              <a:pPr algn="just"/>
              <a:r>
                <a:rPr lang="ja-JP" altLang="en-US" dirty="0" smtClean="0">
                  <a:latin typeface="+mj-ea"/>
                  <a:ea typeface="+mj-ea"/>
                </a:rPr>
                <a:t>　　</a:t>
              </a:r>
              <a:r>
                <a:rPr lang="ja-JP" altLang="ja-JP" dirty="0" smtClean="0">
                  <a:latin typeface="+mj-ea"/>
                  <a:ea typeface="+mj-ea"/>
                </a:rPr>
                <a:t>性別</a:t>
              </a:r>
              <a:r>
                <a:rPr lang="ja-JP" altLang="ja-JP" dirty="0">
                  <a:latin typeface="+mj-ea"/>
                  <a:ea typeface="+mj-ea"/>
                </a:rPr>
                <a:t>、社会的身分若しくは門地に</a:t>
              </a:r>
              <a:r>
                <a:rPr lang="ja-JP" altLang="ja-JP" dirty="0" err="1">
                  <a:latin typeface="+mj-ea"/>
                  <a:ea typeface="+mj-ea"/>
                </a:rPr>
                <a:t>よつて</a:t>
              </a:r>
              <a:r>
                <a:rPr lang="ja-JP" altLang="ja-JP" dirty="0">
                  <a:latin typeface="+mj-ea"/>
                  <a:ea typeface="+mj-ea"/>
                </a:rPr>
                <a:t>、又は第十六条第五号に規定する場合を除く</a:t>
              </a:r>
              <a:r>
                <a:rPr lang="ja-JP" altLang="ja-JP" dirty="0" smtClean="0">
                  <a:latin typeface="+mj-ea"/>
                  <a:ea typeface="+mj-ea"/>
                </a:rPr>
                <a:t>外</a:t>
              </a:r>
              <a:endParaRPr lang="en-US" altLang="ja-JP" dirty="0" smtClean="0">
                <a:latin typeface="+mj-ea"/>
                <a:ea typeface="+mj-ea"/>
              </a:endParaRPr>
            </a:p>
            <a:p>
              <a:pPr algn="just"/>
              <a:r>
                <a:rPr lang="ja-JP" altLang="en-US" dirty="0">
                  <a:latin typeface="+mj-ea"/>
                  <a:ea typeface="+mj-ea"/>
                </a:rPr>
                <a:t>　</a:t>
              </a:r>
              <a:r>
                <a:rPr lang="ja-JP" altLang="en-US" dirty="0" smtClean="0">
                  <a:latin typeface="+mj-ea"/>
                  <a:ea typeface="+mj-ea"/>
                </a:rPr>
                <a:t>　</a:t>
              </a:r>
              <a:r>
                <a:rPr lang="ja-JP" altLang="ja-JP" dirty="0" smtClean="0">
                  <a:latin typeface="+mj-ea"/>
                  <a:ea typeface="+mj-ea"/>
                </a:rPr>
                <a:t>政治的</a:t>
              </a:r>
              <a:r>
                <a:rPr lang="ja-JP" altLang="ja-JP" dirty="0">
                  <a:latin typeface="+mj-ea"/>
                  <a:ea typeface="+mj-ea"/>
                </a:rPr>
                <a:t>意見若しくは政治的所属関係</a:t>
              </a:r>
              <a:r>
                <a:rPr lang="ja-JP" altLang="ja-JP" dirty="0" smtClean="0">
                  <a:latin typeface="+mj-ea"/>
                  <a:ea typeface="+mj-ea"/>
                </a:rPr>
                <a:t>に</a:t>
              </a:r>
              <a:r>
                <a:rPr lang="ja-JP" altLang="en-US" dirty="0" smtClean="0">
                  <a:latin typeface="+mj-ea"/>
                  <a:ea typeface="+mj-ea"/>
                </a:rPr>
                <a:t>よって</a:t>
              </a:r>
              <a:r>
                <a:rPr lang="ja-JP" altLang="ja-JP" dirty="0" smtClean="0">
                  <a:latin typeface="+mj-ea"/>
                  <a:ea typeface="+mj-ea"/>
                </a:rPr>
                <a:t>差別</a:t>
              </a:r>
              <a:r>
                <a:rPr lang="ja-JP" altLang="ja-JP" dirty="0">
                  <a:latin typeface="+mj-ea"/>
                  <a:ea typeface="+mj-ea"/>
                </a:rPr>
                <a:t>されてはならない。</a:t>
              </a:r>
            </a:p>
          </p:txBody>
        </p:sp>
        <p:sp>
          <p:nvSpPr>
            <p:cNvPr id="38" name="正方形/長方形 37"/>
            <p:cNvSpPr/>
            <p:nvPr/>
          </p:nvSpPr>
          <p:spPr>
            <a:xfrm>
              <a:off x="648271" y="2450063"/>
              <a:ext cx="9279011" cy="646331"/>
            </a:xfrm>
            <a:prstGeom prst="rect">
              <a:avLst/>
            </a:prstGeom>
          </p:spPr>
          <p:txBody>
            <a:bodyPr wrap="square">
              <a:spAutoFit/>
            </a:bodyPr>
            <a:lstStyle/>
            <a:p>
              <a:pPr algn="just"/>
              <a:r>
                <a:rPr lang="ja-JP" altLang="en-US" dirty="0" smtClean="0"/>
                <a:t>　　</a:t>
              </a:r>
              <a:r>
                <a:rPr lang="ja-JP" altLang="ja-JP" dirty="0" smtClean="0"/>
                <a:t>地方</a:t>
              </a:r>
              <a:r>
                <a:rPr lang="ja-JP" altLang="ja-JP" dirty="0"/>
                <a:t>公共団体は、この法律に基いて定められた給与、勤務時間その他の勤務</a:t>
              </a:r>
              <a:r>
                <a:rPr lang="ja-JP" altLang="ja-JP" dirty="0" smtClean="0"/>
                <a:t>条件が</a:t>
              </a:r>
              <a:endParaRPr lang="en-US" altLang="ja-JP" dirty="0" smtClean="0"/>
            </a:p>
            <a:p>
              <a:pPr algn="just"/>
              <a:r>
                <a:rPr lang="ja-JP" altLang="en-US" dirty="0"/>
                <a:t>　</a:t>
              </a:r>
              <a:r>
                <a:rPr lang="ja-JP" altLang="en-US" dirty="0" smtClean="0"/>
                <a:t>　</a:t>
              </a:r>
              <a:r>
                <a:rPr lang="ja-JP" altLang="ja-JP" dirty="0" smtClean="0"/>
                <a:t>社会一般</a:t>
              </a:r>
              <a:r>
                <a:rPr lang="ja-JP" altLang="ja-JP" dirty="0"/>
                <a:t>の情勢に適応するように、随時、適当な措置を講じなければならない。</a:t>
              </a:r>
              <a:endParaRPr lang="ja-JP" altLang="ja-JP" dirty="0">
                <a:latin typeface="+mj-ea"/>
                <a:ea typeface="+mj-ea"/>
              </a:endParaRPr>
            </a:p>
          </p:txBody>
        </p:sp>
        <p:sp>
          <p:nvSpPr>
            <p:cNvPr id="39" name="正方形/長方形 38"/>
            <p:cNvSpPr/>
            <p:nvPr/>
          </p:nvSpPr>
          <p:spPr>
            <a:xfrm>
              <a:off x="693328" y="3456434"/>
              <a:ext cx="9319902" cy="646331"/>
            </a:xfrm>
            <a:prstGeom prst="rect">
              <a:avLst/>
            </a:prstGeom>
          </p:spPr>
          <p:txBody>
            <a:bodyPr wrap="square">
              <a:spAutoFit/>
            </a:bodyPr>
            <a:lstStyle/>
            <a:p>
              <a:pPr algn="just"/>
              <a:r>
                <a:rPr lang="ja-JP" altLang="en-US" dirty="0" smtClean="0"/>
                <a:t>　　</a:t>
              </a:r>
              <a:r>
                <a:rPr lang="ja-JP" altLang="ja-JP" dirty="0" smtClean="0"/>
                <a:t>任命権者</a:t>
              </a:r>
              <a:r>
                <a:rPr lang="ja-JP" altLang="ja-JP" dirty="0"/>
                <a:t>は、人事評価を任用、給与、分限その他の人事管理の基礎として活用</a:t>
              </a:r>
              <a:r>
                <a:rPr lang="ja-JP" altLang="ja-JP" dirty="0" smtClean="0"/>
                <a:t>する</a:t>
              </a:r>
              <a:endParaRPr lang="en-US" altLang="ja-JP" dirty="0" smtClean="0"/>
            </a:p>
            <a:p>
              <a:pPr algn="just"/>
              <a:r>
                <a:rPr lang="ja-JP" altLang="en-US" dirty="0"/>
                <a:t>　</a:t>
              </a:r>
              <a:r>
                <a:rPr lang="ja-JP" altLang="en-US" dirty="0" smtClean="0"/>
                <a:t>　</a:t>
              </a:r>
              <a:r>
                <a:rPr lang="ja-JP" altLang="ja-JP" dirty="0" smtClean="0"/>
                <a:t>もの</a:t>
              </a:r>
              <a:r>
                <a:rPr lang="ja-JP" altLang="ja-JP" dirty="0"/>
                <a:t>とする。</a:t>
              </a:r>
              <a:endParaRPr lang="ja-JP" altLang="en-US" dirty="0"/>
            </a:p>
          </p:txBody>
        </p:sp>
        <p:sp>
          <p:nvSpPr>
            <p:cNvPr id="41" name="正方形/長方形 40"/>
            <p:cNvSpPr/>
            <p:nvPr/>
          </p:nvSpPr>
          <p:spPr>
            <a:xfrm>
              <a:off x="661355" y="4320530"/>
              <a:ext cx="9247894" cy="369332"/>
            </a:xfrm>
            <a:prstGeom prst="rect">
              <a:avLst/>
            </a:prstGeom>
          </p:spPr>
          <p:txBody>
            <a:bodyPr wrap="square">
              <a:spAutoFit/>
            </a:bodyPr>
            <a:lstStyle/>
            <a:p>
              <a:r>
                <a:rPr lang="ja-JP" altLang="en-US" dirty="0" smtClean="0"/>
                <a:t>　　</a:t>
              </a:r>
              <a:r>
                <a:rPr lang="ja-JP" altLang="ja-JP" dirty="0" smtClean="0"/>
                <a:t>職員</a:t>
              </a:r>
              <a:r>
                <a:rPr lang="ja-JP" altLang="ja-JP" dirty="0"/>
                <a:t>の給与は、職務と責任に応ずるものでなければならない。</a:t>
              </a:r>
            </a:p>
          </p:txBody>
        </p:sp>
        <p:sp>
          <p:nvSpPr>
            <p:cNvPr id="52" name="正方形/長方形 51"/>
            <p:cNvSpPr/>
            <p:nvPr/>
          </p:nvSpPr>
          <p:spPr>
            <a:xfrm>
              <a:off x="648272" y="5042351"/>
              <a:ext cx="8496944" cy="646331"/>
            </a:xfrm>
            <a:prstGeom prst="rect">
              <a:avLst/>
            </a:prstGeom>
          </p:spPr>
          <p:txBody>
            <a:bodyPr wrap="square">
              <a:spAutoFit/>
            </a:bodyPr>
            <a:lstStyle/>
            <a:p>
              <a:r>
                <a:rPr lang="ja-JP" altLang="en-US" dirty="0" smtClean="0"/>
                <a:t>　　</a:t>
              </a:r>
              <a:r>
                <a:rPr lang="ja-JP" altLang="ja-JP" dirty="0" smtClean="0"/>
                <a:t>職員</a:t>
              </a:r>
              <a:r>
                <a:rPr lang="ja-JP" altLang="ja-JP" dirty="0"/>
                <a:t>の給与は、生計費並びに国及び他の地方公共団体の職員並びに民間事業</a:t>
              </a:r>
              <a:r>
                <a:rPr lang="ja-JP" altLang="ja-JP" dirty="0" smtClean="0"/>
                <a:t>の</a:t>
              </a:r>
              <a:endParaRPr lang="en-US" altLang="ja-JP" dirty="0" smtClean="0"/>
            </a:p>
            <a:p>
              <a:r>
                <a:rPr lang="ja-JP" altLang="en-US" dirty="0"/>
                <a:t>　</a:t>
              </a:r>
              <a:r>
                <a:rPr lang="ja-JP" altLang="en-US" dirty="0" smtClean="0"/>
                <a:t>　</a:t>
              </a:r>
              <a:r>
                <a:rPr lang="ja-JP" altLang="ja-JP" dirty="0" smtClean="0"/>
                <a:t>従事者</a:t>
              </a:r>
              <a:r>
                <a:rPr lang="ja-JP" altLang="ja-JP" dirty="0"/>
                <a:t>の給与その他の事情を考慮して定められなければならない。</a:t>
              </a:r>
              <a:endParaRPr lang="ja-JP" altLang="en-US" dirty="0"/>
            </a:p>
          </p:txBody>
        </p:sp>
        <p:sp>
          <p:nvSpPr>
            <p:cNvPr id="53" name="正方形/長方形 52"/>
            <p:cNvSpPr/>
            <p:nvPr/>
          </p:nvSpPr>
          <p:spPr>
            <a:xfrm>
              <a:off x="693328" y="6120730"/>
              <a:ext cx="6291647" cy="369332"/>
            </a:xfrm>
            <a:prstGeom prst="rect">
              <a:avLst/>
            </a:prstGeom>
          </p:spPr>
          <p:txBody>
            <a:bodyPr wrap="square">
              <a:spAutoFit/>
            </a:bodyPr>
            <a:lstStyle/>
            <a:p>
              <a:r>
                <a:rPr lang="ja-JP" altLang="en-US" dirty="0" smtClean="0"/>
                <a:t>　　職員</a:t>
              </a:r>
              <a:r>
                <a:rPr lang="ja-JP" altLang="en-US" dirty="0"/>
                <a:t>の給与、勤務時間その他の勤務条件は、条例で定める。</a:t>
              </a:r>
              <a:endParaRPr lang="ja-JP" altLang="ja-JP" dirty="0"/>
            </a:p>
          </p:txBody>
        </p:sp>
      </p:grpSp>
      <p:grpSp>
        <p:nvGrpSpPr>
          <p:cNvPr id="54" name="グループ化 53"/>
          <p:cNvGrpSpPr/>
          <p:nvPr/>
        </p:nvGrpSpPr>
        <p:grpSpPr>
          <a:xfrm>
            <a:off x="1440359" y="720335"/>
            <a:ext cx="7416824" cy="494559"/>
            <a:chOff x="0" y="102"/>
            <a:chExt cx="4572670" cy="575859"/>
          </a:xfrm>
        </p:grpSpPr>
        <p:sp>
          <p:nvSpPr>
            <p:cNvPr id="55" name="角丸四角形 54"/>
            <p:cNvSpPr/>
            <p:nvPr/>
          </p:nvSpPr>
          <p:spPr>
            <a:xfrm>
              <a:off x="0" y="102"/>
              <a:ext cx="4572670" cy="57585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6" name="角丸四角形 4"/>
            <p:cNvSpPr/>
            <p:nvPr/>
          </p:nvSpPr>
          <p:spPr>
            <a:xfrm>
              <a:off x="28111" y="28213"/>
              <a:ext cx="4516448" cy="5196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ja-JP" altLang="en-US" sz="2400" dirty="0"/>
                <a:t>地方</a:t>
              </a:r>
              <a:r>
                <a:rPr lang="ja-JP" altLang="en-US" sz="2400" dirty="0" smtClean="0"/>
                <a:t>公務員の給与の基本となるのは「地方公務員法」</a:t>
              </a:r>
              <a:endParaRPr lang="ja-JP" altLang="en-US" sz="2400" kern="1200" dirty="0"/>
            </a:p>
          </p:txBody>
        </p:sp>
      </p:grpSp>
    </p:spTree>
    <p:extLst>
      <p:ext uri="{BB962C8B-B14F-4D97-AF65-F5344CB8AC3E}">
        <p14:creationId xmlns:p14="http://schemas.microsoft.com/office/powerpoint/2010/main" val="2655361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5</a:t>
            </a:fld>
            <a:endParaRPr kumimoji="1" lang="ja-JP" altLang="en-US" dirty="0"/>
          </a:p>
        </p:txBody>
      </p:sp>
      <p:graphicFrame>
        <p:nvGraphicFramePr>
          <p:cNvPr id="50" name="図表 49"/>
          <p:cNvGraphicFramePr/>
          <p:nvPr>
            <p:extLst>
              <p:ext uri="{D42A27DB-BD31-4B8C-83A1-F6EECF244321}">
                <p14:modId xmlns:p14="http://schemas.microsoft.com/office/powerpoint/2010/main" val="2613162837"/>
              </p:ext>
            </p:extLst>
          </p:nvPr>
        </p:nvGraphicFramePr>
        <p:xfrm>
          <a:off x="658292" y="360090"/>
          <a:ext cx="4392487" cy="5760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7" name="グループ化 16"/>
          <p:cNvGrpSpPr/>
          <p:nvPr/>
        </p:nvGrpSpPr>
        <p:grpSpPr>
          <a:xfrm>
            <a:off x="576263" y="360090"/>
            <a:ext cx="4572670" cy="575859"/>
            <a:chOff x="0" y="102"/>
            <a:chExt cx="4572670" cy="575859"/>
          </a:xfrm>
        </p:grpSpPr>
        <p:sp>
          <p:nvSpPr>
            <p:cNvPr id="18" name="角丸四角形 17"/>
            <p:cNvSpPr/>
            <p:nvPr/>
          </p:nvSpPr>
          <p:spPr>
            <a:xfrm>
              <a:off x="0" y="102"/>
              <a:ext cx="4572670" cy="57585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角丸四角形 4"/>
            <p:cNvSpPr/>
            <p:nvPr/>
          </p:nvSpPr>
          <p:spPr>
            <a:xfrm>
              <a:off x="28111" y="28213"/>
              <a:ext cx="4516448" cy="5196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ja-JP" altLang="en-US" sz="2800" kern="1200" dirty="0" smtClean="0"/>
                <a:t>地方公務員の賃金体系</a:t>
              </a:r>
              <a:endParaRPr lang="ja-JP" altLang="en-US" sz="2800" kern="1200" dirty="0"/>
            </a:p>
          </p:txBody>
        </p:sp>
      </p:grpSp>
      <p:sp>
        <p:nvSpPr>
          <p:cNvPr id="2" name="タイトル 1"/>
          <p:cNvSpPr>
            <a:spLocks noGrp="1"/>
          </p:cNvSpPr>
          <p:nvPr>
            <p:ph type="title"/>
          </p:nvPr>
        </p:nvSpPr>
        <p:spPr>
          <a:xfrm>
            <a:off x="504255" y="960140"/>
            <a:ext cx="9649072" cy="1200150"/>
          </a:xfrm>
        </p:spPr>
        <p:txBody>
          <a:bodyPr>
            <a:noAutofit/>
          </a:bodyPr>
          <a:lstStyle/>
          <a:p>
            <a:pPr algn="l"/>
            <a:r>
              <a:rPr kumimoji="1" lang="ja-JP" altLang="en-US" sz="2000" dirty="0" smtClean="0">
                <a:latin typeface="+mj-ea"/>
              </a:rPr>
              <a:t>地方公務員の賃金は、「月例賃金」と「その他の賃金」に分かれる。</a:t>
            </a:r>
            <a:r>
              <a:rPr kumimoji="1" lang="en-US" altLang="ja-JP" sz="2000" dirty="0" smtClean="0">
                <a:latin typeface="+mj-ea"/>
              </a:rPr>
              <a:t/>
            </a:r>
            <a:br>
              <a:rPr kumimoji="1" lang="en-US" altLang="ja-JP" sz="2000" dirty="0" smtClean="0">
                <a:latin typeface="+mj-ea"/>
              </a:rPr>
            </a:br>
            <a:r>
              <a:rPr kumimoji="1" lang="ja-JP" altLang="en-US" sz="2000" dirty="0" smtClean="0">
                <a:latin typeface="+mj-ea"/>
              </a:rPr>
              <a:t>月例賃金は給料（給料月額、給料の調整額、給料の差額に相当する額）と月例手当に</a:t>
            </a:r>
            <a:r>
              <a:rPr kumimoji="1" lang="en-US" altLang="ja-JP" sz="2000" dirty="0" smtClean="0">
                <a:latin typeface="+mj-ea"/>
              </a:rPr>
              <a:t/>
            </a:r>
            <a:br>
              <a:rPr kumimoji="1" lang="en-US" altLang="ja-JP" sz="2000" dirty="0" smtClean="0">
                <a:latin typeface="+mj-ea"/>
              </a:rPr>
            </a:br>
            <a:r>
              <a:rPr kumimoji="1" lang="ja-JP" altLang="en-US" sz="2000" dirty="0" smtClean="0">
                <a:latin typeface="+mj-ea"/>
              </a:rPr>
              <a:t>分かれる。</a:t>
            </a:r>
            <a:r>
              <a:rPr lang="ja-JP" altLang="en-US" sz="2000" dirty="0" smtClean="0">
                <a:latin typeface="+mj-ea"/>
              </a:rPr>
              <a:t>給料は賃金総体の約</a:t>
            </a:r>
            <a:r>
              <a:rPr lang="en-US" altLang="ja-JP" sz="2000" dirty="0" smtClean="0">
                <a:latin typeface="+mj-ea"/>
              </a:rPr>
              <a:t>80</a:t>
            </a:r>
            <a:r>
              <a:rPr lang="ja-JP" altLang="en-US" sz="2000" dirty="0" smtClean="0">
                <a:latin typeface="+mj-ea"/>
              </a:rPr>
              <a:t>％をしめている。</a:t>
            </a:r>
            <a:endParaRPr kumimoji="1" lang="ja-JP" altLang="en-US" sz="2000" dirty="0">
              <a:latin typeface="+mj-ea"/>
            </a:endParaRPr>
          </a:p>
        </p:txBody>
      </p:sp>
      <p:sp>
        <p:nvSpPr>
          <p:cNvPr id="29" name="タイトル 1"/>
          <p:cNvSpPr txBox="1">
            <a:spLocks/>
          </p:cNvSpPr>
          <p:nvPr/>
        </p:nvSpPr>
        <p:spPr>
          <a:xfrm>
            <a:off x="2232447" y="2184237"/>
            <a:ext cx="4705895" cy="552117"/>
          </a:xfrm>
          <a:prstGeom prst="rect">
            <a:avLst/>
          </a:prstGeom>
        </p:spPr>
        <p:txBody>
          <a:bodyPr vert="horz" lIns="95226" tIns="47612" rIns="95226" bIns="47612" rtlCol="0" anchor="ctr">
            <a:normAutofit/>
          </a:bodyPr>
          <a:lstStyle>
            <a:lvl1pPr algn="ctr" defTabSz="952259" rtl="0" eaLnBrk="1" latinLnBrk="0" hangingPunct="1">
              <a:spcBef>
                <a:spcPct val="0"/>
              </a:spcBef>
              <a:buNone/>
              <a:defRPr kumimoji="1" sz="4600" kern="1200">
                <a:solidFill>
                  <a:schemeClr val="tx1"/>
                </a:solidFill>
                <a:latin typeface="+mj-lt"/>
                <a:ea typeface="+mj-ea"/>
                <a:cs typeface="+mj-cs"/>
              </a:defRPr>
            </a:lvl1pPr>
          </a:lstStyle>
          <a:p>
            <a:pPr algn="l"/>
            <a:r>
              <a:rPr lang="ja-JP" altLang="en-US" sz="2000" dirty="0" smtClean="0">
                <a:latin typeface="+mn-ea"/>
                <a:ea typeface="+mn-ea"/>
              </a:rPr>
              <a:t>給料と諸手当も含めた総体のこと</a:t>
            </a:r>
            <a:endParaRPr lang="ja-JP" altLang="en-US" sz="2000" dirty="0">
              <a:latin typeface="+mn-ea"/>
              <a:ea typeface="+mn-ea"/>
            </a:endParaRPr>
          </a:p>
        </p:txBody>
      </p:sp>
      <p:grpSp>
        <p:nvGrpSpPr>
          <p:cNvPr id="30" name="グループ化 29"/>
          <p:cNvGrpSpPr/>
          <p:nvPr/>
        </p:nvGrpSpPr>
        <p:grpSpPr>
          <a:xfrm>
            <a:off x="576263" y="2232503"/>
            <a:ext cx="1600515" cy="575859"/>
            <a:chOff x="0" y="102"/>
            <a:chExt cx="4572670" cy="575859"/>
          </a:xfrm>
        </p:grpSpPr>
        <p:sp>
          <p:nvSpPr>
            <p:cNvPr id="31" name="角丸四角形 30"/>
            <p:cNvSpPr/>
            <p:nvPr/>
          </p:nvSpPr>
          <p:spPr>
            <a:xfrm>
              <a:off x="0" y="102"/>
              <a:ext cx="4572670" cy="57585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角丸四角形 4"/>
            <p:cNvSpPr/>
            <p:nvPr/>
          </p:nvSpPr>
          <p:spPr>
            <a:xfrm>
              <a:off x="28111" y="28213"/>
              <a:ext cx="4516448" cy="5196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ja-JP" altLang="en-US" sz="2400" kern="1200" dirty="0" smtClean="0"/>
                <a:t>給与</a:t>
              </a:r>
              <a:endParaRPr lang="ja-JP" altLang="en-US" sz="2400" kern="1200" dirty="0"/>
            </a:p>
          </p:txBody>
        </p:sp>
      </p:grpSp>
      <p:grpSp>
        <p:nvGrpSpPr>
          <p:cNvPr id="33" name="グループ化 32"/>
          <p:cNvGrpSpPr/>
          <p:nvPr/>
        </p:nvGrpSpPr>
        <p:grpSpPr>
          <a:xfrm>
            <a:off x="531813" y="2952583"/>
            <a:ext cx="1628626" cy="575859"/>
            <a:chOff x="0" y="102"/>
            <a:chExt cx="4572670" cy="575859"/>
          </a:xfrm>
        </p:grpSpPr>
        <p:sp>
          <p:nvSpPr>
            <p:cNvPr id="34" name="角丸四角形 33"/>
            <p:cNvSpPr/>
            <p:nvPr/>
          </p:nvSpPr>
          <p:spPr>
            <a:xfrm>
              <a:off x="0" y="102"/>
              <a:ext cx="4572670" cy="57585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角丸四角形 4"/>
            <p:cNvSpPr/>
            <p:nvPr/>
          </p:nvSpPr>
          <p:spPr>
            <a:xfrm>
              <a:off x="28111" y="28213"/>
              <a:ext cx="4516448" cy="5196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ja-JP" altLang="en-US" sz="2400" kern="1200" dirty="0" smtClean="0"/>
                <a:t>給料</a:t>
              </a:r>
              <a:endParaRPr lang="ja-JP" altLang="en-US" sz="2400" kern="1200" dirty="0"/>
            </a:p>
          </p:txBody>
        </p:sp>
      </p:grpSp>
      <p:sp>
        <p:nvSpPr>
          <p:cNvPr id="36" name="タイトル 1"/>
          <p:cNvSpPr txBox="1">
            <a:spLocks/>
          </p:cNvSpPr>
          <p:nvPr/>
        </p:nvSpPr>
        <p:spPr>
          <a:xfrm>
            <a:off x="2183282" y="2688190"/>
            <a:ext cx="9050165" cy="1056276"/>
          </a:xfrm>
          <a:prstGeom prst="rect">
            <a:avLst/>
          </a:prstGeom>
        </p:spPr>
        <p:txBody>
          <a:bodyPr vert="horz" lIns="95226" tIns="47612" rIns="95226" bIns="47612" rtlCol="0" anchor="ctr">
            <a:noAutofit/>
          </a:bodyPr>
          <a:lstStyle>
            <a:lvl1pPr algn="ctr" defTabSz="952259" rtl="0" eaLnBrk="1" latinLnBrk="0" hangingPunct="1">
              <a:spcBef>
                <a:spcPct val="0"/>
              </a:spcBef>
              <a:buNone/>
              <a:defRPr kumimoji="1" sz="4600" kern="1200">
                <a:solidFill>
                  <a:schemeClr val="tx1"/>
                </a:solidFill>
                <a:latin typeface="+mj-lt"/>
                <a:ea typeface="+mj-ea"/>
                <a:cs typeface="+mj-cs"/>
              </a:defRPr>
            </a:lvl1pPr>
          </a:lstStyle>
          <a:p>
            <a:pPr algn="l"/>
            <a:r>
              <a:rPr lang="ja-JP" altLang="en-US" sz="2000" dirty="0" smtClean="0">
                <a:latin typeface="+mn-ea"/>
                <a:ea typeface="+mn-ea"/>
              </a:rPr>
              <a:t>いわゆる本俸（基本給）。給料は諸手当などの算定基礎になっている</a:t>
            </a:r>
            <a:endParaRPr lang="en-US" altLang="ja-JP" sz="2000" dirty="0" smtClean="0">
              <a:latin typeface="+mn-ea"/>
              <a:ea typeface="+mn-ea"/>
            </a:endParaRPr>
          </a:p>
          <a:p>
            <a:pPr algn="l"/>
            <a:r>
              <a:rPr lang="ja-JP" altLang="en-US" sz="2000" dirty="0" smtClean="0">
                <a:latin typeface="+mn-ea"/>
                <a:ea typeface="+mn-ea"/>
              </a:rPr>
              <a:t>また組合費の算定基礎にもなっている。</a:t>
            </a:r>
            <a:endParaRPr lang="ja-JP" altLang="en-US" sz="2000" dirty="0">
              <a:latin typeface="+mn-ea"/>
              <a:ea typeface="+mn-ea"/>
            </a:endParaRPr>
          </a:p>
        </p:txBody>
      </p:sp>
      <p:sp>
        <p:nvSpPr>
          <p:cNvPr id="37" name="角丸四角形 36"/>
          <p:cNvSpPr/>
          <p:nvPr/>
        </p:nvSpPr>
        <p:spPr>
          <a:xfrm>
            <a:off x="566564" y="3744466"/>
            <a:ext cx="1593875" cy="575859"/>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ja-JP" altLang="en-US" sz="2400" dirty="0" smtClean="0"/>
              <a:t>現給保障</a:t>
            </a:r>
            <a:endParaRPr lang="ja-JP" altLang="en-US" sz="2400" dirty="0"/>
          </a:p>
        </p:txBody>
      </p:sp>
      <p:sp>
        <p:nvSpPr>
          <p:cNvPr id="12" name="正方形/長方形 11"/>
          <p:cNvSpPr/>
          <p:nvPr/>
        </p:nvSpPr>
        <p:spPr>
          <a:xfrm>
            <a:off x="2160439" y="5293540"/>
            <a:ext cx="1345520" cy="1547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r>
              <a:rPr kumimoji="1" lang="ja-JP" altLang="en-US" dirty="0" smtClean="0">
                <a:solidFill>
                  <a:schemeClr val="bg1"/>
                </a:solidFill>
              </a:rPr>
              <a:t>改正前の</a:t>
            </a:r>
            <a:endParaRPr kumimoji="1" lang="en-US" altLang="ja-JP" dirty="0" smtClean="0">
              <a:solidFill>
                <a:schemeClr val="bg1"/>
              </a:solidFill>
            </a:endParaRPr>
          </a:p>
          <a:p>
            <a:pPr algn="ctr"/>
            <a:r>
              <a:rPr kumimoji="1" lang="ja-JP" altLang="en-US" dirty="0" smtClean="0">
                <a:solidFill>
                  <a:schemeClr val="bg1"/>
                </a:solidFill>
              </a:rPr>
              <a:t>俸給月額</a:t>
            </a:r>
            <a:endParaRPr kumimoji="1" lang="ja-JP" altLang="en-US" dirty="0">
              <a:solidFill>
                <a:schemeClr val="bg1"/>
              </a:solidFill>
            </a:endParaRPr>
          </a:p>
        </p:txBody>
      </p:sp>
      <p:sp>
        <p:nvSpPr>
          <p:cNvPr id="13" name="テキスト ボックス 12"/>
          <p:cNvSpPr txBox="1"/>
          <p:nvPr/>
        </p:nvSpPr>
        <p:spPr>
          <a:xfrm>
            <a:off x="2160439" y="4968602"/>
            <a:ext cx="1152128" cy="369332"/>
          </a:xfrm>
          <a:prstGeom prst="rect">
            <a:avLst/>
          </a:prstGeom>
          <a:noFill/>
        </p:spPr>
        <p:txBody>
          <a:bodyPr wrap="square" rtlCol="0">
            <a:spAutoFit/>
          </a:bodyPr>
          <a:lstStyle/>
          <a:p>
            <a:r>
              <a:rPr kumimoji="1" lang="en-US" altLang="ja-JP" dirty="0" smtClean="0">
                <a:latin typeface="+mj-ea"/>
                <a:ea typeface="+mj-ea"/>
              </a:rPr>
              <a:t>2006.3.31</a:t>
            </a:r>
            <a:endParaRPr kumimoji="1" lang="ja-JP" altLang="en-US" dirty="0">
              <a:latin typeface="+mj-ea"/>
              <a:ea typeface="+mj-ea"/>
            </a:endParaRPr>
          </a:p>
        </p:txBody>
      </p:sp>
      <p:sp>
        <p:nvSpPr>
          <p:cNvPr id="41" name="テキスト ボックス 40"/>
          <p:cNvSpPr txBox="1"/>
          <p:nvPr/>
        </p:nvSpPr>
        <p:spPr>
          <a:xfrm>
            <a:off x="4680719" y="4959310"/>
            <a:ext cx="1080120" cy="369332"/>
          </a:xfrm>
          <a:prstGeom prst="rect">
            <a:avLst/>
          </a:prstGeom>
          <a:noFill/>
        </p:spPr>
        <p:txBody>
          <a:bodyPr wrap="square" rtlCol="0">
            <a:spAutoFit/>
          </a:bodyPr>
          <a:lstStyle/>
          <a:p>
            <a:r>
              <a:rPr kumimoji="1" lang="en-US" altLang="ja-JP" dirty="0" smtClean="0">
                <a:latin typeface="+mj-ea"/>
                <a:ea typeface="+mj-ea"/>
              </a:rPr>
              <a:t>2006.</a:t>
            </a:r>
            <a:r>
              <a:rPr kumimoji="1" lang="ja-JP" altLang="en-US" dirty="0" smtClean="0">
                <a:latin typeface="+mj-ea"/>
                <a:ea typeface="+mj-ea"/>
              </a:rPr>
              <a:t>４</a:t>
            </a:r>
            <a:r>
              <a:rPr kumimoji="1" lang="en-US" altLang="ja-JP" dirty="0" smtClean="0">
                <a:latin typeface="+mj-ea"/>
                <a:ea typeface="+mj-ea"/>
              </a:rPr>
              <a:t>.</a:t>
            </a:r>
            <a:r>
              <a:rPr kumimoji="1" lang="ja-JP" altLang="en-US" dirty="0" smtClean="0">
                <a:latin typeface="+mj-ea"/>
                <a:ea typeface="+mj-ea"/>
              </a:rPr>
              <a:t>１</a:t>
            </a:r>
            <a:endParaRPr kumimoji="1" lang="ja-JP" altLang="en-US" dirty="0">
              <a:latin typeface="+mj-ea"/>
              <a:ea typeface="+mj-ea"/>
            </a:endParaRPr>
          </a:p>
        </p:txBody>
      </p:sp>
      <p:sp>
        <p:nvSpPr>
          <p:cNvPr id="40" name="正方形/長方形 39"/>
          <p:cNvSpPr/>
          <p:nvPr/>
        </p:nvSpPr>
        <p:spPr>
          <a:xfrm>
            <a:off x="4536703" y="5613496"/>
            <a:ext cx="1368152" cy="1227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改正後の　俸給月額</a:t>
            </a:r>
            <a:endParaRPr kumimoji="1" lang="ja-JP" altLang="en-US" dirty="0"/>
          </a:p>
        </p:txBody>
      </p:sp>
      <p:cxnSp>
        <p:nvCxnSpPr>
          <p:cNvPr id="20" name="直線コネクタ 19"/>
          <p:cNvCxnSpPr/>
          <p:nvPr/>
        </p:nvCxnSpPr>
        <p:spPr>
          <a:xfrm>
            <a:off x="3339311" y="5293540"/>
            <a:ext cx="1269400" cy="251126"/>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3339311" y="5256634"/>
            <a:ext cx="1269400"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43" name="右矢印 42"/>
          <p:cNvSpPr/>
          <p:nvPr/>
        </p:nvSpPr>
        <p:spPr>
          <a:xfrm>
            <a:off x="3600599" y="5904706"/>
            <a:ext cx="936104" cy="64966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切替</a:t>
            </a:r>
            <a:endParaRPr kumimoji="1" lang="ja-JP" altLang="en-US" dirty="0">
              <a:solidFill>
                <a:schemeClr val="tx1"/>
              </a:solidFill>
            </a:endParaRPr>
          </a:p>
        </p:txBody>
      </p:sp>
      <p:sp>
        <p:nvSpPr>
          <p:cNvPr id="55" name="タイトル 1"/>
          <p:cNvSpPr txBox="1">
            <a:spLocks/>
          </p:cNvSpPr>
          <p:nvPr/>
        </p:nvSpPr>
        <p:spPr>
          <a:xfrm>
            <a:off x="2160439" y="3744466"/>
            <a:ext cx="7679662" cy="1214844"/>
          </a:xfrm>
          <a:prstGeom prst="rect">
            <a:avLst/>
          </a:prstGeom>
        </p:spPr>
        <p:txBody>
          <a:bodyPr vert="horz" lIns="95226" tIns="47612" rIns="95226" bIns="47612" rtlCol="0" anchor="ctr">
            <a:noAutofit/>
          </a:bodyPr>
          <a:lstStyle>
            <a:lvl1pPr algn="ctr" defTabSz="952259" rtl="0" eaLnBrk="1" latinLnBrk="0" hangingPunct="1">
              <a:spcBef>
                <a:spcPct val="0"/>
              </a:spcBef>
              <a:buNone/>
              <a:defRPr kumimoji="1" sz="4600" kern="1200">
                <a:solidFill>
                  <a:schemeClr val="tx1"/>
                </a:solidFill>
                <a:latin typeface="+mj-lt"/>
                <a:ea typeface="+mj-ea"/>
                <a:cs typeface="+mj-cs"/>
              </a:defRPr>
            </a:lvl1pPr>
          </a:lstStyle>
          <a:p>
            <a:pPr algn="l"/>
            <a:r>
              <a:rPr lang="en-US" altLang="ja-JP" sz="2000" dirty="0" smtClean="0">
                <a:latin typeface="+mn-ea"/>
                <a:ea typeface="+mn-ea"/>
              </a:rPr>
              <a:t>2006</a:t>
            </a:r>
            <a:r>
              <a:rPr lang="ja-JP" altLang="en-US" sz="2000" dirty="0" smtClean="0">
                <a:latin typeface="+mn-ea"/>
                <a:ea typeface="+mn-ea"/>
              </a:rPr>
              <a:t>給与構造改革の際、俸給月額が切替前日（</a:t>
            </a:r>
            <a:r>
              <a:rPr lang="en-US" altLang="ja-JP" sz="2000" dirty="0" smtClean="0">
                <a:latin typeface="+mn-ea"/>
                <a:ea typeface="+mn-ea"/>
              </a:rPr>
              <a:t>2006</a:t>
            </a:r>
            <a:r>
              <a:rPr lang="ja-JP" altLang="en-US" sz="2000" dirty="0" smtClean="0">
                <a:latin typeface="+mn-ea"/>
                <a:ea typeface="+mn-ea"/>
              </a:rPr>
              <a:t>年</a:t>
            </a:r>
            <a:r>
              <a:rPr lang="en-US" altLang="ja-JP" sz="2000" dirty="0" smtClean="0">
                <a:latin typeface="+mn-ea"/>
                <a:ea typeface="+mn-ea"/>
              </a:rPr>
              <a:t>3</a:t>
            </a:r>
            <a:r>
              <a:rPr lang="ja-JP" altLang="en-US" sz="2000" dirty="0" smtClean="0">
                <a:latin typeface="+mn-ea"/>
                <a:ea typeface="+mn-ea"/>
              </a:rPr>
              <a:t>月</a:t>
            </a:r>
            <a:r>
              <a:rPr lang="en-US" altLang="ja-JP" sz="2000" dirty="0" smtClean="0">
                <a:latin typeface="+mn-ea"/>
                <a:ea typeface="+mn-ea"/>
              </a:rPr>
              <a:t>31</a:t>
            </a:r>
            <a:r>
              <a:rPr lang="ja-JP" altLang="en-US" sz="2000" dirty="0" smtClean="0">
                <a:latin typeface="+mn-ea"/>
                <a:ea typeface="+mn-ea"/>
              </a:rPr>
              <a:t>日）の給料月額に達しない職員に対し「俸給月額のほかに、その差額に相当する額を俸給として支給する」こととした激変緩和措置。なお</a:t>
            </a:r>
            <a:r>
              <a:rPr lang="en-US" altLang="ja-JP" sz="2000" dirty="0" smtClean="0">
                <a:latin typeface="+mn-ea"/>
                <a:ea typeface="+mn-ea"/>
              </a:rPr>
              <a:t>2014</a:t>
            </a:r>
            <a:r>
              <a:rPr lang="ja-JP" altLang="en-US" sz="2000" dirty="0" smtClean="0">
                <a:latin typeface="+mn-ea"/>
                <a:ea typeface="+mn-ea"/>
              </a:rPr>
              <a:t>給与制度の総合的見直しの導入の際にも同様の措置が取られている。</a:t>
            </a:r>
            <a:endParaRPr lang="ja-JP" altLang="en-US" sz="2000" dirty="0">
              <a:latin typeface="+mn-ea"/>
              <a:ea typeface="+mn-ea"/>
            </a:endParaRPr>
          </a:p>
        </p:txBody>
      </p:sp>
      <p:sp>
        <p:nvSpPr>
          <p:cNvPr id="3" name="右中かっこ 2"/>
          <p:cNvSpPr/>
          <p:nvPr/>
        </p:nvSpPr>
        <p:spPr>
          <a:xfrm>
            <a:off x="6120879" y="5256635"/>
            <a:ext cx="252028" cy="1604218"/>
          </a:xfrm>
          <a:prstGeom prst="rightBrace">
            <a:avLst>
              <a:gd name="adj1" fmla="val 78729"/>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正方形/長方形 5"/>
          <p:cNvSpPr/>
          <p:nvPr/>
        </p:nvSpPr>
        <p:spPr>
          <a:xfrm>
            <a:off x="4534645" y="5256634"/>
            <a:ext cx="1368152" cy="3674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差額相当額</a:t>
            </a:r>
            <a:endParaRPr kumimoji="1" lang="ja-JP" altLang="en-US" dirty="0">
              <a:solidFill>
                <a:schemeClr val="tx1"/>
              </a:solidFill>
            </a:endParaRPr>
          </a:p>
        </p:txBody>
      </p:sp>
      <p:sp>
        <p:nvSpPr>
          <p:cNvPr id="7" name="テキスト ボックス 6"/>
          <p:cNvSpPr txBox="1"/>
          <p:nvPr/>
        </p:nvSpPr>
        <p:spPr>
          <a:xfrm>
            <a:off x="6552927" y="5808779"/>
            <a:ext cx="1440160" cy="369332"/>
          </a:xfrm>
          <a:prstGeom prst="rect">
            <a:avLst/>
          </a:prstGeom>
          <a:noFill/>
        </p:spPr>
        <p:txBody>
          <a:bodyPr wrap="square" rtlCol="0">
            <a:spAutoFit/>
          </a:bodyPr>
          <a:lstStyle/>
          <a:p>
            <a:r>
              <a:rPr kumimoji="1" lang="ja-JP" altLang="en-US" dirty="0" smtClean="0"/>
              <a:t>現給保障額</a:t>
            </a:r>
            <a:endParaRPr kumimoji="1" lang="ja-JP" altLang="en-US" dirty="0"/>
          </a:p>
        </p:txBody>
      </p:sp>
    </p:spTree>
    <p:extLst>
      <p:ext uri="{BB962C8B-B14F-4D97-AF65-F5344CB8AC3E}">
        <p14:creationId xmlns:p14="http://schemas.microsoft.com/office/powerpoint/2010/main" val="3743006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図表 7"/>
          <p:cNvGraphicFramePr/>
          <p:nvPr>
            <p:extLst>
              <p:ext uri="{D42A27DB-BD31-4B8C-83A1-F6EECF244321}">
                <p14:modId xmlns:p14="http://schemas.microsoft.com/office/powerpoint/2010/main" val="807759169"/>
              </p:ext>
            </p:extLst>
          </p:nvPr>
        </p:nvGraphicFramePr>
        <p:xfrm>
          <a:off x="504255" y="360090"/>
          <a:ext cx="4572670" cy="576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6</a:t>
            </a:fld>
            <a:endParaRPr kumimoji="1" lang="ja-JP" altLang="en-US" dirty="0"/>
          </a:p>
        </p:txBody>
      </p:sp>
      <p:sp>
        <p:nvSpPr>
          <p:cNvPr id="21" name="Text Box 72"/>
          <p:cNvSpPr txBox="1">
            <a:spLocks noChangeArrowheads="1"/>
          </p:cNvSpPr>
          <p:nvPr/>
        </p:nvSpPr>
        <p:spPr bwMode="auto">
          <a:xfrm>
            <a:off x="5257701" y="504106"/>
            <a:ext cx="3665214"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50000"/>
              </a:spcBef>
            </a:pPr>
            <a:r>
              <a:rPr lang="en-US" altLang="ja-JP" sz="1600" dirty="0" smtClean="0">
                <a:latin typeface="+mj-ea"/>
                <a:ea typeface="+mj-ea"/>
              </a:rPr>
              <a:t>※</a:t>
            </a:r>
            <a:r>
              <a:rPr lang="ja-JP" altLang="en-US" sz="1600" dirty="0" smtClean="0">
                <a:latin typeface="+mj-ea"/>
                <a:ea typeface="+mj-ea"/>
              </a:rPr>
              <a:t>関係法令　地方</a:t>
            </a:r>
            <a:r>
              <a:rPr lang="ja-JP" altLang="en-US" sz="1600" dirty="0">
                <a:latin typeface="+mj-ea"/>
                <a:ea typeface="+mj-ea"/>
              </a:rPr>
              <a:t>自治法第</a:t>
            </a:r>
            <a:r>
              <a:rPr lang="en-US" altLang="ja-JP" sz="1600" dirty="0">
                <a:latin typeface="+mj-ea"/>
                <a:ea typeface="+mj-ea"/>
              </a:rPr>
              <a:t>204</a:t>
            </a:r>
            <a:r>
              <a:rPr lang="ja-JP" altLang="en-US" sz="1600" dirty="0">
                <a:latin typeface="+mj-ea"/>
                <a:ea typeface="+mj-ea"/>
              </a:rPr>
              <a:t>条</a:t>
            </a:r>
          </a:p>
        </p:txBody>
      </p:sp>
      <p:sp>
        <p:nvSpPr>
          <p:cNvPr id="22" name="Text Box 15"/>
          <p:cNvSpPr txBox="1">
            <a:spLocks noChangeArrowheads="1"/>
          </p:cNvSpPr>
          <p:nvPr/>
        </p:nvSpPr>
        <p:spPr bwMode="auto">
          <a:xfrm>
            <a:off x="581423" y="2060575"/>
            <a:ext cx="615553" cy="3457575"/>
          </a:xfrm>
          <a:prstGeom prst="rect">
            <a:avLst/>
          </a:prstGeom>
          <a:noFill/>
          <a:ln w="9525">
            <a:noFill/>
            <a:miter lim="800000"/>
            <a:headEnd/>
            <a:tailEnd/>
          </a:ln>
          <a:effectLs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50000"/>
              </a:spcBef>
            </a:pPr>
            <a:r>
              <a:rPr lang="ja-JP" altLang="en-US" sz="2800" dirty="0">
                <a:latin typeface="+mj-ea"/>
                <a:ea typeface="+mj-ea"/>
              </a:rPr>
              <a:t>地方公務員の賃金</a:t>
            </a:r>
          </a:p>
        </p:txBody>
      </p:sp>
      <p:grpSp>
        <p:nvGrpSpPr>
          <p:cNvPr id="5" name="グループ化 4"/>
          <p:cNvGrpSpPr/>
          <p:nvPr/>
        </p:nvGrpSpPr>
        <p:grpSpPr>
          <a:xfrm>
            <a:off x="1188367" y="2060574"/>
            <a:ext cx="684040" cy="3415954"/>
            <a:chOff x="1188367" y="2060574"/>
            <a:chExt cx="684040" cy="3415954"/>
          </a:xfrm>
        </p:grpSpPr>
        <p:sp>
          <p:nvSpPr>
            <p:cNvPr id="23" name="Line 45"/>
            <p:cNvSpPr>
              <a:spLocks noChangeShapeType="1"/>
            </p:cNvSpPr>
            <p:nvPr/>
          </p:nvSpPr>
          <p:spPr bwMode="auto">
            <a:xfrm>
              <a:off x="1188367" y="3816474"/>
              <a:ext cx="32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40"/>
            <p:cNvSpPr>
              <a:spLocks noChangeShapeType="1"/>
            </p:cNvSpPr>
            <p:nvPr/>
          </p:nvSpPr>
          <p:spPr bwMode="auto">
            <a:xfrm flipH="1">
              <a:off x="1512366" y="2060574"/>
              <a:ext cx="0" cy="34159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46"/>
            <p:cNvSpPr>
              <a:spLocks noChangeShapeType="1"/>
            </p:cNvSpPr>
            <p:nvPr/>
          </p:nvSpPr>
          <p:spPr bwMode="auto">
            <a:xfrm>
              <a:off x="1512044" y="2060575"/>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47"/>
            <p:cNvSpPr>
              <a:spLocks noChangeShapeType="1"/>
            </p:cNvSpPr>
            <p:nvPr/>
          </p:nvSpPr>
          <p:spPr bwMode="auto">
            <a:xfrm>
              <a:off x="1512044" y="547265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7" name="Text Box 17"/>
          <p:cNvSpPr txBox="1">
            <a:spLocks noChangeArrowheads="1"/>
          </p:cNvSpPr>
          <p:nvPr/>
        </p:nvSpPr>
        <p:spPr bwMode="auto">
          <a:xfrm>
            <a:off x="1871365" y="1847775"/>
            <a:ext cx="1873250" cy="461665"/>
          </a:xfrm>
          <a:prstGeom prst="rect">
            <a:avLst/>
          </a:prstGeom>
          <a:ln>
            <a:headEnd/>
            <a:tailEnd/>
          </a:ln>
          <a:extLst/>
        </p:spPr>
        <p:style>
          <a:lnRef idx="2">
            <a:schemeClr val="accent1"/>
          </a:lnRef>
          <a:fillRef idx="1">
            <a:schemeClr val="lt1"/>
          </a:fillRef>
          <a:effectRef idx="0">
            <a:schemeClr val="accent1"/>
          </a:effectRef>
          <a:fontRef idx="minor">
            <a:schemeClr val="dk1"/>
          </a:fontRef>
        </p:style>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50000"/>
              </a:spcBef>
            </a:pPr>
            <a:r>
              <a:rPr lang="ja-JP" altLang="en-US" sz="2400" dirty="0">
                <a:latin typeface="+mj-ea"/>
                <a:ea typeface="+mj-ea"/>
              </a:rPr>
              <a:t>月例賃金</a:t>
            </a:r>
          </a:p>
        </p:txBody>
      </p:sp>
      <p:sp>
        <p:nvSpPr>
          <p:cNvPr id="29" name="Text Box 18"/>
          <p:cNvSpPr txBox="1">
            <a:spLocks noChangeArrowheads="1"/>
          </p:cNvSpPr>
          <p:nvPr/>
        </p:nvSpPr>
        <p:spPr bwMode="auto">
          <a:xfrm>
            <a:off x="1871365" y="5073709"/>
            <a:ext cx="1873944" cy="830997"/>
          </a:xfrm>
          <a:prstGeom prst="rect">
            <a:avLst/>
          </a:prstGeom>
          <a:noFill/>
          <a:ln>
            <a:headEnd/>
            <a:tailEnd/>
          </a:ln>
          <a:extLst/>
        </p:spPr>
        <p:style>
          <a:lnRef idx="2">
            <a:schemeClr val="accent1"/>
          </a:lnRef>
          <a:fillRef idx="1">
            <a:schemeClr val="lt1"/>
          </a:fillRef>
          <a:effectRef idx="0">
            <a:schemeClr val="accent1"/>
          </a:effectRef>
          <a:fontRef idx="minor">
            <a:schemeClr val="dk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50000"/>
              </a:spcBef>
            </a:pPr>
            <a:r>
              <a:rPr lang="ja-JP" altLang="en-US" sz="2400" b="1" dirty="0">
                <a:latin typeface="+mj-ea"/>
                <a:ea typeface="+mj-ea"/>
              </a:rPr>
              <a:t>その他</a:t>
            </a:r>
            <a:r>
              <a:rPr lang="ja-JP" altLang="en-US" sz="2400" b="1" dirty="0" smtClean="0">
                <a:latin typeface="+mj-ea"/>
                <a:ea typeface="+mj-ea"/>
              </a:rPr>
              <a:t>の　賃金</a:t>
            </a:r>
            <a:endParaRPr lang="ja-JP" altLang="en-US" sz="2400" b="1" dirty="0">
              <a:latin typeface="+mj-ea"/>
              <a:ea typeface="+mj-ea"/>
            </a:endParaRPr>
          </a:p>
        </p:txBody>
      </p:sp>
      <p:sp>
        <p:nvSpPr>
          <p:cNvPr id="36" name="Line 42"/>
          <p:cNvSpPr>
            <a:spLocks noChangeShapeType="1"/>
          </p:cNvSpPr>
          <p:nvPr/>
        </p:nvSpPr>
        <p:spPr bwMode="auto">
          <a:xfrm flipH="1">
            <a:off x="4392687" y="1944266"/>
            <a:ext cx="694" cy="2592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7" name="グループ化 6"/>
          <p:cNvGrpSpPr/>
          <p:nvPr/>
        </p:nvGrpSpPr>
        <p:grpSpPr>
          <a:xfrm>
            <a:off x="3744987" y="5040610"/>
            <a:ext cx="935732" cy="1440160"/>
            <a:chOff x="3744987" y="5040610"/>
            <a:chExt cx="935732" cy="1440160"/>
          </a:xfrm>
        </p:grpSpPr>
        <p:sp>
          <p:nvSpPr>
            <p:cNvPr id="37" name="Line 43"/>
            <p:cNvSpPr>
              <a:spLocks noChangeShapeType="1"/>
            </p:cNvSpPr>
            <p:nvPr/>
          </p:nvSpPr>
          <p:spPr bwMode="auto">
            <a:xfrm>
              <a:off x="4392687" y="5040908"/>
              <a:ext cx="0"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 name="Line 50"/>
            <p:cNvSpPr>
              <a:spLocks noChangeShapeType="1"/>
            </p:cNvSpPr>
            <p:nvPr/>
          </p:nvSpPr>
          <p:spPr bwMode="auto">
            <a:xfrm>
              <a:off x="3744987" y="5472658"/>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61"/>
            <p:cNvSpPr>
              <a:spLocks noChangeShapeType="1"/>
            </p:cNvSpPr>
            <p:nvPr/>
          </p:nvSpPr>
          <p:spPr bwMode="auto">
            <a:xfrm>
              <a:off x="4393381" y="5040610"/>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62"/>
            <p:cNvSpPr>
              <a:spLocks noChangeShapeType="1"/>
            </p:cNvSpPr>
            <p:nvPr/>
          </p:nvSpPr>
          <p:spPr bwMode="auto">
            <a:xfrm>
              <a:off x="4393381" y="5328642"/>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63"/>
            <p:cNvSpPr>
              <a:spLocks noChangeShapeType="1"/>
            </p:cNvSpPr>
            <p:nvPr/>
          </p:nvSpPr>
          <p:spPr bwMode="auto">
            <a:xfrm>
              <a:off x="4393381" y="5616674"/>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64"/>
            <p:cNvSpPr>
              <a:spLocks noChangeShapeType="1"/>
            </p:cNvSpPr>
            <p:nvPr/>
          </p:nvSpPr>
          <p:spPr bwMode="auto">
            <a:xfrm>
              <a:off x="4393381" y="5904706"/>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65"/>
            <p:cNvSpPr>
              <a:spLocks noChangeShapeType="1"/>
            </p:cNvSpPr>
            <p:nvPr/>
          </p:nvSpPr>
          <p:spPr bwMode="auto">
            <a:xfrm>
              <a:off x="4393381" y="61927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5" name="Line 66"/>
          <p:cNvSpPr>
            <a:spLocks noChangeShapeType="1"/>
          </p:cNvSpPr>
          <p:nvPr/>
        </p:nvSpPr>
        <p:spPr bwMode="auto">
          <a:xfrm>
            <a:off x="4393381" y="6480770"/>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49"/>
          <p:cNvSpPr>
            <a:spLocks noChangeShapeType="1"/>
          </p:cNvSpPr>
          <p:nvPr/>
        </p:nvSpPr>
        <p:spPr bwMode="auto">
          <a:xfrm>
            <a:off x="4032325" y="295237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Text Box 19"/>
          <p:cNvSpPr txBox="1">
            <a:spLocks noChangeArrowheads="1"/>
          </p:cNvSpPr>
          <p:nvPr/>
        </p:nvSpPr>
        <p:spPr bwMode="auto">
          <a:xfrm>
            <a:off x="4463529" y="1224186"/>
            <a:ext cx="1657350" cy="400110"/>
          </a:xfrm>
          <a:prstGeom prst="rect">
            <a:avLst/>
          </a:prstGeom>
          <a:ln>
            <a:headEnd/>
            <a:tailEnd/>
          </a:ln>
          <a:extLst/>
        </p:spPr>
        <p:style>
          <a:lnRef idx="2">
            <a:schemeClr val="accent1"/>
          </a:lnRef>
          <a:fillRef idx="1">
            <a:schemeClr val="lt1"/>
          </a:fillRef>
          <a:effectRef idx="0">
            <a:schemeClr val="accent1"/>
          </a:effectRef>
          <a:fontRef idx="minor">
            <a:schemeClr val="dk1"/>
          </a:fontRef>
        </p:style>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50000"/>
              </a:spcBef>
            </a:pPr>
            <a:r>
              <a:rPr lang="ja-JP" altLang="en-US" sz="2000" dirty="0">
                <a:ea typeface="ＭＳ ゴシック" pitchFamily="49" charset="-128"/>
              </a:rPr>
              <a:t>給　料</a:t>
            </a:r>
          </a:p>
        </p:txBody>
      </p:sp>
      <p:sp>
        <p:nvSpPr>
          <p:cNvPr id="60" name="Text Box 20"/>
          <p:cNvSpPr txBox="1">
            <a:spLocks noChangeArrowheads="1"/>
          </p:cNvSpPr>
          <p:nvPr/>
        </p:nvSpPr>
        <p:spPr bwMode="auto">
          <a:xfrm>
            <a:off x="6912967" y="1728242"/>
            <a:ext cx="1655763" cy="338554"/>
          </a:xfrm>
          <a:prstGeom prst="rect">
            <a:avLst/>
          </a:prstGeom>
          <a:noFill/>
          <a:ln w="9525">
            <a:noFill/>
            <a:miter lim="800000"/>
            <a:headEnd/>
            <a:tailEnd/>
          </a:ln>
          <a:effectLs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給料の調整額</a:t>
            </a:r>
          </a:p>
        </p:txBody>
      </p:sp>
      <p:sp>
        <p:nvSpPr>
          <p:cNvPr id="61" name="Text Box 21"/>
          <p:cNvSpPr txBox="1">
            <a:spLocks noChangeArrowheads="1"/>
          </p:cNvSpPr>
          <p:nvPr/>
        </p:nvSpPr>
        <p:spPr bwMode="auto">
          <a:xfrm>
            <a:off x="6984975" y="1440210"/>
            <a:ext cx="2808312" cy="307777"/>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1400" dirty="0">
                <a:latin typeface="+mj-ea"/>
                <a:ea typeface="+mj-ea"/>
              </a:rPr>
              <a:t>※</a:t>
            </a:r>
            <a:r>
              <a:rPr lang="ja-JP" altLang="en-US" sz="1400" dirty="0" smtClean="0">
                <a:latin typeface="+mj-ea"/>
                <a:ea typeface="+mj-ea"/>
              </a:rPr>
              <a:t>給料月額の差額</a:t>
            </a:r>
            <a:r>
              <a:rPr lang="ja-JP" altLang="en-US" sz="1400" dirty="0">
                <a:latin typeface="+mj-ea"/>
                <a:ea typeface="+mj-ea"/>
              </a:rPr>
              <a:t>に相当する</a:t>
            </a:r>
            <a:r>
              <a:rPr lang="ja-JP" altLang="en-US" sz="1400" dirty="0" smtClean="0">
                <a:latin typeface="+mj-ea"/>
                <a:ea typeface="+mj-ea"/>
              </a:rPr>
              <a:t>額</a:t>
            </a:r>
            <a:endParaRPr lang="ja-JP" altLang="en-US" sz="1400" dirty="0">
              <a:latin typeface="+mj-ea"/>
              <a:ea typeface="+mj-ea"/>
            </a:endParaRPr>
          </a:p>
        </p:txBody>
      </p:sp>
      <p:sp>
        <p:nvSpPr>
          <p:cNvPr id="62" name="Text Box 22"/>
          <p:cNvSpPr txBox="1">
            <a:spLocks noChangeArrowheads="1"/>
          </p:cNvSpPr>
          <p:nvPr/>
        </p:nvSpPr>
        <p:spPr bwMode="auto">
          <a:xfrm>
            <a:off x="6912967" y="1152178"/>
            <a:ext cx="1655763" cy="338554"/>
          </a:xfrm>
          <a:prstGeom prst="rect">
            <a:avLst/>
          </a:prstGeom>
          <a:noFill/>
          <a:ln w="9525">
            <a:noFill/>
            <a:miter lim="800000"/>
            <a:headEnd/>
            <a:tailEnd/>
          </a:ln>
          <a:effectLs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smtClean="0">
                <a:latin typeface="+mj-ea"/>
                <a:ea typeface="+mj-ea"/>
              </a:rPr>
              <a:t>給料</a:t>
            </a:r>
            <a:r>
              <a:rPr lang="ja-JP" altLang="en-US" sz="1600" dirty="0">
                <a:latin typeface="+mj-ea"/>
                <a:ea typeface="+mj-ea"/>
              </a:rPr>
              <a:t>月額</a:t>
            </a:r>
          </a:p>
        </p:txBody>
      </p:sp>
      <p:sp>
        <p:nvSpPr>
          <p:cNvPr id="63" name="Text Box 25"/>
          <p:cNvSpPr txBox="1">
            <a:spLocks noChangeArrowheads="1"/>
          </p:cNvSpPr>
          <p:nvPr/>
        </p:nvSpPr>
        <p:spPr bwMode="auto">
          <a:xfrm>
            <a:off x="4681140" y="1800250"/>
            <a:ext cx="3226616"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扶養手当</a:t>
            </a:r>
          </a:p>
        </p:txBody>
      </p:sp>
      <p:sp>
        <p:nvSpPr>
          <p:cNvPr id="66" name="Text Box 26"/>
          <p:cNvSpPr txBox="1">
            <a:spLocks noChangeArrowheads="1"/>
          </p:cNvSpPr>
          <p:nvPr/>
        </p:nvSpPr>
        <p:spPr bwMode="auto">
          <a:xfrm>
            <a:off x="4681140" y="2088282"/>
            <a:ext cx="3226616"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地域手当</a:t>
            </a:r>
          </a:p>
        </p:txBody>
      </p:sp>
      <p:sp>
        <p:nvSpPr>
          <p:cNvPr id="69" name="Text Box 27"/>
          <p:cNvSpPr txBox="1">
            <a:spLocks noChangeArrowheads="1"/>
          </p:cNvSpPr>
          <p:nvPr/>
        </p:nvSpPr>
        <p:spPr bwMode="auto">
          <a:xfrm>
            <a:off x="4681140" y="2376314"/>
            <a:ext cx="3226616"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住居手当</a:t>
            </a:r>
          </a:p>
        </p:txBody>
      </p:sp>
      <p:sp>
        <p:nvSpPr>
          <p:cNvPr id="70" name="Text Box 28"/>
          <p:cNvSpPr txBox="1">
            <a:spLocks noChangeArrowheads="1"/>
          </p:cNvSpPr>
          <p:nvPr/>
        </p:nvSpPr>
        <p:spPr bwMode="auto">
          <a:xfrm>
            <a:off x="4680719" y="2668216"/>
            <a:ext cx="3226616"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初任給調整手当</a:t>
            </a:r>
          </a:p>
        </p:txBody>
      </p:sp>
      <p:sp>
        <p:nvSpPr>
          <p:cNvPr id="71" name="Text Box 29"/>
          <p:cNvSpPr txBox="1">
            <a:spLocks noChangeArrowheads="1"/>
          </p:cNvSpPr>
          <p:nvPr/>
        </p:nvSpPr>
        <p:spPr bwMode="auto">
          <a:xfrm>
            <a:off x="4681140" y="2952378"/>
            <a:ext cx="11505691"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時間外勤務手当、休日勤務手当、夜間勤務</a:t>
            </a:r>
            <a:r>
              <a:rPr lang="ja-JP" altLang="en-US" sz="1600" dirty="0" smtClean="0">
                <a:latin typeface="+mj-ea"/>
                <a:ea typeface="+mj-ea"/>
              </a:rPr>
              <a:t>手当、宿日直手当</a:t>
            </a:r>
            <a:endParaRPr lang="ja-JP" altLang="en-US" sz="1600" dirty="0">
              <a:latin typeface="+mj-ea"/>
              <a:ea typeface="+mj-ea"/>
            </a:endParaRPr>
          </a:p>
        </p:txBody>
      </p:sp>
      <p:sp>
        <p:nvSpPr>
          <p:cNvPr id="72" name="Text Box 30"/>
          <p:cNvSpPr txBox="1">
            <a:spLocks noChangeArrowheads="1"/>
          </p:cNvSpPr>
          <p:nvPr/>
        </p:nvSpPr>
        <p:spPr bwMode="auto">
          <a:xfrm>
            <a:off x="4680719" y="3219401"/>
            <a:ext cx="10103278"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特殊勤務</a:t>
            </a:r>
            <a:r>
              <a:rPr lang="ja-JP" altLang="en-US" sz="1600" dirty="0" smtClean="0">
                <a:latin typeface="+mj-ea"/>
                <a:ea typeface="+mj-ea"/>
              </a:rPr>
              <a:t>手当、農林漁業改良普及指導手当</a:t>
            </a:r>
            <a:endParaRPr lang="ja-JP" altLang="en-US" sz="1600" dirty="0">
              <a:latin typeface="+mj-ea"/>
              <a:ea typeface="+mj-ea"/>
            </a:endParaRPr>
          </a:p>
        </p:txBody>
      </p:sp>
      <p:sp>
        <p:nvSpPr>
          <p:cNvPr id="73" name="Text Box 31"/>
          <p:cNvSpPr txBox="1">
            <a:spLocks noChangeArrowheads="1"/>
          </p:cNvSpPr>
          <p:nvPr/>
        </p:nvSpPr>
        <p:spPr bwMode="auto">
          <a:xfrm>
            <a:off x="4680720" y="3528442"/>
            <a:ext cx="5472607"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特地勤務</a:t>
            </a:r>
            <a:r>
              <a:rPr lang="ja-JP" altLang="en-US" sz="1600" dirty="0" smtClean="0">
                <a:latin typeface="+mj-ea"/>
                <a:ea typeface="+mj-ea"/>
              </a:rPr>
              <a:t>手当</a:t>
            </a:r>
            <a:r>
              <a:rPr lang="ja-JP" altLang="en-US" sz="1200" dirty="0" smtClean="0">
                <a:latin typeface="+mj-ea"/>
                <a:ea typeface="+mj-ea"/>
              </a:rPr>
              <a:t>（へき地手当）</a:t>
            </a:r>
            <a:endParaRPr lang="ja-JP" altLang="en-US" sz="1200" dirty="0">
              <a:latin typeface="+mj-ea"/>
              <a:ea typeface="+mj-ea"/>
            </a:endParaRPr>
          </a:p>
        </p:txBody>
      </p:sp>
      <p:sp>
        <p:nvSpPr>
          <p:cNvPr id="74" name="Text Box 32"/>
          <p:cNvSpPr txBox="1">
            <a:spLocks noChangeArrowheads="1"/>
          </p:cNvSpPr>
          <p:nvPr/>
        </p:nvSpPr>
        <p:spPr bwMode="auto">
          <a:xfrm>
            <a:off x="4680719" y="4108375"/>
            <a:ext cx="1655763" cy="338554"/>
          </a:xfrm>
          <a:prstGeom prst="rect">
            <a:avLst/>
          </a:prstGeom>
          <a:noFill/>
          <a:ln w="9525">
            <a:noFill/>
            <a:miter lim="800000"/>
            <a:headEnd/>
            <a:tailEnd/>
          </a:ln>
          <a:effectLs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単身赴任手当</a:t>
            </a:r>
          </a:p>
        </p:txBody>
      </p:sp>
      <p:sp>
        <p:nvSpPr>
          <p:cNvPr id="75" name="Text Box 33"/>
          <p:cNvSpPr txBox="1">
            <a:spLocks noChangeArrowheads="1"/>
          </p:cNvSpPr>
          <p:nvPr/>
        </p:nvSpPr>
        <p:spPr bwMode="auto">
          <a:xfrm>
            <a:off x="4680719" y="4396407"/>
            <a:ext cx="5184576"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管理職</a:t>
            </a:r>
            <a:r>
              <a:rPr lang="ja-JP" altLang="en-US" sz="1600" dirty="0" smtClean="0">
                <a:latin typeface="+mj-ea"/>
                <a:ea typeface="+mj-ea"/>
              </a:rPr>
              <a:t>手当、管理職員特別勤務手当</a:t>
            </a:r>
            <a:endParaRPr lang="ja-JP" altLang="en-US" sz="1600" dirty="0">
              <a:latin typeface="+mj-ea"/>
              <a:ea typeface="+mj-ea"/>
            </a:endParaRPr>
          </a:p>
        </p:txBody>
      </p:sp>
      <p:sp>
        <p:nvSpPr>
          <p:cNvPr id="76" name="Text Box 34"/>
          <p:cNvSpPr txBox="1">
            <a:spLocks noChangeArrowheads="1"/>
          </p:cNvSpPr>
          <p:nvPr/>
        </p:nvSpPr>
        <p:spPr bwMode="auto">
          <a:xfrm>
            <a:off x="4680718" y="4907627"/>
            <a:ext cx="5256585"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期末手当、勤勉手当</a:t>
            </a:r>
            <a:r>
              <a:rPr lang="ja-JP" altLang="en-US" sz="1600" dirty="0" smtClean="0">
                <a:latin typeface="+mj-ea"/>
                <a:ea typeface="+mj-ea"/>
              </a:rPr>
              <a:t>、期末特別手当、寒冷地手当</a:t>
            </a:r>
            <a:endParaRPr lang="ja-JP" altLang="en-US" sz="1600" dirty="0">
              <a:latin typeface="+mj-ea"/>
              <a:ea typeface="+mj-ea"/>
            </a:endParaRPr>
          </a:p>
        </p:txBody>
      </p:sp>
      <p:sp>
        <p:nvSpPr>
          <p:cNvPr id="77" name="Text Box 35"/>
          <p:cNvSpPr txBox="1">
            <a:spLocks noChangeArrowheads="1"/>
          </p:cNvSpPr>
          <p:nvPr/>
        </p:nvSpPr>
        <p:spPr bwMode="auto">
          <a:xfrm>
            <a:off x="4680719" y="5188495"/>
            <a:ext cx="1655763" cy="338554"/>
          </a:xfrm>
          <a:prstGeom prst="rect">
            <a:avLst/>
          </a:prstGeom>
          <a:noFill/>
          <a:ln w="9525">
            <a:noFill/>
            <a:miter lim="800000"/>
            <a:headEnd/>
            <a:tailEnd/>
          </a:ln>
          <a:effectLs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通勤手当</a:t>
            </a:r>
          </a:p>
        </p:txBody>
      </p:sp>
      <p:sp>
        <p:nvSpPr>
          <p:cNvPr id="78" name="Text Box 36"/>
          <p:cNvSpPr txBox="1">
            <a:spLocks noChangeArrowheads="1"/>
          </p:cNvSpPr>
          <p:nvPr/>
        </p:nvSpPr>
        <p:spPr bwMode="auto">
          <a:xfrm>
            <a:off x="4680719" y="5476528"/>
            <a:ext cx="1655763" cy="338554"/>
          </a:xfrm>
          <a:prstGeom prst="rect">
            <a:avLst/>
          </a:prstGeom>
          <a:noFill/>
          <a:ln w="9525">
            <a:noFill/>
            <a:miter lim="800000"/>
            <a:headEnd/>
            <a:tailEnd/>
          </a:ln>
          <a:effectLs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災害派遣手当</a:t>
            </a:r>
          </a:p>
        </p:txBody>
      </p:sp>
      <p:sp>
        <p:nvSpPr>
          <p:cNvPr id="79" name="Text Box 37"/>
          <p:cNvSpPr txBox="1">
            <a:spLocks noChangeArrowheads="1"/>
          </p:cNvSpPr>
          <p:nvPr/>
        </p:nvSpPr>
        <p:spPr bwMode="auto">
          <a:xfrm>
            <a:off x="4680719" y="5759797"/>
            <a:ext cx="2881312" cy="288925"/>
          </a:xfrm>
          <a:prstGeom prst="rect">
            <a:avLst/>
          </a:prstGeom>
          <a:noFill/>
          <a:ln w="9525">
            <a:noFill/>
            <a:miter lim="800000"/>
            <a:headEnd/>
            <a:tailEnd/>
          </a:ln>
          <a:effectLs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特定任期付職員業務手当</a:t>
            </a:r>
          </a:p>
        </p:txBody>
      </p:sp>
      <p:sp>
        <p:nvSpPr>
          <p:cNvPr id="80" name="Text Box 38"/>
          <p:cNvSpPr txBox="1">
            <a:spLocks noChangeArrowheads="1"/>
          </p:cNvSpPr>
          <p:nvPr/>
        </p:nvSpPr>
        <p:spPr bwMode="auto">
          <a:xfrm>
            <a:off x="4680719" y="6052591"/>
            <a:ext cx="2881312" cy="338554"/>
          </a:xfrm>
          <a:prstGeom prst="rect">
            <a:avLst/>
          </a:prstGeom>
          <a:noFill/>
          <a:ln w="9525">
            <a:noFill/>
            <a:miter lim="800000"/>
            <a:headEnd/>
            <a:tailEnd/>
          </a:ln>
          <a:effectLs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600" dirty="0">
                <a:latin typeface="+mj-ea"/>
                <a:ea typeface="+mj-ea"/>
              </a:rPr>
              <a:t>任期付研究員業績手当</a:t>
            </a:r>
          </a:p>
        </p:txBody>
      </p:sp>
      <p:sp>
        <p:nvSpPr>
          <p:cNvPr id="81" name="Text Box 39"/>
          <p:cNvSpPr txBox="1">
            <a:spLocks noChangeArrowheads="1"/>
          </p:cNvSpPr>
          <p:nvPr/>
        </p:nvSpPr>
        <p:spPr bwMode="auto">
          <a:xfrm>
            <a:off x="4680719" y="6340624"/>
            <a:ext cx="1655763" cy="307777"/>
          </a:xfrm>
          <a:prstGeom prst="rect">
            <a:avLst/>
          </a:prstGeom>
          <a:noFill/>
          <a:ln w="9525">
            <a:noFill/>
            <a:miter lim="800000"/>
            <a:headEnd/>
            <a:tailEnd/>
          </a:ln>
          <a:effectLs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400">
                <a:ea typeface="ＭＳ ゴシック" pitchFamily="49" charset="-128"/>
              </a:rPr>
              <a:t>退職手当</a:t>
            </a:r>
          </a:p>
        </p:txBody>
      </p:sp>
      <p:sp>
        <p:nvSpPr>
          <p:cNvPr id="83" name="Line 44"/>
          <p:cNvSpPr>
            <a:spLocks noChangeShapeType="1"/>
          </p:cNvSpPr>
          <p:nvPr/>
        </p:nvSpPr>
        <p:spPr bwMode="auto">
          <a:xfrm>
            <a:off x="6624935" y="1306066"/>
            <a:ext cx="0" cy="8542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67"/>
          <p:cNvSpPr>
            <a:spLocks noChangeShapeType="1"/>
          </p:cNvSpPr>
          <p:nvPr/>
        </p:nvSpPr>
        <p:spPr bwMode="auto">
          <a:xfrm flipV="1">
            <a:off x="6120879" y="1408852"/>
            <a:ext cx="504056" cy="3135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69"/>
          <p:cNvSpPr>
            <a:spLocks noChangeShapeType="1"/>
          </p:cNvSpPr>
          <p:nvPr/>
        </p:nvSpPr>
        <p:spPr bwMode="auto">
          <a:xfrm>
            <a:off x="6624935" y="1584226"/>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70"/>
          <p:cNvSpPr>
            <a:spLocks noChangeShapeType="1"/>
          </p:cNvSpPr>
          <p:nvPr/>
        </p:nvSpPr>
        <p:spPr bwMode="auto">
          <a:xfrm>
            <a:off x="6624935" y="184467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Line 71"/>
          <p:cNvSpPr>
            <a:spLocks noChangeShapeType="1"/>
          </p:cNvSpPr>
          <p:nvPr/>
        </p:nvSpPr>
        <p:spPr bwMode="auto">
          <a:xfrm>
            <a:off x="6624935" y="213360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Text Box 20"/>
          <p:cNvSpPr txBox="1">
            <a:spLocks noChangeArrowheads="1"/>
          </p:cNvSpPr>
          <p:nvPr/>
        </p:nvSpPr>
        <p:spPr bwMode="auto">
          <a:xfrm>
            <a:off x="6912967" y="2016274"/>
            <a:ext cx="2232248" cy="338554"/>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1600" dirty="0" smtClean="0">
                <a:latin typeface="+mj-ea"/>
                <a:ea typeface="+mj-ea"/>
              </a:rPr>
              <a:t>(</a:t>
            </a:r>
            <a:r>
              <a:rPr lang="ja-JP" altLang="en-US" sz="1600" dirty="0" smtClean="0">
                <a:latin typeface="+mj-ea"/>
                <a:ea typeface="+mj-ea"/>
              </a:rPr>
              <a:t>教育職調整額）</a:t>
            </a:r>
            <a:endParaRPr lang="ja-JP" altLang="en-US" sz="1600" dirty="0">
              <a:latin typeface="+mj-ea"/>
              <a:ea typeface="+mj-ea"/>
            </a:endParaRPr>
          </a:p>
        </p:txBody>
      </p:sp>
      <p:sp>
        <p:nvSpPr>
          <p:cNvPr id="89" name="Line 69"/>
          <p:cNvSpPr>
            <a:spLocks noChangeShapeType="1"/>
          </p:cNvSpPr>
          <p:nvPr/>
        </p:nvSpPr>
        <p:spPr bwMode="auto">
          <a:xfrm>
            <a:off x="6624935" y="1296194"/>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Text Box 31"/>
          <p:cNvSpPr txBox="1">
            <a:spLocks noChangeArrowheads="1"/>
          </p:cNvSpPr>
          <p:nvPr/>
        </p:nvSpPr>
        <p:spPr bwMode="auto">
          <a:xfrm>
            <a:off x="4680719" y="3820344"/>
            <a:ext cx="6840760" cy="276999"/>
          </a:xfrm>
          <a:prstGeom prst="rect">
            <a:avLst/>
          </a:prstGeom>
          <a:noFill/>
          <a:ln w="9525">
            <a:noFill/>
            <a:miter lim="800000"/>
            <a:headEnd/>
            <a:tailEnd/>
          </a:ln>
          <a:effectLs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200" dirty="0" smtClean="0">
                <a:latin typeface="+mj-ea"/>
                <a:ea typeface="+mj-ea"/>
              </a:rPr>
              <a:t>（産業教育手当、定時制通信教育手当、義務教育等教員特別手当）</a:t>
            </a:r>
            <a:endParaRPr lang="ja-JP" altLang="en-US" sz="1200" dirty="0">
              <a:latin typeface="+mj-ea"/>
              <a:ea typeface="+mj-ea"/>
            </a:endParaRPr>
          </a:p>
        </p:txBody>
      </p:sp>
      <p:grpSp>
        <p:nvGrpSpPr>
          <p:cNvPr id="6" name="グループ化 5"/>
          <p:cNvGrpSpPr/>
          <p:nvPr/>
        </p:nvGrpSpPr>
        <p:grpSpPr>
          <a:xfrm>
            <a:off x="3745309" y="1436341"/>
            <a:ext cx="935410" cy="3100213"/>
            <a:chOff x="3745309" y="1436341"/>
            <a:chExt cx="935410" cy="3100213"/>
          </a:xfrm>
        </p:grpSpPr>
        <p:sp>
          <p:nvSpPr>
            <p:cNvPr id="35" name="Line 41"/>
            <p:cNvSpPr>
              <a:spLocks noChangeShapeType="1"/>
            </p:cNvSpPr>
            <p:nvPr/>
          </p:nvSpPr>
          <p:spPr bwMode="auto">
            <a:xfrm flipH="1">
              <a:off x="4032275" y="1436341"/>
              <a:ext cx="372" cy="1516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48"/>
            <p:cNvSpPr>
              <a:spLocks noChangeShapeType="1"/>
            </p:cNvSpPr>
            <p:nvPr/>
          </p:nvSpPr>
          <p:spPr bwMode="auto">
            <a:xfrm>
              <a:off x="3745309" y="206057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 name="Line 51"/>
            <p:cNvSpPr>
              <a:spLocks noChangeShapeType="1"/>
            </p:cNvSpPr>
            <p:nvPr/>
          </p:nvSpPr>
          <p:spPr bwMode="auto">
            <a:xfrm>
              <a:off x="4033019" y="1440210"/>
              <a:ext cx="4305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Line 52"/>
            <p:cNvSpPr>
              <a:spLocks noChangeShapeType="1"/>
            </p:cNvSpPr>
            <p:nvPr/>
          </p:nvSpPr>
          <p:spPr bwMode="auto">
            <a:xfrm>
              <a:off x="4393381" y="1944266"/>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53"/>
            <p:cNvSpPr>
              <a:spLocks noChangeShapeType="1"/>
            </p:cNvSpPr>
            <p:nvPr/>
          </p:nvSpPr>
          <p:spPr bwMode="auto">
            <a:xfrm>
              <a:off x="4393381" y="2520330"/>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Line 54"/>
            <p:cNvSpPr>
              <a:spLocks noChangeShapeType="1"/>
            </p:cNvSpPr>
            <p:nvPr/>
          </p:nvSpPr>
          <p:spPr bwMode="auto">
            <a:xfrm>
              <a:off x="4393381" y="2808362"/>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55"/>
            <p:cNvSpPr>
              <a:spLocks noChangeShapeType="1"/>
            </p:cNvSpPr>
            <p:nvPr/>
          </p:nvSpPr>
          <p:spPr bwMode="auto">
            <a:xfrm>
              <a:off x="4393381" y="3096394"/>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56"/>
            <p:cNvSpPr>
              <a:spLocks noChangeShapeType="1"/>
            </p:cNvSpPr>
            <p:nvPr/>
          </p:nvSpPr>
          <p:spPr bwMode="auto">
            <a:xfrm>
              <a:off x="4393381" y="3384426"/>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57"/>
            <p:cNvSpPr>
              <a:spLocks noChangeShapeType="1"/>
            </p:cNvSpPr>
            <p:nvPr/>
          </p:nvSpPr>
          <p:spPr bwMode="auto">
            <a:xfrm>
              <a:off x="4393381" y="367245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58"/>
            <p:cNvSpPr>
              <a:spLocks noChangeShapeType="1"/>
            </p:cNvSpPr>
            <p:nvPr/>
          </p:nvSpPr>
          <p:spPr bwMode="auto">
            <a:xfrm>
              <a:off x="4393381" y="3960490"/>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59"/>
            <p:cNvSpPr>
              <a:spLocks noChangeShapeType="1"/>
            </p:cNvSpPr>
            <p:nvPr/>
          </p:nvSpPr>
          <p:spPr bwMode="auto">
            <a:xfrm>
              <a:off x="4393381" y="4248522"/>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60"/>
            <p:cNvSpPr>
              <a:spLocks noChangeShapeType="1"/>
            </p:cNvSpPr>
            <p:nvPr/>
          </p:nvSpPr>
          <p:spPr bwMode="auto">
            <a:xfrm>
              <a:off x="4393381" y="4536554"/>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Line 52"/>
            <p:cNvSpPr>
              <a:spLocks noChangeShapeType="1"/>
            </p:cNvSpPr>
            <p:nvPr/>
          </p:nvSpPr>
          <p:spPr bwMode="auto">
            <a:xfrm>
              <a:off x="4392687" y="223229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 name="テキスト ボックス 2"/>
          <p:cNvSpPr txBox="1"/>
          <p:nvPr/>
        </p:nvSpPr>
        <p:spPr>
          <a:xfrm>
            <a:off x="4640771" y="6369853"/>
            <a:ext cx="5800588" cy="830997"/>
          </a:xfrm>
          <a:prstGeom prst="rect">
            <a:avLst/>
          </a:prstGeom>
          <a:noFill/>
        </p:spPr>
        <p:txBody>
          <a:bodyPr wrap="square" rtlCol="0">
            <a:spAutoFit/>
          </a:bodyPr>
          <a:lstStyle/>
          <a:p>
            <a:endParaRPr kumimoji="1" lang="en-US" altLang="ja-JP" sz="1600" dirty="0" smtClean="0">
              <a:latin typeface="+mj-ea"/>
              <a:ea typeface="+mj-ea"/>
            </a:endParaRPr>
          </a:p>
          <a:p>
            <a:r>
              <a:rPr kumimoji="1" lang="en-US" altLang="ja-JP" sz="1400" dirty="0" smtClean="0">
                <a:latin typeface="+mj-ea"/>
                <a:ea typeface="+mj-ea"/>
              </a:rPr>
              <a:t>※</a:t>
            </a:r>
            <a:r>
              <a:rPr kumimoji="1" lang="ja-JP" altLang="en-US" sz="1400" dirty="0" smtClean="0">
                <a:latin typeface="+mj-ea"/>
                <a:ea typeface="+mj-ea"/>
              </a:rPr>
              <a:t>　（　　　）の手当は教員へ支給、期末特別手当は指定職へ支給</a:t>
            </a:r>
            <a:endParaRPr kumimoji="1" lang="en-US" altLang="ja-JP" sz="1400" dirty="0" smtClean="0">
              <a:latin typeface="+mj-ea"/>
              <a:ea typeface="+mj-ea"/>
            </a:endParaRPr>
          </a:p>
          <a:p>
            <a:endParaRPr kumimoji="1" lang="ja-JP" altLang="en-US" sz="1600" dirty="0">
              <a:latin typeface="+mj-ea"/>
              <a:ea typeface="+mj-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5275</TotalTime>
  <Words>676</Words>
  <Application>Microsoft Office PowerPoint</Application>
  <PresentationFormat>ユーザー設定</PresentationFormat>
  <Paragraphs>142</Paragraphs>
  <Slides>7</Slides>
  <Notes>5</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講座２　公務員給与制度の概要 　　　　賃金決定の原則と基準</vt:lpstr>
      <vt:lpstr>１　労働基本権制約と給与勧告制度</vt:lpstr>
      <vt:lpstr>PowerPoint プレゼンテーション</vt:lpstr>
      <vt:lpstr>PowerPoint プレゼンテーション</vt:lpstr>
      <vt:lpstr>２　地方公務員の給与決定</vt:lpstr>
      <vt:lpstr>地方公務員の賃金は、「月例賃金」と「その他の賃金」に分かれる。 月例賃金は給料（給料月額、給料の調整額、給料の差額に相当する額）と月例手当に 分かれる。給料は賃金総体の約80％をしめている。</vt:lpstr>
      <vt:lpstr>PowerPoint プレゼンテーション</vt:lpstr>
    </vt:vector>
  </TitlesOfParts>
  <Company>自治労本部</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橋本 勇介</dc:creator>
  <cp:lastModifiedBy>自治労県本支部</cp:lastModifiedBy>
  <cp:revision>390</cp:revision>
  <cp:lastPrinted>2016-04-18T06:38:05Z</cp:lastPrinted>
  <dcterms:created xsi:type="dcterms:W3CDTF">2012-05-09T02:37:52Z</dcterms:created>
  <dcterms:modified xsi:type="dcterms:W3CDTF">2016-05-13T01:59:46Z</dcterms:modified>
</cp:coreProperties>
</file>