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3.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11"/>
  </p:notesMasterIdLst>
  <p:handoutMasterIdLst>
    <p:handoutMasterId r:id="rId12"/>
  </p:handoutMasterIdLst>
  <p:sldIdLst>
    <p:sldId id="256" r:id="rId2"/>
    <p:sldId id="272" r:id="rId3"/>
    <p:sldId id="280" r:id="rId4"/>
    <p:sldId id="284" r:id="rId5"/>
    <p:sldId id="287" r:id="rId6"/>
    <p:sldId id="285" r:id="rId7"/>
    <p:sldId id="286" r:id="rId8"/>
    <p:sldId id="288" r:id="rId9"/>
    <p:sldId id="281" r:id="rId10"/>
  </p:sldIdLst>
  <p:sldSz cx="10369550" cy="7200900"/>
  <p:notesSz cx="6797675" cy="9926638"/>
  <p:defaultTextStyle>
    <a:defPPr>
      <a:defRPr lang="ja-JP"/>
    </a:defPPr>
    <a:lvl1pPr marL="0" algn="l" defTabSz="952259" rtl="0" eaLnBrk="1" latinLnBrk="0" hangingPunct="1">
      <a:defRPr kumimoji="1" sz="1800" kern="1200">
        <a:solidFill>
          <a:schemeClr val="tx1"/>
        </a:solidFill>
        <a:latin typeface="+mn-lt"/>
        <a:ea typeface="+mn-ea"/>
        <a:cs typeface="+mn-cs"/>
      </a:defRPr>
    </a:lvl1pPr>
    <a:lvl2pPr marL="476130" algn="l" defTabSz="952259" rtl="0" eaLnBrk="1" latinLnBrk="0" hangingPunct="1">
      <a:defRPr kumimoji="1" sz="1800" kern="1200">
        <a:solidFill>
          <a:schemeClr val="tx1"/>
        </a:solidFill>
        <a:latin typeface="+mn-lt"/>
        <a:ea typeface="+mn-ea"/>
        <a:cs typeface="+mn-cs"/>
      </a:defRPr>
    </a:lvl2pPr>
    <a:lvl3pPr marL="952259" algn="l" defTabSz="952259" rtl="0" eaLnBrk="1" latinLnBrk="0" hangingPunct="1">
      <a:defRPr kumimoji="1" sz="1800" kern="1200">
        <a:solidFill>
          <a:schemeClr val="tx1"/>
        </a:solidFill>
        <a:latin typeface="+mn-lt"/>
        <a:ea typeface="+mn-ea"/>
        <a:cs typeface="+mn-cs"/>
      </a:defRPr>
    </a:lvl3pPr>
    <a:lvl4pPr marL="1428389" algn="l" defTabSz="952259" rtl="0" eaLnBrk="1" latinLnBrk="0" hangingPunct="1">
      <a:defRPr kumimoji="1" sz="1800" kern="1200">
        <a:solidFill>
          <a:schemeClr val="tx1"/>
        </a:solidFill>
        <a:latin typeface="+mn-lt"/>
        <a:ea typeface="+mn-ea"/>
        <a:cs typeface="+mn-cs"/>
      </a:defRPr>
    </a:lvl4pPr>
    <a:lvl5pPr marL="1904519" algn="l" defTabSz="952259" rtl="0" eaLnBrk="1" latinLnBrk="0" hangingPunct="1">
      <a:defRPr kumimoji="1" sz="1800" kern="1200">
        <a:solidFill>
          <a:schemeClr val="tx1"/>
        </a:solidFill>
        <a:latin typeface="+mn-lt"/>
        <a:ea typeface="+mn-ea"/>
        <a:cs typeface="+mn-cs"/>
      </a:defRPr>
    </a:lvl5pPr>
    <a:lvl6pPr marL="2380648" algn="l" defTabSz="952259" rtl="0" eaLnBrk="1" latinLnBrk="0" hangingPunct="1">
      <a:defRPr kumimoji="1" sz="1800" kern="1200">
        <a:solidFill>
          <a:schemeClr val="tx1"/>
        </a:solidFill>
        <a:latin typeface="+mn-lt"/>
        <a:ea typeface="+mn-ea"/>
        <a:cs typeface="+mn-cs"/>
      </a:defRPr>
    </a:lvl6pPr>
    <a:lvl7pPr marL="2856777" algn="l" defTabSz="952259" rtl="0" eaLnBrk="1" latinLnBrk="0" hangingPunct="1">
      <a:defRPr kumimoji="1" sz="1800" kern="1200">
        <a:solidFill>
          <a:schemeClr val="tx1"/>
        </a:solidFill>
        <a:latin typeface="+mn-lt"/>
        <a:ea typeface="+mn-ea"/>
        <a:cs typeface="+mn-cs"/>
      </a:defRPr>
    </a:lvl7pPr>
    <a:lvl8pPr marL="3332906" algn="l" defTabSz="952259" rtl="0" eaLnBrk="1" latinLnBrk="0" hangingPunct="1">
      <a:defRPr kumimoji="1" sz="1800" kern="1200">
        <a:solidFill>
          <a:schemeClr val="tx1"/>
        </a:solidFill>
        <a:latin typeface="+mn-lt"/>
        <a:ea typeface="+mn-ea"/>
        <a:cs typeface="+mn-cs"/>
      </a:defRPr>
    </a:lvl8pPr>
    <a:lvl9pPr marL="3809036" algn="l" defTabSz="952259"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66FFFF"/>
    <a:srgbClr val="CCFFCC"/>
    <a:srgbClr val="D1FFD3"/>
    <a:srgbClr val="E7FFE8"/>
    <a:srgbClr val="ACFEB0"/>
    <a:srgbClr val="F6C0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86" autoAdjust="0"/>
    <p:restoredTop sz="98896" autoAdjust="0"/>
  </p:normalViewPr>
  <p:slideViewPr>
    <p:cSldViewPr>
      <p:cViewPr>
        <p:scale>
          <a:sx n="100" d="100"/>
          <a:sy n="100" d="100"/>
        </p:scale>
        <p:origin x="-72" y="-72"/>
      </p:cViewPr>
      <p:guideLst>
        <p:guide orient="horz" pos="2269"/>
        <p:guide pos="3267"/>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9" d="100"/>
          <a:sy n="79" d="100"/>
        </p:scale>
        <p:origin x="-2046" y="-102"/>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5AF27E-4216-4112-8384-FD02C506508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kumimoji="1" lang="ja-JP" altLang="en-US"/>
        </a:p>
      </dgm:t>
    </dgm:pt>
    <dgm:pt modelId="{13067EC3-1FEF-4599-924B-A27EDAEF35F9}">
      <dgm:prSet custT="1"/>
      <dgm:spPr/>
      <dgm:t>
        <a:bodyPr/>
        <a:lstStyle/>
        <a:p>
          <a:pPr rtl="0"/>
          <a:r>
            <a:rPr kumimoji="1" lang="ja-JP" altLang="en-US" sz="2400" dirty="0" smtClean="0"/>
            <a:t>人事院とは・・・？</a:t>
          </a:r>
          <a:endParaRPr lang="ja-JP" altLang="en-US" sz="2400" dirty="0"/>
        </a:p>
      </dgm:t>
    </dgm:pt>
    <dgm:pt modelId="{9AC57873-3083-4581-AA42-7E6D1CCE6BE3}" type="parTrans" cxnId="{6E9FD151-75F8-4316-B5EC-774AABB1FA97}">
      <dgm:prSet/>
      <dgm:spPr/>
      <dgm:t>
        <a:bodyPr/>
        <a:lstStyle/>
        <a:p>
          <a:endParaRPr kumimoji="1" lang="ja-JP" altLang="en-US"/>
        </a:p>
      </dgm:t>
    </dgm:pt>
    <dgm:pt modelId="{EF1E94CC-5743-4F17-9EE5-C3BCDD712491}" type="sibTrans" cxnId="{6E9FD151-75F8-4316-B5EC-774AABB1FA97}">
      <dgm:prSet/>
      <dgm:spPr/>
      <dgm:t>
        <a:bodyPr/>
        <a:lstStyle/>
        <a:p>
          <a:endParaRPr kumimoji="1" lang="ja-JP" altLang="en-US"/>
        </a:p>
      </dgm:t>
    </dgm:pt>
    <dgm:pt modelId="{34FD5C27-3940-46C0-8B1B-96D6E2A53E70}" type="pres">
      <dgm:prSet presAssocID="{085AF27E-4216-4112-8384-FD02C506508D}" presName="linear" presStyleCnt="0">
        <dgm:presLayoutVars>
          <dgm:animLvl val="lvl"/>
          <dgm:resizeHandles val="exact"/>
        </dgm:presLayoutVars>
      </dgm:prSet>
      <dgm:spPr/>
      <dgm:t>
        <a:bodyPr/>
        <a:lstStyle/>
        <a:p>
          <a:endParaRPr kumimoji="1" lang="ja-JP" altLang="en-US"/>
        </a:p>
      </dgm:t>
    </dgm:pt>
    <dgm:pt modelId="{00034773-6EA2-40DD-BB71-6C39DA4FF8AA}" type="pres">
      <dgm:prSet presAssocID="{13067EC3-1FEF-4599-924B-A27EDAEF35F9}" presName="parentText" presStyleLbl="node1" presStyleIdx="0" presStyleCnt="1">
        <dgm:presLayoutVars>
          <dgm:chMax val="0"/>
          <dgm:bulletEnabled val="1"/>
        </dgm:presLayoutVars>
      </dgm:prSet>
      <dgm:spPr/>
      <dgm:t>
        <a:bodyPr/>
        <a:lstStyle/>
        <a:p>
          <a:endParaRPr kumimoji="1" lang="ja-JP" altLang="en-US"/>
        </a:p>
      </dgm:t>
    </dgm:pt>
  </dgm:ptLst>
  <dgm:cxnLst>
    <dgm:cxn modelId="{0E4DDAC7-B064-46E0-92AB-AF27A7344033}" type="presOf" srcId="{13067EC3-1FEF-4599-924B-A27EDAEF35F9}" destId="{00034773-6EA2-40DD-BB71-6C39DA4FF8AA}" srcOrd="0" destOrd="0" presId="urn:microsoft.com/office/officeart/2005/8/layout/vList2"/>
    <dgm:cxn modelId="{6E9FD151-75F8-4316-B5EC-774AABB1FA97}" srcId="{085AF27E-4216-4112-8384-FD02C506508D}" destId="{13067EC3-1FEF-4599-924B-A27EDAEF35F9}" srcOrd="0" destOrd="0" parTransId="{9AC57873-3083-4581-AA42-7E6D1CCE6BE3}" sibTransId="{EF1E94CC-5743-4F17-9EE5-C3BCDD712491}"/>
    <dgm:cxn modelId="{673F9536-C296-4D13-A86E-8D1166D13625}" type="presOf" srcId="{085AF27E-4216-4112-8384-FD02C506508D}" destId="{34FD5C27-3940-46C0-8B1B-96D6E2A53E70}" srcOrd="0" destOrd="0" presId="urn:microsoft.com/office/officeart/2005/8/layout/vList2"/>
    <dgm:cxn modelId="{249C8E8D-9164-4D4C-B179-BF6C5B80310F}" type="presParOf" srcId="{34FD5C27-3940-46C0-8B1B-96D6E2A53E70}" destId="{00034773-6EA2-40DD-BB71-6C39DA4FF8AA}"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85AF27E-4216-4112-8384-FD02C506508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13067EC3-1FEF-4599-924B-A27EDAEF35F9}">
      <dgm:prSet custT="1"/>
      <dgm:spPr/>
      <dgm:t>
        <a:bodyPr/>
        <a:lstStyle/>
        <a:p>
          <a:pPr rtl="0"/>
          <a:r>
            <a:rPr lang="ja-JP" altLang="en-US" sz="2400" dirty="0" smtClean="0"/>
            <a:t>人事院の主な機能</a:t>
          </a:r>
          <a:endParaRPr lang="ja-JP" altLang="en-US" sz="2400" dirty="0"/>
        </a:p>
      </dgm:t>
    </dgm:pt>
    <dgm:pt modelId="{9AC57873-3083-4581-AA42-7E6D1CCE6BE3}" type="parTrans" cxnId="{6E9FD151-75F8-4316-B5EC-774AABB1FA97}">
      <dgm:prSet/>
      <dgm:spPr/>
      <dgm:t>
        <a:bodyPr/>
        <a:lstStyle/>
        <a:p>
          <a:endParaRPr kumimoji="1" lang="ja-JP" altLang="en-US"/>
        </a:p>
      </dgm:t>
    </dgm:pt>
    <dgm:pt modelId="{EF1E94CC-5743-4F17-9EE5-C3BCDD712491}" type="sibTrans" cxnId="{6E9FD151-75F8-4316-B5EC-774AABB1FA97}">
      <dgm:prSet/>
      <dgm:spPr/>
      <dgm:t>
        <a:bodyPr/>
        <a:lstStyle/>
        <a:p>
          <a:endParaRPr kumimoji="1" lang="ja-JP" altLang="en-US"/>
        </a:p>
      </dgm:t>
    </dgm:pt>
    <dgm:pt modelId="{34FD5C27-3940-46C0-8B1B-96D6E2A53E70}" type="pres">
      <dgm:prSet presAssocID="{085AF27E-4216-4112-8384-FD02C506508D}" presName="linear" presStyleCnt="0">
        <dgm:presLayoutVars>
          <dgm:animLvl val="lvl"/>
          <dgm:resizeHandles val="exact"/>
        </dgm:presLayoutVars>
      </dgm:prSet>
      <dgm:spPr/>
      <dgm:t>
        <a:bodyPr/>
        <a:lstStyle/>
        <a:p>
          <a:endParaRPr kumimoji="1" lang="ja-JP" altLang="en-US"/>
        </a:p>
      </dgm:t>
    </dgm:pt>
    <dgm:pt modelId="{00034773-6EA2-40DD-BB71-6C39DA4FF8AA}" type="pres">
      <dgm:prSet presAssocID="{13067EC3-1FEF-4599-924B-A27EDAEF35F9}" presName="parentText" presStyleLbl="node1" presStyleIdx="0" presStyleCnt="1" custLinFactNeighborY="13353">
        <dgm:presLayoutVars>
          <dgm:chMax val="0"/>
          <dgm:bulletEnabled val="1"/>
        </dgm:presLayoutVars>
      </dgm:prSet>
      <dgm:spPr/>
      <dgm:t>
        <a:bodyPr/>
        <a:lstStyle/>
        <a:p>
          <a:endParaRPr kumimoji="1" lang="ja-JP" altLang="en-US"/>
        </a:p>
      </dgm:t>
    </dgm:pt>
  </dgm:ptLst>
  <dgm:cxnLst>
    <dgm:cxn modelId="{6E9FD151-75F8-4316-B5EC-774AABB1FA97}" srcId="{085AF27E-4216-4112-8384-FD02C506508D}" destId="{13067EC3-1FEF-4599-924B-A27EDAEF35F9}" srcOrd="0" destOrd="0" parTransId="{9AC57873-3083-4581-AA42-7E6D1CCE6BE3}" sibTransId="{EF1E94CC-5743-4F17-9EE5-C3BCDD712491}"/>
    <dgm:cxn modelId="{3C76BF01-A920-45BC-BBA2-7BC65988940B}" type="presOf" srcId="{13067EC3-1FEF-4599-924B-A27EDAEF35F9}" destId="{00034773-6EA2-40DD-BB71-6C39DA4FF8AA}" srcOrd="0" destOrd="0" presId="urn:microsoft.com/office/officeart/2005/8/layout/vList2"/>
    <dgm:cxn modelId="{9BB97306-DCA7-4CAA-A0B5-AA656C12680C}" type="presOf" srcId="{085AF27E-4216-4112-8384-FD02C506508D}" destId="{34FD5C27-3940-46C0-8B1B-96D6E2A53E70}" srcOrd="0" destOrd="0" presId="urn:microsoft.com/office/officeart/2005/8/layout/vList2"/>
    <dgm:cxn modelId="{7F1FE5D9-D278-4D9B-9CE7-15BE89ACC024}" type="presParOf" srcId="{34FD5C27-3940-46C0-8B1B-96D6E2A53E70}" destId="{00034773-6EA2-40DD-BB71-6C39DA4FF8AA}" srcOrd="0" destOrd="0" presId="urn:microsoft.com/office/officeart/2005/8/layout/vList2"/>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236046A-893E-4D1D-927C-AC90516C9B1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52B3D221-6AB5-40BF-95A0-9C099AEA9C32}" type="pres">
      <dgm:prSet presAssocID="{A236046A-893E-4D1D-927C-AC90516C9B1B}" presName="linear" presStyleCnt="0">
        <dgm:presLayoutVars>
          <dgm:animLvl val="lvl"/>
          <dgm:resizeHandles val="exact"/>
        </dgm:presLayoutVars>
      </dgm:prSet>
      <dgm:spPr/>
      <dgm:t>
        <a:bodyPr/>
        <a:lstStyle/>
        <a:p>
          <a:endParaRPr kumimoji="1" lang="ja-JP" altLang="en-US"/>
        </a:p>
      </dgm:t>
    </dgm:pt>
  </dgm:ptLst>
  <dgm:cxnLst>
    <dgm:cxn modelId="{BD175C02-5CA0-45AD-88FF-21EC554E1205}" type="presOf" srcId="{A236046A-893E-4D1D-927C-AC90516C9B1B}" destId="{52B3D221-6AB5-40BF-95A0-9C099AEA9C32}"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236046A-893E-4D1D-927C-AC90516C9B1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52B3D221-6AB5-40BF-95A0-9C099AEA9C32}" type="pres">
      <dgm:prSet presAssocID="{A236046A-893E-4D1D-927C-AC90516C9B1B}" presName="linear" presStyleCnt="0">
        <dgm:presLayoutVars>
          <dgm:animLvl val="lvl"/>
          <dgm:resizeHandles val="exact"/>
        </dgm:presLayoutVars>
      </dgm:prSet>
      <dgm:spPr/>
      <dgm:t>
        <a:bodyPr/>
        <a:lstStyle/>
        <a:p>
          <a:endParaRPr kumimoji="1" lang="ja-JP" altLang="en-US"/>
        </a:p>
      </dgm:t>
    </dgm:pt>
  </dgm:ptLst>
  <dgm:cxnLst>
    <dgm:cxn modelId="{AA31E593-57F2-4C71-90B6-383EDB9E6528}" type="presOf" srcId="{A236046A-893E-4D1D-927C-AC90516C9B1B}" destId="{52B3D221-6AB5-40BF-95A0-9C099AEA9C32}"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236046A-893E-4D1D-927C-AC90516C9B1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52B3D221-6AB5-40BF-95A0-9C099AEA9C32}" type="pres">
      <dgm:prSet presAssocID="{A236046A-893E-4D1D-927C-AC90516C9B1B}" presName="linear" presStyleCnt="0">
        <dgm:presLayoutVars>
          <dgm:animLvl val="lvl"/>
          <dgm:resizeHandles val="exact"/>
        </dgm:presLayoutVars>
      </dgm:prSet>
      <dgm:spPr/>
      <dgm:t>
        <a:bodyPr/>
        <a:lstStyle/>
        <a:p>
          <a:endParaRPr kumimoji="1" lang="ja-JP" altLang="en-US"/>
        </a:p>
      </dgm:t>
    </dgm:pt>
  </dgm:ptLst>
  <dgm:cxnLst>
    <dgm:cxn modelId="{754637C1-08F1-4DB3-972B-D6615B42D187}" type="presOf" srcId="{A236046A-893E-4D1D-927C-AC90516C9B1B}" destId="{52B3D221-6AB5-40BF-95A0-9C099AEA9C32}"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236046A-893E-4D1D-927C-AC90516C9B1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52B3D221-6AB5-40BF-95A0-9C099AEA9C32}" type="pres">
      <dgm:prSet presAssocID="{A236046A-893E-4D1D-927C-AC90516C9B1B}" presName="linear" presStyleCnt="0">
        <dgm:presLayoutVars>
          <dgm:animLvl val="lvl"/>
          <dgm:resizeHandles val="exact"/>
        </dgm:presLayoutVars>
      </dgm:prSet>
      <dgm:spPr/>
      <dgm:t>
        <a:bodyPr/>
        <a:lstStyle/>
        <a:p>
          <a:endParaRPr kumimoji="1" lang="ja-JP" altLang="en-US"/>
        </a:p>
      </dgm:t>
    </dgm:pt>
  </dgm:ptLst>
  <dgm:cxnLst>
    <dgm:cxn modelId="{E7DDE5CD-4FFE-46BE-ADB7-33085AACE132}" type="presOf" srcId="{A236046A-893E-4D1D-927C-AC90516C9B1B}" destId="{52B3D221-6AB5-40BF-95A0-9C099AEA9C32}"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236046A-893E-4D1D-927C-AC90516C9B1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52B3D221-6AB5-40BF-95A0-9C099AEA9C32}" type="pres">
      <dgm:prSet presAssocID="{A236046A-893E-4D1D-927C-AC90516C9B1B}" presName="linear" presStyleCnt="0">
        <dgm:presLayoutVars>
          <dgm:animLvl val="lvl"/>
          <dgm:resizeHandles val="exact"/>
        </dgm:presLayoutVars>
      </dgm:prSet>
      <dgm:spPr/>
      <dgm:t>
        <a:bodyPr/>
        <a:lstStyle/>
        <a:p>
          <a:endParaRPr kumimoji="1" lang="ja-JP" altLang="en-US"/>
        </a:p>
      </dgm:t>
    </dgm:pt>
  </dgm:ptLst>
  <dgm:cxnLst>
    <dgm:cxn modelId="{C5425A4F-C95E-4FD9-AE0E-03968E4C9F49}" type="presOf" srcId="{A236046A-893E-4D1D-927C-AC90516C9B1B}" destId="{52B3D221-6AB5-40BF-95A0-9C099AEA9C32}"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DA9052B-0CEE-4830-9767-1DAD3468702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7FCB19E4-0FCA-4973-8FA6-43032E6EC4C0}" type="pres">
      <dgm:prSet presAssocID="{6DA9052B-0CEE-4830-9767-1DAD34687020}" presName="linear" presStyleCnt="0">
        <dgm:presLayoutVars>
          <dgm:animLvl val="lvl"/>
          <dgm:resizeHandles val="exact"/>
        </dgm:presLayoutVars>
      </dgm:prSet>
      <dgm:spPr/>
      <dgm:t>
        <a:bodyPr/>
        <a:lstStyle/>
        <a:p>
          <a:endParaRPr kumimoji="1" lang="ja-JP" altLang="en-US"/>
        </a:p>
      </dgm:t>
    </dgm:pt>
  </dgm:ptLst>
  <dgm:cxnLst>
    <dgm:cxn modelId="{7D094EF6-6325-41CE-9799-A9BE39C3CC5B}" type="presOf" srcId="{6DA9052B-0CEE-4830-9767-1DAD34687020}" destId="{7FCB19E4-0FCA-4973-8FA6-43032E6EC4C0}"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034773-6EA2-40DD-BB71-6C39DA4FF8AA}">
      <dsp:nvSpPr>
        <dsp:cNvPr id="0" name=""/>
        <dsp:cNvSpPr/>
      </dsp:nvSpPr>
      <dsp:spPr>
        <a:xfrm>
          <a:off x="0" y="163"/>
          <a:ext cx="2448272" cy="46133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kumimoji="1" lang="ja-JP" altLang="en-US" sz="2400" kern="1200" dirty="0" smtClean="0"/>
            <a:t>人事院とは・・・？</a:t>
          </a:r>
          <a:endParaRPr lang="ja-JP" altLang="en-US" sz="2400" kern="1200" dirty="0"/>
        </a:p>
      </dsp:txBody>
      <dsp:txXfrm>
        <a:off x="22521" y="22684"/>
        <a:ext cx="2403230" cy="4162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034773-6EA2-40DD-BB71-6C39DA4FF8AA}">
      <dsp:nvSpPr>
        <dsp:cNvPr id="0" name=""/>
        <dsp:cNvSpPr/>
      </dsp:nvSpPr>
      <dsp:spPr>
        <a:xfrm>
          <a:off x="0" y="17"/>
          <a:ext cx="2717477" cy="46164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ja-JP" altLang="en-US" sz="2400" kern="1200" dirty="0" smtClean="0"/>
            <a:t>人事院の主な機能</a:t>
          </a:r>
          <a:endParaRPr lang="ja-JP" altLang="en-US" sz="2400" kern="1200" dirty="0"/>
        </a:p>
      </dsp:txBody>
      <dsp:txXfrm>
        <a:off x="22536" y="22553"/>
        <a:ext cx="2672405" cy="41657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5659" cy="496332"/>
          </a:xfrm>
          <a:prstGeom prst="rect">
            <a:avLst/>
          </a:prstGeom>
        </p:spPr>
        <p:txBody>
          <a:bodyPr vert="horz" lIns="95549" tIns="47776" rIns="95549" bIns="47776"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50442" y="0"/>
            <a:ext cx="2945659" cy="496332"/>
          </a:xfrm>
          <a:prstGeom prst="rect">
            <a:avLst/>
          </a:prstGeom>
        </p:spPr>
        <p:txBody>
          <a:bodyPr vert="horz" lIns="95549" tIns="47776" rIns="95549" bIns="47776" rtlCol="0"/>
          <a:lstStyle>
            <a:lvl1pPr algn="r">
              <a:defRPr sz="1200"/>
            </a:lvl1pPr>
          </a:lstStyle>
          <a:p>
            <a:fld id="{91592E43-424B-47FC-BAD5-81D5E66BEA2E}" type="datetimeFigureOut">
              <a:rPr kumimoji="1" lang="ja-JP" altLang="en-US" smtClean="0"/>
              <a:pPr/>
              <a:t>2016/5/13</a:t>
            </a:fld>
            <a:endParaRPr kumimoji="1" lang="ja-JP" altLang="en-US"/>
          </a:p>
        </p:txBody>
      </p:sp>
      <p:sp>
        <p:nvSpPr>
          <p:cNvPr id="4" name="フッター プレースホルダ 3"/>
          <p:cNvSpPr>
            <a:spLocks noGrp="1"/>
          </p:cNvSpPr>
          <p:nvPr>
            <p:ph type="ftr" sz="quarter" idx="2"/>
          </p:nvPr>
        </p:nvSpPr>
        <p:spPr>
          <a:xfrm>
            <a:off x="0" y="9428584"/>
            <a:ext cx="2945659" cy="496332"/>
          </a:xfrm>
          <a:prstGeom prst="rect">
            <a:avLst/>
          </a:prstGeom>
        </p:spPr>
        <p:txBody>
          <a:bodyPr vert="horz" lIns="95549" tIns="47776" rIns="95549" bIns="47776"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50442" y="9428584"/>
            <a:ext cx="2945659" cy="496332"/>
          </a:xfrm>
          <a:prstGeom prst="rect">
            <a:avLst/>
          </a:prstGeom>
        </p:spPr>
        <p:txBody>
          <a:bodyPr vert="horz" lIns="95549" tIns="47776" rIns="95549" bIns="47776" rtlCol="0" anchor="b"/>
          <a:lstStyle>
            <a:lvl1pPr algn="r">
              <a:defRPr sz="1200"/>
            </a:lvl1pPr>
          </a:lstStyle>
          <a:p>
            <a:fld id="{B4B6D3EB-8730-459D-91CA-0EF67328A887}" type="slidenum">
              <a:rPr kumimoji="1" lang="ja-JP" altLang="en-US" smtClean="0"/>
              <a:pPr/>
              <a:t>‹#›</a:t>
            </a:fld>
            <a:endParaRPr kumimoji="1" lang="ja-JP" altLang="en-US"/>
          </a:p>
        </p:txBody>
      </p:sp>
    </p:spTree>
    <p:extLst>
      <p:ext uri="{BB962C8B-B14F-4D97-AF65-F5344CB8AC3E}">
        <p14:creationId xmlns:p14="http://schemas.microsoft.com/office/powerpoint/2010/main" val="21456756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5659" cy="496332"/>
          </a:xfrm>
          <a:prstGeom prst="rect">
            <a:avLst/>
          </a:prstGeom>
        </p:spPr>
        <p:txBody>
          <a:bodyPr vert="horz" lIns="95549" tIns="47776" rIns="95549" bIns="47776" rtlCol="0"/>
          <a:lstStyle>
            <a:lvl1pPr algn="l">
              <a:defRPr sz="1200"/>
            </a:lvl1pPr>
          </a:lstStyle>
          <a:p>
            <a:endParaRPr kumimoji="1" lang="ja-JP" altLang="en-US"/>
          </a:p>
        </p:txBody>
      </p:sp>
      <p:sp>
        <p:nvSpPr>
          <p:cNvPr id="3" name="日付プレースホルダ 2"/>
          <p:cNvSpPr>
            <a:spLocks noGrp="1"/>
          </p:cNvSpPr>
          <p:nvPr>
            <p:ph type="dt" idx="1"/>
          </p:nvPr>
        </p:nvSpPr>
        <p:spPr>
          <a:xfrm>
            <a:off x="3850442" y="0"/>
            <a:ext cx="2945659" cy="496332"/>
          </a:xfrm>
          <a:prstGeom prst="rect">
            <a:avLst/>
          </a:prstGeom>
        </p:spPr>
        <p:txBody>
          <a:bodyPr vert="horz" lIns="95549" tIns="47776" rIns="95549" bIns="47776" rtlCol="0"/>
          <a:lstStyle>
            <a:lvl1pPr algn="r">
              <a:defRPr sz="1200"/>
            </a:lvl1pPr>
          </a:lstStyle>
          <a:p>
            <a:fld id="{0768A32B-C670-49D4-812E-12178614B102}" type="datetimeFigureOut">
              <a:rPr kumimoji="1" lang="ja-JP" altLang="en-US" smtClean="0"/>
              <a:pPr/>
              <a:t>2016/5/13</a:t>
            </a:fld>
            <a:endParaRPr kumimoji="1" lang="ja-JP" altLang="en-US"/>
          </a:p>
        </p:txBody>
      </p:sp>
      <p:sp>
        <p:nvSpPr>
          <p:cNvPr id="4" name="スライド イメージ プレースホルダ 3"/>
          <p:cNvSpPr>
            <a:spLocks noGrp="1" noRot="1" noChangeAspect="1"/>
          </p:cNvSpPr>
          <p:nvPr>
            <p:ph type="sldImg" idx="2"/>
          </p:nvPr>
        </p:nvSpPr>
        <p:spPr>
          <a:xfrm>
            <a:off x="717550" y="742950"/>
            <a:ext cx="5362575" cy="3724275"/>
          </a:xfrm>
          <a:prstGeom prst="rect">
            <a:avLst/>
          </a:prstGeom>
          <a:noFill/>
          <a:ln w="12700">
            <a:solidFill>
              <a:prstClr val="black"/>
            </a:solidFill>
          </a:ln>
        </p:spPr>
        <p:txBody>
          <a:bodyPr vert="horz" lIns="95549" tIns="47776" rIns="95549" bIns="47776" rtlCol="0" anchor="ctr"/>
          <a:lstStyle/>
          <a:p>
            <a:endParaRPr lang="ja-JP" altLang="en-US"/>
          </a:p>
        </p:txBody>
      </p:sp>
      <p:sp>
        <p:nvSpPr>
          <p:cNvPr id="5" name="ノート プレースホルダ 4"/>
          <p:cNvSpPr>
            <a:spLocks noGrp="1"/>
          </p:cNvSpPr>
          <p:nvPr>
            <p:ph type="body" sz="quarter" idx="3"/>
          </p:nvPr>
        </p:nvSpPr>
        <p:spPr>
          <a:xfrm>
            <a:off x="679768" y="4715155"/>
            <a:ext cx="5438140" cy="4466987"/>
          </a:xfrm>
          <a:prstGeom prst="rect">
            <a:avLst/>
          </a:prstGeom>
        </p:spPr>
        <p:txBody>
          <a:bodyPr vert="horz" lIns="95549" tIns="47776" rIns="95549" bIns="47776"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28584"/>
            <a:ext cx="2945659" cy="496332"/>
          </a:xfrm>
          <a:prstGeom prst="rect">
            <a:avLst/>
          </a:prstGeom>
        </p:spPr>
        <p:txBody>
          <a:bodyPr vert="horz" lIns="95549" tIns="47776" rIns="95549" bIns="47776"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0442" y="9428584"/>
            <a:ext cx="2945659" cy="496332"/>
          </a:xfrm>
          <a:prstGeom prst="rect">
            <a:avLst/>
          </a:prstGeom>
        </p:spPr>
        <p:txBody>
          <a:bodyPr vert="horz" lIns="95549" tIns="47776" rIns="95549" bIns="47776" rtlCol="0" anchor="b"/>
          <a:lstStyle>
            <a:lvl1pPr algn="r">
              <a:defRPr sz="1200"/>
            </a:lvl1pPr>
          </a:lstStyle>
          <a:p>
            <a:fld id="{D7BC1F77-0BD2-4CE2-995C-54508926DDF7}" type="slidenum">
              <a:rPr kumimoji="1" lang="ja-JP" altLang="en-US" smtClean="0"/>
              <a:pPr/>
              <a:t>‹#›</a:t>
            </a:fld>
            <a:endParaRPr kumimoji="1" lang="ja-JP" altLang="en-US"/>
          </a:p>
        </p:txBody>
      </p:sp>
    </p:spTree>
    <p:extLst>
      <p:ext uri="{BB962C8B-B14F-4D97-AF65-F5344CB8AC3E}">
        <p14:creationId xmlns:p14="http://schemas.microsoft.com/office/powerpoint/2010/main" val="1905975907"/>
      </p:ext>
    </p:extLst>
  </p:cSld>
  <p:clrMap bg1="lt1" tx1="dk1" bg2="lt2" tx2="dk2" accent1="accent1" accent2="accent2" accent3="accent3" accent4="accent4" accent5="accent5" accent6="accent6" hlink="hlink" folHlink="folHlink"/>
  <p:hf hdr="0" ftr="0" dt="0"/>
  <p:notesStyle>
    <a:lvl1pPr marL="0" algn="l" defTabSz="952259" rtl="0" eaLnBrk="1" latinLnBrk="0" hangingPunct="1">
      <a:defRPr kumimoji="1" sz="1200" kern="1200">
        <a:solidFill>
          <a:schemeClr val="tx1"/>
        </a:solidFill>
        <a:latin typeface="+mn-lt"/>
        <a:ea typeface="+mn-ea"/>
        <a:cs typeface="+mn-cs"/>
      </a:defRPr>
    </a:lvl1pPr>
    <a:lvl2pPr marL="476130" algn="l" defTabSz="952259" rtl="0" eaLnBrk="1" latinLnBrk="0" hangingPunct="1">
      <a:defRPr kumimoji="1" sz="1200" kern="1200">
        <a:solidFill>
          <a:schemeClr val="tx1"/>
        </a:solidFill>
        <a:latin typeface="+mn-lt"/>
        <a:ea typeface="+mn-ea"/>
        <a:cs typeface="+mn-cs"/>
      </a:defRPr>
    </a:lvl2pPr>
    <a:lvl3pPr marL="952259" algn="l" defTabSz="952259" rtl="0" eaLnBrk="1" latinLnBrk="0" hangingPunct="1">
      <a:defRPr kumimoji="1" sz="1200" kern="1200">
        <a:solidFill>
          <a:schemeClr val="tx1"/>
        </a:solidFill>
        <a:latin typeface="+mn-lt"/>
        <a:ea typeface="+mn-ea"/>
        <a:cs typeface="+mn-cs"/>
      </a:defRPr>
    </a:lvl3pPr>
    <a:lvl4pPr marL="1428389" algn="l" defTabSz="952259" rtl="0" eaLnBrk="1" latinLnBrk="0" hangingPunct="1">
      <a:defRPr kumimoji="1" sz="1200" kern="1200">
        <a:solidFill>
          <a:schemeClr val="tx1"/>
        </a:solidFill>
        <a:latin typeface="+mn-lt"/>
        <a:ea typeface="+mn-ea"/>
        <a:cs typeface="+mn-cs"/>
      </a:defRPr>
    </a:lvl4pPr>
    <a:lvl5pPr marL="1904519" algn="l" defTabSz="952259" rtl="0" eaLnBrk="1" latinLnBrk="0" hangingPunct="1">
      <a:defRPr kumimoji="1" sz="1200" kern="1200">
        <a:solidFill>
          <a:schemeClr val="tx1"/>
        </a:solidFill>
        <a:latin typeface="+mn-lt"/>
        <a:ea typeface="+mn-ea"/>
        <a:cs typeface="+mn-cs"/>
      </a:defRPr>
    </a:lvl5pPr>
    <a:lvl6pPr marL="2380648" algn="l" defTabSz="952259" rtl="0" eaLnBrk="1" latinLnBrk="0" hangingPunct="1">
      <a:defRPr kumimoji="1" sz="1200" kern="1200">
        <a:solidFill>
          <a:schemeClr val="tx1"/>
        </a:solidFill>
        <a:latin typeface="+mn-lt"/>
        <a:ea typeface="+mn-ea"/>
        <a:cs typeface="+mn-cs"/>
      </a:defRPr>
    </a:lvl6pPr>
    <a:lvl7pPr marL="2856777" algn="l" defTabSz="952259" rtl="0" eaLnBrk="1" latinLnBrk="0" hangingPunct="1">
      <a:defRPr kumimoji="1" sz="1200" kern="1200">
        <a:solidFill>
          <a:schemeClr val="tx1"/>
        </a:solidFill>
        <a:latin typeface="+mn-lt"/>
        <a:ea typeface="+mn-ea"/>
        <a:cs typeface="+mn-cs"/>
      </a:defRPr>
    </a:lvl7pPr>
    <a:lvl8pPr marL="3332906" algn="l" defTabSz="952259" rtl="0" eaLnBrk="1" latinLnBrk="0" hangingPunct="1">
      <a:defRPr kumimoji="1" sz="1200" kern="1200">
        <a:solidFill>
          <a:schemeClr val="tx1"/>
        </a:solidFill>
        <a:latin typeface="+mn-lt"/>
        <a:ea typeface="+mn-ea"/>
        <a:cs typeface="+mn-cs"/>
      </a:defRPr>
    </a:lvl8pPr>
    <a:lvl9pPr marL="3809036" algn="l" defTabSz="952259"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7550" y="742950"/>
            <a:ext cx="5362575" cy="3724275"/>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7BC1F77-0BD2-4CE2-995C-54508926DDF7}" type="slidenum">
              <a:rPr kumimoji="1" lang="ja-JP" altLang="en-US" smtClean="0"/>
              <a:pPr/>
              <a:t>0</a:t>
            </a:fld>
            <a:endParaRPr kumimoji="1"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7BC1F77-0BD2-4CE2-995C-54508926DDF7}" type="slidenum">
              <a:rPr kumimoji="1" lang="ja-JP" altLang="en-US" smtClean="0"/>
              <a:pPr/>
              <a:t>1</a:t>
            </a:fld>
            <a:endParaRPr kumimoji="1" lang="ja-JP" altLang="en-US"/>
          </a:p>
        </p:txBody>
      </p:sp>
    </p:spTree>
    <p:extLst>
      <p:ext uri="{BB962C8B-B14F-4D97-AF65-F5344CB8AC3E}">
        <p14:creationId xmlns:p14="http://schemas.microsoft.com/office/powerpoint/2010/main" val="647413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7BC1F77-0BD2-4CE2-995C-54508926DDF7}" type="slidenum">
              <a:rPr kumimoji="1" lang="ja-JP" altLang="en-US" smtClean="0"/>
              <a:pPr/>
              <a:t>8</a:t>
            </a:fld>
            <a:endParaRPr kumimoji="1" lang="ja-JP" altLang="en-US"/>
          </a:p>
        </p:txBody>
      </p:sp>
    </p:spTree>
    <p:extLst>
      <p:ext uri="{BB962C8B-B14F-4D97-AF65-F5344CB8AC3E}">
        <p14:creationId xmlns:p14="http://schemas.microsoft.com/office/powerpoint/2010/main" val="647413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77719" y="2236948"/>
            <a:ext cx="8814117" cy="1543526"/>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555435" y="4080510"/>
            <a:ext cx="7258687" cy="1840230"/>
          </a:xfrm>
        </p:spPr>
        <p:txBody>
          <a:bodyPr/>
          <a:lstStyle>
            <a:lvl1pPr marL="0" indent="0" algn="ctr">
              <a:buNone/>
              <a:defRPr>
                <a:solidFill>
                  <a:schemeClr val="tx1">
                    <a:tint val="75000"/>
                  </a:schemeClr>
                </a:solidFill>
              </a:defRPr>
            </a:lvl1pPr>
            <a:lvl2pPr marL="476130" indent="0" algn="ctr">
              <a:buNone/>
              <a:defRPr>
                <a:solidFill>
                  <a:schemeClr val="tx1">
                    <a:tint val="75000"/>
                  </a:schemeClr>
                </a:solidFill>
              </a:defRPr>
            </a:lvl2pPr>
            <a:lvl3pPr marL="952259" indent="0" algn="ctr">
              <a:buNone/>
              <a:defRPr>
                <a:solidFill>
                  <a:schemeClr val="tx1">
                    <a:tint val="75000"/>
                  </a:schemeClr>
                </a:solidFill>
              </a:defRPr>
            </a:lvl3pPr>
            <a:lvl4pPr marL="1428389" indent="0" algn="ctr">
              <a:buNone/>
              <a:defRPr>
                <a:solidFill>
                  <a:schemeClr val="tx1">
                    <a:tint val="75000"/>
                  </a:schemeClr>
                </a:solidFill>
              </a:defRPr>
            </a:lvl4pPr>
            <a:lvl5pPr marL="1904519" indent="0" algn="ctr">
              <a:buNone/>
              <a:defRPr>
                <a:solidFill>
                  <a:schemeClr val="tx1">
                    <a:tint val="75000"/>
                  </a:schemeClr>
                </a:solidFill>
              </a:defRPr>
            </a:lvl5pPr>
            <a:lvl6pPr marL="2380648" indent="0" algn="ctr">
              <a:buNone/>
              <a:defRPr>
                <a:solidFill>
                  <a:schemeClr val="tx1">
                    <a:tint val="75000"/>
                  </a:schemeClr>
                </a:solidFill>
              </a:defRPr>
            </a:lvl6pPr>
            <a:lvl7pPr marL="2856777" indent="0" algn="ctr">
              <a:buNone/>
              <a:defRPr>
                <a:solidFill>
                  <a:schemeClr val="tx1">
                    <a:tint val="75000"/>
                  </a:schemeClr>
                </a:solidFill>
              </a:defRPr>
            </a:lvl7pPr>
            <a:lvl8pPr marL="3332906" indent="0" algn="ctr">
              <a:buNone/>
              <a:defRPr>
                <a:solidFill>
                  <a:schemeClr val="tx1">
                    <a:tint val="75000"/>
                  </a:schemeClr>
                </a:solidFill>
              </a:defRPr>
            </a:lvl8pPr>
            <a:lvl9pPr marL="3809036"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4D0ACBFA-52CA-414E-B732-7234053992BE}" type="datetime1">
              <a:rPr kumimoji="1" lang="ja-JP" altLang="en-US" smtClean="0"/>
              <a:pPr/>
              <a:t>2016/5/13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77CE550-01A8-47A9-BF2B-603E756B4A6A}" type="datetime1">
              <a:rPr kumimoji="1" lang="ja-JP" altLang="en-US" smtClean="0"/>
              <a:pPr/>
              <a:t>2016/5/13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517925" y="288379"/>
            <a:ext cx="2333149" cy="6144101"/>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518480" y="288379"/>
            <a:ext cx="6826620" cy="6144101"/>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AC5A69D-A166-4927-9F38-9B56B7B82C81}" type="datetime1">
              <a:rPr kumimoji="1" lang="ja-JP" altLang="en-US" smtClean="0"/>
              <a:pPr/>
              <a:t>2016/5/13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8BBEE4E-ED2B-4954-987B-8F498BD748A7}" type="datetime1">
              <a:rPr kumimoji="1" lang="ja-JP" altLang="en-US" smtClean="0"/>
              <a:pPr/>
              <a:t>2016/5/13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ln>
            <a:noFill/>
          </a:ln>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9124" y="4627247"/>
            <a:ext cx="8814117" cy="1430178"/>
          </a:xfrm>
        </p:spPr>
        <p:txBody>
          <a:bodyPr anchor="t"/>
          <a:lstStyle>
            <a:lvl1pPr algn="l">
              <a:defRPr sz="42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819124" y="3052050"/>
            <a:ext cx="8814117" cy="1575196"/>
          </a:xfrm>
        </p:spPr>
        <p:txBody>
          <a:bodyPr anchor="b"/>
          <a:lstStyle>
            <a:lvl1pPr marL="0" indent="0">
              <a:buNone/>
              <a:defRPr sz="2000">
                <a:solidFill>
                  <a:schemeClr val="tx1">
                    <a:tint val="75000"/>
                  </a:schemeClr>
                </a:solidFill>
              </a:defRPr>
            </a:lvl1pPr>
            <a:lvl2pPr marL="476130" indent="0">
              <a:buNone/>
              <a:defRPr sz="1800">
                <a:solidFill>
                  <a:schemeClr val="tx1">
                    <a:tint val="75000"/>
                  </a:schemeClr>
                </a:solidFill>
              </a:defRPr>
            </a:lvl2pPr>
            <a:lvl3pPr marL="952259" indent="0">
              <a:buNone/>
              <a:defRPr sz="1600">
                <a:solidFill>
                  <a:schemeClr val="tx1">
                    <a:tint val="75000"/>
                  </a:schemeClr>
                </a:solidFill>
              </a:defRPr>
            </a:lvl3pPr>
            <a:lvl4pPr marL="1428389" indent="0">
              <a:buNone/>
              <a:defRPr sz="1400">
                <a:solidFill>
                  <a:schemeClr val="tx1">
                    <a:tint val="75000"/>
                  </a:schemeClr>
                </a:solidFill>
              </a:defRPr>
            </a:lvl4pPr>
            <a:lvl5pPr marL="1904519" indent="0">
              <a:buNone/>
              <a:defRPr sz="1400">
                <a:solidFill>
                  <a:schemeClr val="tx1">
                    <a:tint val="75000"/>
                  </a:schemeClr>
                </a:solidFill>
              </a:defRPr>
            </a:lvl5pPr>
            <a:lvl6pPr marL="2380648" indent="0">
              <a:buNone/>
              <a:defRPr sz="1400">
                <a:solidFill>
                  <a:schemeClr val="tx1">
                    <a:tint val="75000"/>
                  </a:schemeClr>
                </a:solidFill>
              </a:defRPr>
            </a:lvl6pPr>
            <a:lvl7pPr marL="2856777" indent="0">
              <a:buNone/>
              <a:defRPr sz="1400">
                <a:solidFill>
                  <a:schemeClr val="tx1">
                    <a:tint val="75000"/>
                  </a:schemeClr>
                </a:solidFill>
              </a:defRPr>
            </a:lvl7pPr>
            <a:lvl8pPr marL="3332906" indent="0">
              <a:buNone/>
              <a:defRPr sz="1400">
                <a:solidFill>
                  <a:schemeClr val="tx1">
                    <a:tint val="75000"/>
                  </a:schemeClr>
                </a:solidFill>
              </a:defRPr>
            </a:lvl8pPr>
            <a:lvl9pPr marL="3809036"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F84E7C4D-8F56-417C-B5BE-117F4D6FBD26}" type="datetime1">
              <a:rPr kumimoji="1" lang="ja-JP" altLang="en-US" smtClean="0"/>
              <a:pPr/>
              <a:t>2016/5/13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518481" y="1680219"/>
            <a:ext cx="4579885" cy="4752261"/>
          </a:xfrm>
        </p:spPr>
        <p:txBody>
          <a:bodyPr/>
          <a:lstStyle>
            <a:lvl1pPr>
              <a:defRPr sz="3000"/>
            </a:lvl1pPr>
            <a:lvl2pPr>
              <a:defRPr sz="25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271190" y="1680219"/>
            <a:ext cx="4579885" cy="4752261"/>
          </a:xfrm>
        </p:spPr>
        <p:txBody>
          <a:bodyPr/>
          <a:lstStyle>
            <a:lvl1pPr>
              <a:defRPr sz="3000"/>
            </a:lvl1pPr>
            <a:lvl2pPr>
              <a:defRPr sz="25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0EFADCEC-A5DB-4B73-9619-8709A0D1E453}" type="datetime1">
              <a:rPr kumimoji="1" lang="ja-JP" altLang="en-US" smtClean="0"/>
              <a:pPr/>
              <a:t>2016/5/13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18479" y="1611869"/>
            <a:ext cx="4581684" cy="671750"/>
          </a:xfrm>
        </p:spPr>
        <p:txBody>
          <a:bodyPr anchor="b"/>
          <a:lstStyle>
            <a:lvl1pPr marL="0" indent="0">
              <a:buNone/>
              <a:defRPr sz="2500" b="1"/>
            </a:lvl1pPr>
            <a:lvl2pPr marL="476130" indent="0">
              <a:buNone/>
              <a:defRPr sz="2000" b="1"/>
            </a:lvl2pPr>
            <a:lvl3pPr marL="952259" indent="0">
              <a:buNone/>
              <a:defRPr sz="1800" b="1"/>
            </a:lvl3pPr>
            <a:lvl4pPr marL="1428389" indent="0">
              <a:buNone/>
              <a:defRPr sz="1600" b="1"/>
            </a:lvl4pPr>
            <a:lvl5pPr marL="1904519" indent="0">
              <a:buNone/>
              <a:defRPr sz="1600" b="1"/>
            </a:lvl5pPr>
            <a:lvl6pPr marL="2380648" indent="0">
              <a:buNone/>
              <a:defRPr sz="1600" b="1"/>
            </a:lvl6pPr>
            <a:lvl7pPr marL="2856777" indent="0">
              <a:buNone/>
              <a:defRPr sz="1600" b="1"/>
            </a:lvl7pPr>
            <a:lvl8pPr marL="3332906" indent="0">
              <a:buNone/>
              <a:defRPr sz="1600" b="1"/>
            </a:lvl8pPr>
            <a:lvl9pPr marL="3809036"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518479" y="2283620"/>
            <a:ext cx="4581684" cy="4148852"/>
          </a:xfrm>
        </p:spPr>
        <p:txBody>
          <a:bodyPr/>
          <a:lstStyle>
            <a:lvl1pPr>
              <a:defRPr sz="25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267590" y="1611869"/>
            <a:ext cx="4583486" cy="671750"/>
          </a:xfrm>
        </p:spPr>
        <p:txBody>
          <a:bodyPr anchor="b"/>
          <a:lstStyle>
            <a:lvl1pPr marL="0" indent="0">
              <a:buNone/>
              <a:defRPr sz="2500" b="1"/>
            </a:lvl1pPr>
            <a:lvl2pPr marL="476130" indent="0">
              <a:buNone/>
              <a:defRPr sz="2000" b="1"/>
            </a:lvl2pPr>
            <a:lvl3pPr marL="952259" indent="0">
              <a:buNone/>
              <a:defRPr sz="1800" b="1"/>
            </a:lvl3pPr>
            <a:lvl4pPr marL="1428389" indent="0">
              <a:buNone/>
              <a:defRPr sz="1600" b="1"/>
            </a:lvl4pPr>
            <a:lvl5pPr marL="1904519" indent="0">
              <a:buNone/>
              <a:defRPr sz="1600" b="1"/>
            </a:lvl5pPr>
            <a:lvl6pPr marL="2380648" indent="0">
              <a:buNone/>
              <a:defRPr sz="1600" b="1"/>
            </a:lvl6pPr>
            <a:lvl7pPr marL="2856777" indent="0">
              <a:buNone/>
              <a:defRPr sz="1600" b="1"/>
            </a:lvl7pPr>
            <a:lvl8pPr marL="3332906" indent="0">
              <a:buNone/>
              <a:defRPr sz="1600" b="1"/>
            </a:lvl8pPr>
            <a:lvl9pPr marL="3809036"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267590" y="2283620"/>
            <a:ext cx="4583486" cy="4148852"/>
          </a:xfrm>
        </p:spPr>
        <p:txBody>
          <a:bodyPr/>
          <a:lstStyle>
            <a:lvl1pPr>
              <a:defRPr sz="25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ADEB2350-87EC-4A0F-8BCF-F32C94C5D038}" type="datetime1">
              <a:rPr kumimoji="1" lang="ja-JP" altLang="en-US" smtClean="0"/>
              <a:pPr/>
              <a:t>2016/5/13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C2AA9C-59E7-42AD-8EBE-7EAA917E30CD}" type="datetime1">
              <a:rPr kumimoji="1" lang="ja-JP" altLang="en-US" smtClean="0"/>
              <a:pPr/>
              <a:t>2016/5/13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A22D050C-12E8-4C24-B0D2-9E3FEEE43F70}" type="datetime1">
              <a:rPr kumimoji="1" lang="ja-JP" altLang="en-US" smtClean="0"/>
              <a:pPr/>
              <a:t>2016/5/13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8481" y="286702"/>
            <a:ext cx="3411511" cy="1220152"/>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4054210" y="286712"/>
            <a:ext cx="5796866" cy="6145769"/>
          </a:xfrm>
        </p:spPr>
        <p:txBody>
          <a:bodyPr/>
          <a:lstStyle>
            <a:lvl1pPr>
              <a:defRPr sz="3400"/>
            </a:lvl1pPr>
            <a:lvl2pPr>
              <a:defRPr sz="3000"/>
            </a:lvl2pPr>
            <a:lvl3pPr>
              <a:defRPr sz="25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518481" y="1506856"/>
            <a:ext cx="3411511" cy="4925616"/>
          </a:xfrm>
        </p:spPr>
        <p:txBody>
          <a:bodyPr/>
          <a:lstStyle>
            <a:lvl1pPr marL="0" indent="0">
              <a:buNone/>
              <a:defRPr sz="1400"/>
            </a:lvl1pPr>
            <a:lvl2pPr marL="476130" indent="0">
              <a:buNone/>
              <a:defRPr sz="1200"/>
            </a:lvl2pPr>
            <a:lvl3pPr marL="952259" indent="0">
              <a:buNone/>
              <a:defRPr sz="1000"/>
            </a:lvl3pPr>
            <a:lvl4pPr marL="1428389" indent="0">
              <a:buNone/>
              <a:defRPr sz="900"/>
            </a:lvl4pPr>
            <a:lvl5pPr marL="1904519" indent="0">
              <a:buNone/>
              <a:defRPr sz="900"/>
            </a:lvl5pPr>
            <a:lvl6pPr marL="2380648" indent="0">
              <a:buNone/>
              <a:defRPr sz="900"/>
            </a:lvl6pPr>
            <a:lvl7pPr marL="2856777" indent="0">
              <a:buNone/>
              <a:defRPr sz="900"/>
            </a:lvl7pPr>
            <a:lvl8pPr marL="3332906" indent="0">
              <a:buNone/>
              <a:defRPr sz="900"/>
            </a:lvl8pPr>
            <a:lvl9pPr marL="3809036"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7DD68E0-683F-4D28-82D5-AA26B77F77E7}" type="datetime1">
              <a:rPr kumimoji="1" lang="ja-JP" altLang="en-US" smtClean="0"/>
              <a:pPr/>
              <a:t>2016/5/13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32507" y="5040638"/>
            <a:ext cx="6221730" cy="595075"/>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2032507" y="643415"/>
            <a:ext cx="6221730" cy="4320540"/>
          </a:xfrm>
        </p:spPr>
        <p:txBody>
          <a:bodyPr/>
          <a:lstStyle>
            <a:lvl1pPr marL="0" indent="0">
              <a:buNone/>
              <a:defRPr sz="3400"/>
            </a:lvl1pPr>
            <a:lvl2pPr marL="476130" indent="0">
              <a:buNone/>
              <a:defRPr sz="3000"/>
            </a:lvl2pPr>
            <a:lvl3pPr marL="952259" indent="0">
              <a:buNone/>
              <a:defRPr sz="2500"/>
            </a:lvl3pPr>
            <a:lvl4pPr marL="1428389" indent="0">
              <a:buNone/>
              <a:defRPr sz="2000"/>
            </a:lvl4pPr>
            <a:lvl5pPr marL="1904519" indent="0">
              <a:buNone/>
              <a:defRPr sz="2000"/>
            </a:lvl5pPr>
            <a:lvl6pPr marL="2380648" indent="0">
              <a:buNone/>
              <a:defRPr sz="2000"/>
            </a:lvl6pPr>
            <a:lvl7pPr marL="2856777" indent="0">
              <a:buNone/>
              <a:defRPr sz="2000"/>
            </a:lvl7pPr>
            <a:lvl8pPr marL="3332906" indent="0">
              <a:buNone/>
              <a:defRPr sz="2000"/>
            </a:lvl8pPr>
            <a:lvl9pPr marL="3809036" indent="0">
              <a:buNone/>
              <a:defRPr sz="2000"/>
            </a:lvl9pPr>
          </a:lstStyle>
          <a:p>
            <a:endParaRPr kumimoji="1" lang="ja-JP" altLang="en-US"/>
          </a:p>
        </p:txBody>
      </p:sp>
      <p:sp>
        <p:nvSpPr>
          <p:cNvPr id="4" name="テキスト プレースホルダ 3"/>
          <p:cNvSpPr>
            <a:spLocks noGrp="1"/>
          </p:cNvSpPr>
          <p:nvPr>
            <p:ph type="body" sz="half" idx="2"/>
          </p:nvPr>
        </p:nvSpPr>
        <p:spPr>
          <a:xfrm>
            <a:off x="2032507" y="5635712"/>
            <a:ext cx="6221730" cy="845105"/>
          </a:xfrm>
        </p:spPr>
        <p:txBody>
          <a:bodyPr/>
          <a:lstStyle>
            <a:lvl1pPr marL="0" indent="0">
              <a:buNone/>
              <a:defRPr sz="1400"/>
            </a:lvl1pPr>
            <a:lvl2pPr marL="476130" indent="0">
              <a:buNone/>
              <a:defRPr sz="1200"/>
            </a:lvl2pPr>
            <a:lvl3pPr marL="952259" indent="0">
              <a:buNone/>
              <a:defRPr sz="1000"/>
            </a:lvl3pPr>
            <a:lvl4pPr marL="1428389" indent="0">
              <a:buNone/>
              <a:defRPr sz="900"/>
            </a:lvl4pPr>
            <a:lvl5pPr marL="1904519" indent="0">
              <a:buNone/>
              <a:defRPr sz="900"/>
            </a:lvl5pPr>
            <a:lvl6pPr marL="2380648" indent="0">
              <a:buNone/>
              <a:defRPr sz="900"/>
            </a:lvl6pPr>
            <a:lvl7pPr marL="2856777" indent="0">
              <a:buNone/>
              <a:defRPr sz="900"/>
            </a:lvl7pPr>
            <a:lvl8pPr marL="3332906" indent="0">
              <a:buNone/>
              <a:defRPr sz="900"/>
            </a:lvl8pPr>
            <a:lvl9pPr marL="3809036"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32DDDB6-53BC-4B68-A091-25BDE0D7747F}" type="datetime1">
              <a:rPr kumimoji="1" lang="ja-JP" altLang="en-US" smtClean="0"/>
              <a:pPr/>
              <a:t>2016/5/13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518480" y="288370"/>
            <a:ext cx="9332596" cy="1200150"/>
          </a:xfrm>
          <a:prstGeom prst="rect">
            <a:avLst/>
          </a:prstGeom>
        </p:spPr>
        <p:txBody>
          <a:bodyPr vert="horz" lIns="95226" tIns="47612" rIns="95226" bIns="47612"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18480" y="1680219"/>
            <a:ext cx="9332596" cy="4752261"/>
          </a:xfrm>
          <a:prstGeom prst="rect">
            <a:avLst/>
          </a:prstGeom>
        </p:spPr>
        <p:txBody>
          <a:bodyPr vert="horz" lIns="95226" tIns="47612" rIns="95226" bIns="47612"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518479" y="6674170"/>
            <a:ext cx="2419563" cy="383382"/>
          </a:xfrm>
          <a:prstGeom prst="rect">
            <a:avLst/>
          </a:prstGeom>
        </p:spPr>
        <p:txBody>
          <a:bodyPr vert="horz" lIns="95226" tIns="47612" rIns="95226" bIns="47612" rtlCol="0" anchor="ctr"/>
          <a:lstStyle>
            <a:lvl1pPr algn="l">
              <a:defRPr sz="1200">
                <a:solidFill>
                  <a:schemeClr val="tx1">
                    <a:tint val="75000"/>
                  </a:schemeClr>
                </a:solidFill>
              </a:defRPr>
            </a:lvl1pPr>
          </a:lstStyle>
          <a:p>
            <a:fld id="{54C2B664-5FA7-41FF-8D35-F936D4213D14}" type="datetime1">
              <a:rPr kumimoji="1" lang="ja-JP" altLang="en-US" smtClean="0"/>
              <a:pPr/>
              <a:t>2016/5/13</a:t>
            </a:fld>
            <a:endParaRPr kumimoji="1" lang="ja-JP" altLang="en-US"/>
          </a:p>
        </p:txBody>
      </p:sp>
      <p:sp>
        <p:nvSpPr>
          <p:cNvPr id="5" name="フッター プレースホルダ 4"/>
          <p:cNvSpPr>
            <a:spLocks noGrp="1"/>
          </p:cNvSpPr>
          <p:nvPr>
            <p:ph type="ftr" sz="quarter" idx="3"/>
          </p:nvPr>
        </p:nvSpPr>
        <p:spPr>
          <a:xfrm>
            <a:off x="3542933" y="6674170"/>
            <a:ext cx="3283692" cy="383382"/>
          </a:xfrm>
          <a:prstGeom prst="rect">
            <a:avLst/>
          </a:prstGeom>
        </p:spPr>
        <p:txBody>
          <a:bodyPr vert="horz" lIns="95226" tIns="47612" rIns="95226" bIns="47612"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9676026" y="198072"/>
            <a:ext cx="459744" cy="378042"/>
          </a:xfrm>
          <a:prstGeom prst="rect">
            <a:avLst/>
          </a:prstGeom>
          <a:solidFill>
            <a:schemeClr val="bg1"/>
          </a:solidFill>
          <a:ln w="12700">
            <a:noFill/>
          </a:ln>
        </p:spPr>
        <p:txBody>
          <a:bodyPr vert="horz" lIns="95226" tIns="47612" rIns="95226" bIns="47612" rtlCol="0" anchor="ctr"/>
          <a:lstStyle>
            <a:lvl1pPr algn="ctr">
              <a:defRPr sz="1400">
                <a:solidFill>
                  <a:schemeClr val="tx1">
                    <a:tint val="75000"/>
                  </a:schemeClr>
                </a:solidFill>
              </a:defRPr>
            </a:lvl1pPr>
          </a:lstStyle>
          <a:p>
            <a:fld id="{07C83626-9FCA-49DB-B8B8-D6519A696C34}"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52259" rtl="0" eaLnBrk="1" latinLnBrk="0" hangingPunct="1">
        <a:spcBef>
          <a:spcPct val="0"/>
        </a:spcBef>
        <a:buNone/>
        <a:defRPr kumimoji="1" sz="4600" kern="1200">
          <a:solidFill>
            <a:schemeClr val="tx1"/>
          </a:solidFill>
          <a:latin typeface="+mj-lt"/>
          <a:ea typeface="+mj-ea"/>
          <a:cs typeface="+mj-cs"/>
        </a:defRPr>
      </a:lvl1pPr>
    </p:titleStyle>
    <p:bodyStyle>
      <a:lvl1pPr marL="357097" indent="-357097" algn="l" defTabSz="952259" rtl="0" eaLnBrk="1" latinLnBrk="0" hangingPunct="1">
        <a:spcBef>
          <a:spcPct val="20000"/>
        </a:spcBef>
        <a:buFont typeface="Arial" pitchFamily="34" charset="0"/>
        <a:buChar char="•"/>
        <a:defRPr kumimoji="1" sz="3400" kern="1200">
          <a:solidFill>
            <a:schemeClr val="tx1"/>
          </a:solidFill>
          <a:latin typeface="+mn-lt"/>
          <a:ea typeface="+mn-ea"/>
          <a:cs typeface="+mn-cs"/>
        </a:defRPr>
      </a:lvl1pPr>
      <a:lvl2pPr marL="773711" indent="-297581" algn="l" defTabSz="952259" rtl="0" eaLnBrk="1" latinLnBrk="0" hangingPunct="1">
        <a:spcBef>
          <a:spcPct val="20000"/>
        </a:spcBef>
        <a:buFont typeface="Arial" pitchFamily="34" charset="0"/>
        <a:buChar char="–"/>
        <a:defRPr kumimoji="1" sz="3000" kern="1200">
          <a:solidFill>
            <a:schemeClr val="tx1"/>
          </a:solidFill>
          <a:latin typeface="+mn-lt"/>
          <a:ea typeface="+mn-ea"/>
          <a:cs typeface="+mn-cs"/>
        </a:defRPr>
      </a:lvl2pPr>
      <a:lvl3pPr marL="1190323" indent="-238065" algn="l" defTabSz="952259" rtl="0" eaLnBrk="1" latinLnBrk="0" hangingPunct="1">
        <a:spcBef>
          <a:spcPct val="20000"/>
        </a:spcBef>
        <a:buFont typeface="Arial" pitchFamily="34" charset="0"/>
        <a:buChar char="•"/>
        <a:defRPr kumimoji="1" sz="2500" kern="1200">
          <a:solidFill>
            <a:schemeClr val="tx1"/>
          </a:solidFill>
          <a:latin typeface="+mn-lt"/>
          <a:ea typeface="+mn-ea"/>
          <a:cs typeface="+mn-cs"/>
        </a:defRPr>
      </a:lvl3pPr>
      <a:lvl4pPr marL="1666454" indent="-238065" algn="l" defTabSz="952259"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142584" indent="-238065" algn="l" defTabSz="952259"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618712" indent="-238065" algn="l" defTabSz="952259"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3094841" indent="-238065" algn="l" defTabSz="952259"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570971" indent="-238065" algn="l" defTabSz="952259"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4047102" indent="-238065" algn="l" defTabSz="952259"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52259" rtl="0" eaLnBrk="1" latinLnBrk="0" hangingPunct="1">
        <a:defRPr kumimoji="1" sz="1800" kern="1200">
          <a:solidFill>
            <a:schemeClr val="tx1"/>
          </a:solidFill>
          <a:latin typeface="+mn-lt"/>
          <a:ea typeface="+mn-ea"/>
          <a:cs typeface="+mn-cs"/>
        </a:defRPr>
      </a:lvl1pPr>
      <a:lvl2pPr marL="476130" algn="l" defTabSz="952259" rtl="0" eaLnBrk="1" latinLnBrk="0" hangingPunct="1">
        <a:defRPr kumimoji="1" sz="1800" kern="1200">
          <a:solidFill>
            <a:schemeClr val="tx1"/>
          </a:solidFill>
          <a:latin typeface="+mn-lt"/>
          <a:ea typeface="+mn-ea"/>
          <a:cs typeface="+mn-cs"/>
        </a:defRPr>
      </a:lvl2pPr>
      <a:lvl3pPr marL="952259" algn="l" defTabSz="952259" rtl="0" eaLnBrk="1" latinLnBrk="0" hangingPunct="1">
        <a:defRPr kumimoji="1" sz="1800" kern="1200">
          <a:solidFill>
            <a:schemeClr val="tx1"/>
          </a:solidFill>
          <a:latin typeface="+mn-lt"/>
          <a:ea typeface="+mn-ea"/>
          <a:cs typeface="+mn-cs"/>
        </a:defRPr>
      </a:lvl3pPr>
      <a:lvl4pPr marL="1428389" algn="l" defTabSz="952259" rtl="0" eaLnBrk="1" latinLnBrk="0" hangingPunct="1">
        <a:defRPr kumimoji="1" sz="1800" kern="1200">
          <a:solidFill>
            <a:schemeClr val="tx1"/>
          </a:solidFill>
          <a:latin typeface="+mn-lt"/>
          <a:ea typeface="+mn-ea"/>
          <a:cs typeface="+mn-cs"/>
        </a:defRPr>
      </a:lvl4pPr>
      <a:lvl5pPr marL="1904519" algn="l" defTabSz="952259" rtl="0" eaLnBrk="1" latinLnBrk="0" hangingPunct="1">
        <a:defRPr kumimoji="1" sz="1800" kern="1200">
          <a:solidFill>
            <a:schemeClr val="tx1"/>
          </a:solidFill>
          <a:latin typeface="+mn-lt"/>
          <a:ea typeface="+mn-ea"/>
          <a:cs typeface="+mn-cs"/>
        </a:defRPr>
      </a:lvl5pPr>
      <a:lvl6pPr marL="2380648" algn="l" defTabSz="952259" rtl="0" eaLnBrk="1" latinLnBrk="0" hangingPunct="1">
        <a:defRPr kumimoji="1" sz="1800" kern="1200">
          <a:solidFill>
            <a:schemeClr val="tx1"/>
          </a:solidFill>
          <a:latin typeface="+mn-lt"/>
          <a:ea typeface="+mn-ea"/>
          <a:cs typeface="+mn-cs"/>
        </a:defRPr>
      </a:lvl6pPr>
      <a:lvl7pPr marL="2856777" algn="l" defTabSz="952259" rtl="0" eaLnBrk="1" latinLnBrk="0" hangingPunct="1">
        <a:defRPr kumimoji="1" sz="1800" kern="1200">
          <a:solidFill>
            <a:schemeClr val="tx1"/>
          </a:solidFill>
          <a:latin typeface="+mn-lt"/>
          <a:ea typeface="+mn-ea"/>
          <a:cs typeface="+mn-cs"/>
        </a:defRPr>
      </a:lvl7pPr>
      <a:lvl8pPr marL="3332906" algn="l" defTabSz="952259" rtl="0" eaLnBrk="1" latinLnBrk="0" hangingPunct="1">
        <a:defRPr kumimoji="1" sz="1800" kern="1200">
          <a:solidFill>
            <a:schemeClr val="tx1"/>
          </a:solidFill>
          <a:latin typeface="+mn-lt"/>
          <a:ea typeface="+mn-ea"/>
          <a:cs typeface="+mn-cs"/>
        </a:defRPr>
      </a:lvl8pPr>
      <a:lvl9pPr marL="3809036" algn="l" defTabSz="952259"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1.png"/><Relationship Id="rId13" Type="http://schemas.microsoft.com/office/2007/relationships/diagramDrawing" Target="../diagrams/drawing2.xml"/><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diagramColors" Target="../diagrams/colors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QuickStyle" Target="../diagrams/quickStyle2.xml"/><Relationship Id="rId5" Type="http://schemas.openxmlformats.org/officeDocument/2006/relationships/diagramQuickStyle" Target="../diagrams/quickStyle1.xml"/><Relationship Id="rId10" Type="http://schemas.openxmlformats.org/officeDocument/2006/relationships/diagramLayout" Target="../diagrams/layout2.xml"/><Relationship Id="rId4" Type="http://schemas.openxmlformats.org/officeDocument/2006/relationships/diagramLayout" Target="../diagrams/layout1.xml"/><Relationship Id="rId9" Type="http://schemas.openxmlformats.org/officeDocument/2006/relationships/diagramData" Target="../diagrams/data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3.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4.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5.pn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image" Target="../media/image6.png"/><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77719" y="1656234"/>
            <a:ext cx="8814117" cy="1543526"/>
          </a:xfrm>
        </p:spPr>
        <p:txBody>
          <a:bodyPr/>
          <a:lstStyle/>
          <a:p>
            <a:pPr algn="l"/>
            <a:r>
              <a:rPr lang="ja-JP" altLang="en-US" dirty="0" smtClean="0">
                <a:latin typeface="ＭＳ Ｐゴシック" panose="020B0600070205080204" pitchFamily="50" charset="-128"/>
                <a:ea typeface="ＭＳ Ｐゴシック" panose="020B0600070205080204" pitchFamily="50" charset="-128"/>
              </a:rPr>
              <a:t>講座３　</a:t>
            </a:r>
            <a:r>
              <a:rPr lang="en-US" altLang="ja-JP" dirty="0" smtClean="0">
                <a:latin typeface="ＭＳ Ｐゴシック" panose="020B0600070205080204" pitchFamily="50" charset="-128"/>
                <a:ea typeface="ＭＳ Ｐゴシック" panose="020B0600070205080204" pitchFamily="50" charset="-128"/>
              </a:rPr>
              <a:t/>
            </a:r>
            <a:br>
              <a:rPr lang="en-US" altLang="ja-JP" dirty="0" smtClean="0">
                <a:latin typeface="ＭＳ Ｐゴシック" panose="020B0600070205080204" pitchFamily="50" charset="-128"/>
                <a:ea typeface="ＭＳ Ｐゴシック" panose="020B0600070205080204" pitchFamily="50" charset="-128"/>
              </a:rPr>
            </a:br>
            <a:r>
              <a:rPr lang="ja-JP" altLang="en-US" sz="4400" dirty="0" smtClean="0">
                <a:latin typeface="ＭＳ Ｐゴシック" panose="020B0600070205080204" pitchFamily="50" charset="-128"/>
                <a:ea typeface="ＭＳ Ｐゴシック" panose="020B0600070205080204" pitchFamily="50" charset="-128"/>
              </a:rPr>
              <a:t>人事院勧告制度の全体像と課題</a:t>
            </a:r>
            <a:endParaRPr kumimoji="1" lang="ja-JP" altLang="en-US" sz="4400" dirty="0">
              <a:latin typeface="ＭＳ Ｐゴシック" panose="020B0600070205080204" pitchFamily="50" charset="-128"/>
              <a:ea typeface="ＭＳ Ｐゴシック" panose="020B0600070205080204" pitchFamily="50" charset="-128"/>
            </a:endParaRPr>
          </a:p>
        </p:txBody>
      </p:sp>
      <p:sp>
        <p:nvSpPr>
          <p:cNvPr id="3" name="サブタイトル 2"/>
          <p:cNvSpPr>
            <a:spLocks noGrp="1"/>
          </p:cNvSpPr>
          <p:nvPr>
            <p:ph type="subTitle" idx="1"/>
          </p:nvPr>
        </p:nvSpPr>
        <p:spPr>
          <a:xfrm>
            <a:off x="4320679" y="6264746"/>
            <a:ext cx="5501555" cy="384036"/>
          </a:xfrm>
        </p:spPr>
        <p:txBody>
          <a:bodyPr>
            <a:noAutofit/>
          </a:bodyPr>
          <a:lstStyle/>
          <a:p>
            <a:r>
              <a:rPr lang="en-US" altLang="ja-JP" sz="2400" dirty="0" smtClean="0">
                <a:solidFill>
                  <a:schemeClr val="tx1"/>
                </a:solidFill>
              </a:rPr>
              <a:t>2016</a:t>
            </a:r>
            <a:r>
              <a:rPr lang="ja-JP" altLang="en-US" sz="2400" dirty="0" smtClean="0">
                <a:solidFill>
                  <a:schemeClr val="tx1"/>
                </a:solidFill>
              </a:rPr>
              <a:t>自治労北海道本部活動家育成講座</a:t>
            </a:r>
          </a:p>
        </p:txBody>
      </p:sp>
      <p:sp>
        <p:nvSpPr>
          <p:cNvPr id="4" name="Rectangle 3"/>
          <p:cNvSpPr>
            <a:spLocks noChangeArrowheads="1"/>
          </p:cNvSpPr>
          <p:nvPr/>
        </p:nvSpPr>
        <p:spPr bwMode="auto">
          <a:xfrm flipV="1">
            <a:off x="-1" y="3600450"/>
            <a:ext cx="10369551" cy="89694"/>
          </a:xfrm>
          <a:prstGeom prst="rect">
            <a:avLst/>
          </a:prstGeom>
          <a:gradFill>
            <a:gsLst>
              <a:gs pos="0">
                <a:srgbClr val="000000"/>
              </a:gs>
              <a:gs pos="39999">
                <a:srgbClr val="0A128C"/>
              </a:gs>
              <a:gs pos="70000">
                <a:srgbClr val="181CC7"/>
              </a:gs>
              <a:gs pos="88000">
                <a:srgbClr val="7005D4"/>
              </a:gs>
              <a:gs pos="100000">
                <a:srgbClr val="8C3D91"/>
              </a:gs>
            </a:gsLst>
            <a:lin ang="10800000" scaled="0"/>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290" tIns="46145" rIns="92290" bIns="46145" anchor="ctr"/>
          <a:lstStyle/>
          <a:p>
            <a:endParaRPr lang="ja-JP"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18480" y="50"/>
            <a:ext cx="9332596" cy="1200150"/>
          </a:xfrm>
        </p:spPr>
        <p:txBody>
          <a:bodyPr>
            <a:noAutofit/>
          </a:bodyPr>
          <a:lstStyle/>
          <a:p>
            <a:pPr algn="l"/>
            <a:r>
              <a:rPr lang="ja-JP" altLang="en-US" sz="3600" dirty="0" smtClean="0">
                <a:solidFill>
                  <a:schemeClr val="bg1">
                    <a:lumMod val="50000"/>
                  </a:schemeClr>
                </a:solidFill>
              </a:rPr>
              <a:t>１　人事院勧告制度の仕組み</a:t>
            </a:r>
            <a:endParaRPr kumimoji="1" lang="ja-JP" altLang="en-US" sz="3600" dirty="0">
              <a:solidFill>
                <a:schemeClr val="bg1">
                  <a:lumMod val="50000"/>
                </a:schemeClr>
              </a:solidFill>
            </a:endParaRPr>
          </a:p>
        </p:txBody>
      </p:sp>
      <p:sp>
        <p:nvSpPr>
          <p:cNvPr id="4" name="スライド番号プレースホルダ 3"/>
          <p:cNvSpPr>
            <a:spLocks noGrp="1"/>
          </p:cNvSpPr>
          <p:nvPr>
            <p:ph type="sldNum" sz="quarter" idx="12"/>
          </p:nvPr>
        </p:nvSpPr>
        <p:spPr/>
        <p:txBody>
          <a:bodyPr/>
          <a:lstStyle/>
          <a:p>
            <a:fld id="{07C83626-9FCA-49DB-B8B8-D6519A696C34}" type="slidenum">
              <a:rPr kumimoji="1" lang="ja-JP" altLang="en-US" sz="1600" smtClean="0"/>
              <a:pPr/>
              <a:t>1</a:t>
            </a:fld>
            <a:endParaRPr kumimoji="1" lang="ja-JP" altLang="en-US" sz="1600" dirty="0"/>
          </a:p>
        </p:txBody>
      </p:sp>
      <p:sp>
        <p:nvSpPr>
          <p:cNvPr id="3" name="テキスト ボックス 2"/>
          <p:cNvSpPr txBox="1"/>
          <p:nvPr/>
        </p:nvSpPr>
        <p:spPr>
          <a:xfrm>
            <a:off x="792287" y="1809542"/>
            <a:ext cx="6120680" cy="2347759"/>
          </a:xfrm>
          <a:prstGeom prst="rect">
            <a:avLst/>
          </a:prstGeom>
          <a:ln>
            <a:noFill/>
          </a:ln>
        </p:spPr>
        <p:style>
          <a:lnRef idx="2">
            <a:schemeClr val="accent3"/>
          </a:lnRef>
          <a:fillRef idx="1">
            <a:schemeClr val="lt1"/>
          </a:fillRef>
          <a:effectRef idx="0">
            <a:schemeClr val="accent3"/>
          </a:effectRef>
          <a:fontRef idx="minor">
            <a:schemeClr val="dk1"/>
          </a:fontRef>
        </p:style>
        <p:txBody>
          <a:bodyPr wrap="square" rtlCol="0">
            <a:spAutoFit/>
          </a:bodyPr>
          <a:lstStyle/>
          <a:p>
            <a:pPr>
              <a:lnSpc>
                <a:spcPts val="3000"/>
              </a:lnSpc>
            </a:pPr>
            <a:r>
              <a:rPr lang="ja-JP" altLang="en-US" sz="2000" dirty="0">
                <a:latin typeface="+mn-ea"/>
              </a:rPr>
              <a:t>公務員は、憲法で「全体の奉仕者」と定められ、職務の遂行に当たっては中立・公正性が強く求められます</a:t>
            </a:r>
            <a:r>
              <a:rPr lang="ja-JP" altLang="en-US" sz="2000" dirty="0" smtClean="0">
                <a:latin typeface="+mn-ea"/>
              </a:rPr>
              <a:t>。</a:t>
            </a:r>
            <a:endParaRPr lang="en-US" altLang="ja-JP" sz="2000" dirty="0" smtClean="0">
              <a:latin typeface="+mn-ea"/>
            </a:endParaRPr>
          </a:p>
          <a:p>
            <a:pPr>
              <a:lnSpc>
                <a:spcPts val="3000"/>
              </a:lnSpc>
            </a:pPr>
            <a:r>
              <a:rPr lang="ja-JP" altLang="en-US" sz="2000" dirty="0" smtClean="0">
                <a:latin typeface="+mn-ea"/>
              </a:rPr>
              <a:t>この</a:t>
            </a:r>
            <a:r>
              <a:rPr lang="ja-JP" altLang="en-US" sz="2000" dirty="0">
                <a:latin typeface="+mn-ea"/>
              </a:rPr>
              <a:t>ため、国家公務員法に基づき、</a:t>
            </a:r>
            <a:r>
              <a:rPr lang="ja-JP" altLang="en-US" sz="2000" b="1" dirty="0">
                <a:latin typeface="+mn-ea"/>
              </a:rPr>
              <a:t>人事行政に関する公正の確保及び国家公務員の利益の保護等に関する事務をつかさどる中立・第三者機関として、設けられたのが人事院です</a:t>
            </a:r>
            <a:r>
              <a:rPr lang="ja-JP" altLang="en-US" sz="2000" b="1" dirty="0" smtClean="0">
                <a:latin typeface="+mn-ea"/>
              </a:rPr>
              <a:t>。</a:t>
            </a:r>
            <a:endParaRPr lang="en-US" altLang="ja-JP" sz="2000" b="1" dirty="0" smtClean="0">
              <a:latin typeface="+mn-ea"/>
            </a:endParaRPr>
          </a:p>
        </p:txBody>
      </p:sp>
      <p:graphicFrame>
        <p:nvGraphicFramePr>
          <p:cNvPr id="12" name="図表 11"/>
          <p:cNvGraphicFramePr/>
          <p:nvPr>
            <p:extLst>
              <p:ext uri="{D42A27DB-BD31-4B8C-83A1-F6EECF244321}">
                <p14:modId xmlns:p14="http://schemas.microsoft.com/office/powerpoint/2010/main" val="2005803094"/>
              </p:ext>
            </p:extLst>
          </p:nvPr>
        </p:nvGraphicFramePr>
        <p:xfrm>
          <a:off x="864295" y="1296194"/>
          <a:ext cx="2448272" cy="4616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テキスト ボックス 12"/>
          <p:cNvSpPr txBox="1"/>
          <p:nvPr/>
        </p:nvSpPr>
        <p:spPr>
          <a:xfrm>
            <a:off x="3240559" y="1440210"/>
            <a:ext cx="3024336" cy="369332"/>
          </a:xfrm>
          <a:prstGeom prst="rect">
            <a:avLst/>
          </a:prstGeom>
          <a:noFill/>
        </p:spPr>
        <p:txBody>
          <a:bodyPr wrap="square" rtlCol="0">
            <a:spAutoFit/>
          </a:bodyPr>
          <a:lstStyle/>
          <a:p>
            <a:r>
              <a:rPr kumimoji="1" lang="en-US" altLang="ja-JP" dirty="0" smtClean="0"/>
              <a:t>※</a:t>
            </a:r>
            <a:r>
              <a:rPr kumimoji="1" lang="ja-JP" altLang="en-US" dirty="0" smtClean="0"/>
              <a:t>以下人事院ＨＰより抜粋</a:t>
            </a:r>
            <a:endParaRPr kumimoji="1" lang="ja-JP" altLang="en-US" dirty="0"/>
          </a:p>
        </p:txBody>
      </p:sp>
      <p:pic>
        <p:nvPicPr>
          <p:cNvPr id="1026" name="Picture 2" descr="Z:\a0 書記局\01書記局･財政局\002組織労働局\0001賃金労働部\2016年度\2016活動家育成集中講座\人事院組織.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768951" y="1326823"/>
            <a:ext cx="3096344" cy="2830477"/>
          </a:xfrm>
          <a:prstGeom prst="rect">
            <a:avLst/>
          </a:prstGeom>
          <a:noFill/>
          <a:extLst>
            <a:ext uri="{909E8E84-426E-40DD-AFC4-6F175D3DCCD1}">
              <a14:hiddenFill xmlns:a14="http://schemas.microsoft.com/office/drawing/2010/main">
                <a:solidFill>
                  <a:srgbClr val="FFFFFF"/>
                </a:solidFill>
              </a14:hiddenFill>
            </a:ext>
          </a:extLst>
        </p:spPr>
      </p:pic>
      <p:sp>
        <p:nvSpPr>
          <p:cNvPr id="15" name="テキスト ボックス 14"/>
          <p:cNvSpPr txBox="1"/>
          <p:nvPr/>
        </p:nvSpPr>
        <p:spPr>
          <a:xfrm>
            <a:off x="648271" y="4733756"/>
            <a:ext cx="9217024" cy="1631216"/>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square" rtlCol="0">
            <a:spAutoFit/>
          </a:bodyPr>
          <a:lstStyle/>
          <a:p>
            <a:pPr>
              <a:lnSpc>
                <a:spcPts val="3000"/>
              </a:lnSpc>
            </a:pPr>
            <a:r>
              <a:rPr lang="ja-JP" altLang="en-US" sz="2000" dirty="0">
                <a:latin typeface="+mn-ea"/>
              </a:rPr>
              <a:t>○</a:t>
            </a:r>
            <a:r>
              <a:rPr lang="ja-JP" altLang="en-US" sz="2000" dirty="0" smtClean="0">
                <a:latin typeface="+mn-ea"/>
              </a:rPr>
              <a:t>人事</a:t>
            </a:r>
            <a:r>
              <a:rPr lang="ja-JP" altLang="en-US" sz="2000" dirty="0">
                <a:latin typeface="+mn-ea"/>
              </a:rPr>
              <a:t>行政の公正が確保されるよう、採用試験、任免の基準設定、研修等を</a:t>
            </a:r>
            <a:r>
              <a:rPr lang="ja-JP" altLang="en-US" sz="2000" dirty="0" smtClean="0">
                <a:latin typeface="+mn-ea"/>
              </a:rPr>
              <a:t>実施。</a:t>
            </a:r>
            <a:r>
              <a:rPr lang="ja-JP" altLang="en-US" sz="2000" dirty="0">
                <a:latin typeface="+mn-ea"/>
              </a:rPr>
              <a:t/>
            </a:r>
            <a:br>
              <a:rPr lang="ja-JP" altLang="en-US" sz="2000" dirty="0">
                <a:latin typeface="+mn-ea"/>
              </a:rPr>
            </a:br>
            <a:r>
              <a:rPr lang="ja-JP" altLang="en-US" sz="2000" dirty="0">
                <a:latin typeface="+mn-ea"/>
              </a:rPr>
              <a:t>○</a:t>
            </a:r>
            <a:r>
              <a:rPr lang="ja-JP" altLang="en-US" sz="2000" dirty="0" smtClean="0">
                <a:latin typeface="+mn-ea"/>
              </a:rPr>
              <a:t>労働</a:t>
            </a:r>
            <a:r>
              <a:rPr lang="ja-JP" altLang="en-US" sz="2000" dirty="0">
                <a:latin typeface="+mn-ea"/>
              </a:rPr>
              <a:t>基本権制約の代償措置として、給与等勤務条件の改定等を国会及び内閣</a:t>
            </a:r>
            <a:r>
              <a:rPr lang="ja-JP" altLang="en-US" sz="2000" dirty="0" smtClean="0">
                <a:latin typeface="+mn-ea"/>
              </a:rPr>
              <a:t>に</a:t>
            </a:r>
            <a:endParaRPr lang="en-US" altLang="ja-JP" sz="2000" dirty="0" smtClean="0">
              <a:latin typeface="+mn-ea"/>
            </a:endParaRPr>
          </a:p>
          <a:p>
            <a:pPr>
              <a:lnSpc>
                <a:spcPts val="3000"/>
              </a:lnSpc>
            </a:pPr>
            <a:r>
              <a:rPr lang="ja-JP" altLang="en-US" sz="2000" dirty="0" smtClean="0">
                <a:latin typeface="+mn-ea"/>
              </a:rPr>
              <a:t>　勧告。</a:t>
            </a:r>
            <a:r>
              <a:rPr lang="ja-JP" altLang="en-US" sz="2000" dirty="0">
                <a:latin typeface="+mn-ea"/>
              </a:rPr>
              <a:t/>
            </a:r>
            <a:br>
              <a:rPr lang="ja-JP" altLang="en-US" sz="2000" dirty="0">
                <a:latin typeface="+mn-ea"/>
              </a:rPr>
            </a:br>
            <a:r>
              <a:rPr lang="ja-JP" altLang="en-US" sz="2000" dirty="0">
                <a:latin typeface="+mn-ea"/>
              </a:rPr>
              <a:t>○</a:t>
            </a:r>
            <a:r>
              <a:rPr lang="ja-JP" altLang="en-US" sz="2000" dirty="0" smtClean="0">
                <a:latin typeface="+mn-ea"/>
              </a:rPr>
              <a:t>人事</a:t>
            </a:r>
            <a:r>
              <a:rPr lang="ja-JP" altLang="en-US" sz="2000" dirty="0">
                <a:latin typeface="+mn-ea"/>
              </a:rPr>
              <a:t>行政の専門機関として、内外の人事制度の調査</a:t>
            </a:r>
            <a:r>
              <a:rPr lang="ja-JP" altLang="en-US" sz="2000" dirty="0" smtClean="0">
                <a:latin typeface="+mn-ea"/>
              </a:rPr>
              <a:t>研究と人事</a:t>
            </a:r>
            <a:r>
              <a:rPr lang="ja-JP" altLang="en-US" sz="2000" dirty="0">
                <a:latin typeface="+mn-ea"/>
              </a:rPr>
              <a:t>施策を</a:t>
            </a:r>
            <a:r>
              <a:rPr lang="ja-JP" altLang="en-US" sz="2000" dirty="0" smtClean="0">
                <a:latin typeface="+mn-ea"/>
              </a:rPr>
              <a:t>展開。</a:t>
            </a:r>
            <a:endParaRPr kumimoji="1" lang="ja-JP" altLang="en-US" sz="2000" dirty="0">
              <a:latin typeface="+mn-ea"/>
            </a:endParaRPr>
          </a:p>
        </p:txBody>
      </p:sp>
      <p:graphicFrame>
        <p:nvGraphicFramePr>
          <p:cNvPr id="16" name="図表 15"/>
          <p:cNvGraphicFramePr/>
          <p:nvPr>
            <p:extLst>
              <p:ext uri="{D42A27DB-BD31-4B8C-83A1-F6EECF244321}">
                <p14:modId xmlns:p14="http://schemas.microsoft.com/office/powerpoint/2010/main" val="2248105827"/>
              </p:ext>
            </p:extLst>
          </p:nvPr>
        </p:nvGraphicFramePr>
        <p:xfrm>
          <a:off x="864295" y="4290913"/>
          <a:ext cx="2717477" cy="461665"/>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7C83626-9FCA-49DB-B8B8-D6519A696C34}" type="slidenum">
              <a:rPr kumimoji="1" lang="ja-JP" altLang="en-US" smtClean="0"/>
              <a:pPr/>
              <a:t>2</a:t>
            </a:fld>
            <a:endParaRPr kumimoji="1" lang="ja-JP" altLang="en-US"/>
          </a:p>
        </p:txBody>
      </p:sp>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8867"/>
          <a:stretch/>
        </p:blipFill>
        <p:spPr bwMode="auto">
          <a:xfrm>
            <a:off x="1050924" y="1133474"/>
            <a:ext cx="8717979" cy="51842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テキスト ボックス 5"/>
          <p:cNvSpPr txBox="1"/>
          <p:nvPr/>
        </p:nvSpPr>
        <p:spPr>
          <a:xfrm>
            <a:off x="3744615" y="6661259"/>
            <a:ext cx="6192688" cy="338554"/>
          </a:xfrm>
          <a:prstGeom prst="rect">
            <a:avLst/>
          </a:prstGeom>
          <a:noFill/>
        </p:spPr>
        <p:txBody>
          <a:bodyPr wrap="square" rtlCol="0">
            <a:spAutoFit/>
          </a:bodyPr>
          <a:lstStyle/>
          <a:p>
            <a:r>
              <a:rPr lang="en-US" altLang="ja-JP" sz="1600" dirty="0" smtClean="0">
                <a:latin typeface="+mj-ea"/>
                <a:ea typeface="+mj-ea"/>
              </a:rPr>
              <a:t>※</a:t>
            </a:r>
            <a:r>
              <a:rPr lang="ja-JP" altLang="en-US" sz="1600" dirty="0" smtClean="0">
                <a:latin typeface="+mj-ea"/>
                <a:ea typeface="+mj-ea"/>
              </a:rPr>
              <a:t>「給与</a:t>
            </a:r>
            <a:r>
              <a:rPr lang="ja-JP" altLang="en-US" sz="1600" dirty="0">
                <a:latin typeface="+mj-ea"/>
                <a:ea typeface="+mj-ea"/>
              </a:rPr>
              <a:t>勧告</a:t>
            </a:r>
            <a:r>
              <a:rPr lang="ja-JP" altLang="en-US" sz="1600" dirty="0" smtClean="0">
                <a:latin typeface="+mj-ea"/>
                <a:ea typeface="+mj-ea"/>
              </a:rPr>
              <a:t>の仕組みと本年の勧告ポイント」（</a:t>
            </a:r>
            <a:r>
              <a:rPr lang="en-US" altLang="ja-JP" sz="1600" dirty="0" smtClean="0">
                <a:latin typeface="+mj-ea"/>
                <a:ea typeface="+mj-ea"/>
              </a:rPr>
              <a:t>2015</a:t>
            </a:r>
            <a:r>
              <a:rPr lang="ja-JP" altLang="en-US" sz="1600" dirty="0" smtClean="0">
                <a:latin typeface="+mj-ea"/>
                <a:ea typeface="+mj-ea"/>
              </a:rPr>
              <a:t>年人事院）より</a:t>
            </a:r>
            <a:endParaRPr kumimoji="1" lang="ja-JP" altLang="en-US" sz="1600" dirty="0">
              <a:latin typeface="+mj-ea"/>
              <a:ea typeface="+mj-ea"/>
            </a:endParaRPr>
          </a:p>
        </p:txBody>
      </p:sp>
      <p:grpSp>
        <p:nvGrpSpPr>
          <p:cNvPr id="10" name="グループ化 9"/>
          <p:cNvGrpSpPr/>
          <p:nvPr/>
        </p:nvGrpSpPr>
        <p:grpSpPr>
          <a:xfrm>
            <a:off x="648271" y="417321"/>
            <a:ext cx="3096344" cy="461601"/>
            <a:chOff x="0" y="63"/>
            <a:chExt cx="2717477" cy="461601"/>
          </a:xfrm>
        </p:grpSpPr>
        <p:sp>
          <p:nvSpPr>
            <p:cNvPr id="11" name="角丸四角形 10"/>
            <p:cNvSpPr/>
            <p:nvPr/>
          </p:nvSpPr>
          <p:spPr>
            <a:xfrm>
              <a:off x="0" y="63"/>
              <a:ext cx="2717477" cy="461601"/>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2" name="角丸四角形 4"/>
            <p:cNvSpPr/>
            <p:nvPr/>
          </p:nvSpPr>
          <p:spPr>
            <a:xfrm>
              <a:off x="22534" y="22597"/>
              <a:ext cx="2672409" cy="41653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ja-JP" altLang="en-US" sz="2400" kern="1200" dirty="0" smtClean="0"/>
                <a:t>給与勧告の対象職員</a:t>
              </a:r>
              <a:endParaRPr lang="ja-JP" altLang="en-US" sz="2400" kern="1200" dirty="0"/>
            </a:p>
          </p:txBody>
        </p:sp>
      </p:grpSp>
    </p:spTree>
    <p:extLst>
      <p:ext uri="{BB962C8B-B14F-4D97-AF65-F5344CB8AC3E}">
        <p14:creationId xmlns:p14="http://schemas.microsoft.com/office/powerpoint/2010/main" val="37590685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7C83626-9FCA-49DB-B8B8-D6519A696C34}" type="slidenum">
              <a:rPr kumimoji="1" lang="ja-JP" altLang="en-US" smtClean="0"/>
              <a:pPr/>
              <a:t>3</a:t>
            </a:fld>
            <a:endParaRPr kumimoji="1" lang="ja-JP" altLang="en-US"/>
          </a:p>
        </p:txBody>
      </p:sp>
      <p:graphicFrame>
        <p:nvGraphicFramePr>
          <p:cNvPr id="2" name="図表 1"/>
          <p:cNvGraphicFramePr/>
          <p:nvPr>
            <p:extLst>
              <p:ext uri="{D42A27DB-BD31-4B8C-83A1-F6EECF244321}">
                <p14:modId xmlns:p14="http://schemas.microsoft.com/office/powerpoint/2010/main" val="3561024680"/>
              </p:ext>
            </p:extLst>
          </p:nvPr>
        </p:nvGraphicFramePr>
        <p:xfrm>
          <a:off x="720279" y="72058"/>
          <a:ext cx="3672408" cy="6481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074" name="Picture 2"/>
          <p:cNvPicPr>
            <a:picLocks noChangeAspect="1" noChangeArrowheads="1"/>
          </p:cNvPicPr>
          <p:nvPr/>
        </p:nvPicPr>
        <p:blipFill rotWithShape="1">
          <a:blip r:embed="rId7">
            <a:extLst>
              <a:ext uri="{28A0092B-C50C-407E-A947-70E740481C1C}">
                <a14:useLocalDpi xmlns:a14="http://schemas.microsoft.com/office/drawing/2010/main" val="0"/>
              </a:ext>
            </a:extLst>
          </a:blip>
          <a:srcRect t="9012" r="379"/>
          <a:stretch/>
        </p:blipFill>
        <p:spPr bwMode="auto">
          <a:xfrm>
            <a:off x="432248" y="936154"/>
            <a:ext cx="9469052" cy="5784102"/>
          </a:xfrm>
          <a:prstGeom prst="rect">
            <a:avLst/>
          </a:prstGeom>
          <a:solidFill>
            <a:schemeClr val="bg1"/>
          </a:solidFill>
          <a:ln>
            <a:noFill/>
          </a:ln>
        </p:spPr>
      </p:pic>
      <p:sp>
        <p:nvSpPr>
          <p:cNvPr id="3" name="正方形/長方形 2"/>
          <p:cNvSpPr/>
          <p:nvPr/>
        </p:nvSpPr>
        <p:spPr>
          <a:xfrm>
            <a:off x="9721279" y="6480770"/>
            <a:ext cx="360040"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4248671" y="6661259"/>
            <a:ext cx="6048672" cy="338554"/>
          </a:xfrm>
          <a:prstGeom prst="rect">
            <a:avLst/>
          </a:prstGeom>
          <a:noFill/>
        </p:spPr>
        <p:txBody>
          <a:bodyPr wrap="square" rtlCol="0">
            <a:spAutoFit/>
          </a:bodyPr>
          <a:lstStyle/>
          <a:p>
            <a:r>
              <a:rPr lang="en-US" altLang="ja-JP" sz="1600" dirty="0" smtClean="0">
                <a:latin typeface="+mj-ea"/>
                <a:ea typeface="+mj-ea"/>
              </a:rPr>
              <a:t>※</a:t>
            </a:r>
            <a:r>
              <a:rPr lang="ja-JP" altLang="en-US" sz="1600" dirty="0" smtClean="0">
                <a:latin typeface="+mj-ea"/>
                <a:ea typeface="+mj-ea"/>
              </a:rPr>
              <a:t>「給与</a:t>
            </a:r>
            <a:r>
              <a:rPr lang="ja-JP" altLang="en-US" sz="1600" dirty="0">
                <a:latin typeface="+mj-ea"/>
                <a:ea typeface="+mj-ea"/>
              </a:rPr>
              <a:t>勧告</a:t>
            </a:r>
            <a:r>
              <a:rPr lang="ja-JP" altLang="en-US" sz="1600" dirty="0" smtClean="0">
                <a:latin typeface="+mj-ea"/>
                <a:ea typeface="+mj-ea"/>
              </a:rPr>
              <a:t>の仕組みと本年の勧告ポイント」（</a:t>
            </a:r>
            <a:r>
              <a:rPr lang="en-US" altLang="ja-JP" sz="1600" dirty="0" smtClean="0">
                <a:latin typeface="+mj-ea"/>
                <a:ea typeface="+mj-ea"/>
              </a:rPr>
              <a:t>2015</a:t>
            </a:r>
            <a:r>
              <a:rPr lang="ja-JP" altLang="en-US" sz="1600" dirty="0" smtClean="0">
                <a:latin typeface="+mj-ea"/>
                <a:ea typeface="+mj-ea"/>
              </a:rPr>
              <a:t>年人事院）より</a:t>
            </a:r>
            <a:endParaRPr kumimoji="1" lang="ja-JP" altLang="en-US" sz="1600" dirty="0">
              <a:latin typeface="+mj-ea"/>
              <a:ea typeface="+mj-ea"/>
            </a:endParaRPr>
          </a:p>
        </p:txBody>
      </p:sp>
      <p:grpSp>
        <p:nvGrpSpPr>
          <p:cNvPr id="8" name="グループ化 7"/>
          <p:cNvGrpSpPr/>
          <p:nvPr/>
        </p:nvGrpSpPr>
        <p:grpSpPr>
          <a:xfrm>
            <a:off x="648271" y="417321"/>
            <a:ext cx="3096344" cy="461601"/>
            <a:chOff x="0" y="63"/>
            <a:chExt cx="2717477" cy="461601"/>
          </a:xfrm>
        </p:grpSpPr>
        <p:sp>
          <p:nvSpPr>
            <p:cNvPr id="9" name="角丸四角形 8"/>
            <p:cNvSpPr/>
            <p:nvPr/>
          </p:nvSpPr>
          <p:spPr>
            <a:xfrm>
              <a:off x="0" y="63"/>
              <a:ext cx="2717477" cy="461601"/>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 name="角丸四角形 4"/>
            <p:cNvSpPr/>
            <p:nvPr/>
          </p:nvSpPr>
          <p:spPr>
            <a:xfrm>
              <a:off x="22534" y="22597"/>
              <a:ext cx="2672409" cy="41653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ja-JP" altLang="en-US" sz="2400" kern="1200" dirty="0" smtClean="0"/>
                <a:t>給与勧告の手順</a:t>
              </a:r>
              <a:endParaRPr lang="ja-JP" altLang="en-US" sz="2400" kern="1200" dirty="0"/>
            </a:p>
          </p:txBody>
        </p:sp>
      </p:grpSp>
    </p:spTree>
    <p:extLst>
      <p:ext uri="{BB962C8B-B14F-4D97-AF65-F5344CB8AC3E}">
        <p14:creationId xmlns:p14="http://schemas.microsoft.com/office/powerpoint/2010/main" val="33570193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7C83626-9FCA-49DB-B8B8-D6519A696C34}" type="slidenum">
              <a:rPr kumimoji="1" lang="ja-JP" altLang="en-US" smtClean="0"/>
              <a:pPr/>
              <a:t>4</a:t>
            </a:fld>
            <a:endParaRPr kumimoji="1" lang="ja-JP" altLang="en-US"/>
          </a:p>
        </p:txBody>
      </p:sp>
      <p:graphicFrame>
        <p:nvGraphicFramePr>
          <p:cNvPr id="2" name="図表 1"/>
          <p:cNvGraphicFramePr/>
          <p:nvPr>
            <p:extLst>
              <p:ext uri="{D42A27DB-BD31-4B8C-83A1-F6EECF244321}">
                <p14:modId xmlns:p14="http://schemas.microsoft.com/office/powerpoint/2010/main" val="1498048513"/>
              </p:ext>
            </p:extLst>
          </p:nvPr>
        </p:nvGraphicFramePr>
        <p:xfrm>
          <a:off x="720279" y="72058"/>
          <a:ext cx="3672408" cy="6481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正方形/長方形 4"/>
          <p:cNvSpPr/>
          <p:nvPr/>
        </p:nvSpPr>
        <p:spPr>
          <a:xfrm>
            <a:off x="9793287" y="6336754"/>
            <a:ext cx="288032" cy="2021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648272" y="931500"/>
            <a:ext cx="9145015" cy="5601533"/>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ja-JP" altLang="en-US" sz="1600" b="1" dirty="0" smtClean="0">
                <a:latin typeface="+mn-ea"/>
              </a:rPr>
              <a:t>１</a:t>
            </a:r>
            <a:r>
              <a:rPr lang="ja-JP" altLang="en-US" sz="1600" b="1" dirty="0">
                <a:latin typeface="+mn-ea"/>
              </a:rPr>
              <a:t>　調査期間　</a:t>
            </a:r>
          </a:p>
          <a:p>
            <a:r>
              <a:rPr lang="ja-JP" altLang="en-US" sz="1400" dirty="0">
                <a:latin typeface="+mn-ea"/>
              </a:rPr>
              <a:t>　　５月１日</a:t>
            </a:r>
            <a:r>
              <a:rPr lang="en-US" altLang="ja-JP" sz="1400" dirty="0">
                <a:latin typeface="+mn-ea"/>
              </a:rPr>
              <a:t>(</a:t>
            </a:r>
            <a:r>
              <a:rPr lang="ja-JP" altLang="en-US" sz="1400" dirty="0">
                <a:latin typeface="+mn-ea"/>
              </a:rPr>
              <a:t>日</a:t>
            </a:r>
            <a:r>
              <a:rPr lang="en-US" altLang="ja-JP" sz="1400" dirty="0">
                <a:latin typeface="+mn-ea"/>
              </a:rPr>
              <a:t>)</a:t>
            </a:r>
            <a:r>
              <a:rPr lang="ja-JP" altLang="en-US" sz="1400" dirty="0">
                <a:latin typeface="+mn-ea"/>
              </a:rPr>
              <a:t>～６月１７日</a:t>
            </a:r>
            <a:r>
              <a:rPr lang="en-US" altLang="ja-JP" sz="1400" dirty="0">
                <a:latin typeface="+mn-ea"/>
              </a:rPr>
              <a:t>(</a:t>
            </a:r>
            <a:r>
              <a:rPr lang="ja-JP" altLang="en-US" sz="1400" dirty="0">
                <a:latin typeface="+mn-ea"/>
              </a:rPr>
              <a:t>金</a:t>
            </a:r>
            <a:r>
              <a:rPr lang="en-US" altLang="ja-JP" sz="1400" dirty="0">
                <a:latin typeface="+mn-ea"/>
              </a:rPr>
              <a:t>)</a:t>
            </a:r>
            <a:r>
              <a:rPr lang="ja-JP" altLang="en-US" sz="1400" dirty="0">
                <a:latin typeface="+mn-ea"/>
              </a:rPr>
              <a:t>（４８日間</a:t>
            </a:r>
            <a:r>
              <a:rPr lang="ja-JP" altLang="en-US" sz="1400" dirty="0" smtClean="0">
                <a:latin typeface="+mn-ea"/>
              </a:rPr>
              <a:t>）</a:t>
            </a:r>
            <a:endParaRPr lang="en-US" altLang="ja-JP" sz="1400" dirty="0" smtClean="0">
              <a:latin typeface="+mn-ea"/>
            </a:endParaRPr>
          </a:p>
          <a:p>
            <a:endParaRPr lang="en-US" altLang="ja-JP" sz="1400" dirty="0">
              <a:latin typeface="+mn-ea"/>
            </a:endParaRPr>
          </a:p>
          <a:p>
            <a:r>
              <a:rPr lang="ja-JP" altLang="en-US" sz="1600" b="1" dirty="0" smtClean="0">
                <a:latin typeface="+mn-ea"/>
              </a:rPr>
              <a:t>２</a:t>
            </a:r>
            <a:r>
              <a:rPr lang="ja-JP" altLang="en-US" sz="1600" b="1" dirty="0">
                <a:latin typeface="+mn-ea"/>
              </a:rPr>
              <a:t>　調査対象事業所</a:t>
            </a:r>
          </a:p>
          <a:p>
            <a:r>
              <a:rPr lang="ja-JP" altLang="en-US" sz="1400" dirty="0">
                <a:latin typeface="+mn-ea"/>
              </a:rPr>
              <a:t>　　企業規模５０人以上で、事業所規模５０人以上の事業所　約１２</a:t>
            </a:r>
            <a:r>
              <a:rPr lang="en-US" altLang="ja-JP" sz="1400" dirty="0">
                <a:latin typeface="+mn-ea"/>
              </a:rPr>
              <a:t>,</a:t>
            </a:r>
            <a:r>
              <a:rPr lang="ja-JP" altLang="en-US" sz="1400" dirty="0">
                <a:latin typeface="+mn-ea"/>
              </a:rPr>
              <a:t>０００所</a:t>
            </a:r>
          </a:p>
          <a:p>
            <a:r>
              <a:rPr lang="ja-JP" altLang="en-US" sz="1400" dirty="0">
                <a:latin typeface="+mn-ea"/>
              </a:rPr>
              <a:t>　　（母集団事業所数　約５４</a:t>
            </a:r>
            <a:r>
              <a:rPr lang="en-US" altLang="ja-JP" sz="1400" dirty="0">
                <a:latin typeface="+mn-ea"/>
              </a:rPr>
              <a:t>,</a:t>
            </a:r>
            <a:r>
              <a:rPr lang="ja-JP" altLang="en-US" sz="1400" dirty="0">
                <a:latin typeface="+mn-ea"/>
              </a:rPr>
              <a:t>０００所）</a:t>
            </a:r>
          </a:p>
          <a:p>
            <a:r>
              <a:rPr lang="ja-JP" altLang="en-US" sz="1400" dirty="0">
                <a:latin typeface="+mn-ea"/>
              </a:rPr>
              <a:t>　</a:t>
            </a:r>
          </a:p>
          <a:p>
            <a:r>
              <a:rPr lang="ja-JP" altLang="en-US" sz="1600" b="1" dirty="0">
                <a:latin typeface="+mn-ea"/>
              </a:rPr>
              <a:t>３　調査の方法</a:t>
            </a:r>
          </a:p>
          <a:p>
            <a:r>
              <a:rPr lang="ja-JP" altLang="en-US" sz="1400" dirty="0">
                <a:latin typeface="+mn-ea"/>
              </a:rPr>
              <a:t>　　人事院と、４７都道府県、２０政令指定都市、特別区及び和歌山市の６９人事委員会が分担し、職員が</a:t>
            </a:r>
            <a:r>
              <a:rPr lang="ja-JP" altLang="en-US" sz="1400" dirty="0" smtClean="0">
                <a:latin typeface="+mn-ea"/>
              </a:rPr>
              <a:t>直接</a:t>
            </a:r>
            <a:r>
              <a:rPr lang="ja-JP" altLang="en-US" sz="1400" dirty="0">
                <a:latin typeface="+mn-ea"/>
              </a:rPr>
              <a:t>事業所</a:t>
            </a:r>
            <a:r>
              <a:rPr lang="ja-JP" altLang="en-US" sz="1400" dirty="0" smtClean="0">
                <a:latin typeface="+mn-ea"/>
              </a:rPr>
              <a:t>を</a:t>
            </a:r>
            <a:endParaRPr lang="en-US" altLang="ja-JP" sz="1400" dirty="0" smtClean="0">
              <a:latin typeface="+mn-ea"/>
            </a:endParaRPr>
          </a:p>
          <a:p>
            <a:r>
              <a:rPr lang="ja-JP" altLang="en-US" sz="1400" dirty="0">
                <a:latin typeface="+mn-ea"/>
              </a:rPr>
              <a:t>　</a:t>
            </a:r>
            <a:r>
              <a:rPr lang="ja-JP" altLang="en-US" sz="1400" dirty="0" smtClean="0">
                <a:latin typeface="+mn-ea"/>
              </a:rPr>
              <a:t>　訪問</a:t>
            </a:r>
            <a:r>
              <a:rPr lang="ja-JP" altLang="en-US" sz="1400" dirty="0">
                <a:latin typeface="+mn-ea"/>
              </a:rPr>
              <a:t>して調査を行う</a:t>
            </a:r>
            <a:r>
              <a:rPr lang="ja-JP" altLang="en-US" sz="1400" dirty="0" smtClean="0">
                <a:latin typeface="+mn-ea"/>
              </a:rPr>
              <a:t>。（</a:t>
            </a:r>
            <a:r>
              <a:rPr lang="ja-JP" altLang="en-US" sz="1400" dirty="0">
                <a:latin typeface="+mn-ea"/>
              </a:rPr>
              <a:t>調査員　約 １</a:t>
            </a:r>
            <a:r>
              <a:rPr lang="en-US" altLang="ja-JP" sz="1400" dirty="0">
                <a:latin typeface="+mn-ea"/>
              </a:rPr>
              <a:t>,</a:t>
            </a:r>
            <a:r>
              <a:rPr lang="ja-JP" altLang="en-US" sz="1400" dirty="0">
                <a:latin typeface="+mn-ea"/>
              </a:rPr>
              <a:t>１００人）</a:t>
            </a:r>
          </a:p>
          <a:p>
            <a:r>
              <a:rPr lang="ja-JP" altLang="en-US" sz="1400" dirty="0">
                <a:latin typeface="+mn-ea"/>
              </a:rPr>
              <a:t>　</a:t>
            </a:r>
          </a:p>
          <a:p>
            <a:r>
              <a:rPr lang="ja-JP" altLang="en-US" sz="1600" b="1" dirty="0">
                <a:latin typeface="+mn-ea"/>
              </a:rPr>
              <a:t>４　調査の内容</a:t>
            </a:r>
          </a:p>
          <a:p>
            <a:r>
              <a:rPr lang="ja-JP" altLang="en-US" sz="1400" dirty="0">
                <a:latin typeface="+mn-ea"/>
              </a:rPr>
              <a:t>　</a:t>
            </a:r>
            <a:r>
              <a:rPr lang="en-US" altLang="ja-JP" sz="1400" dirty="0">
                <a:latin typeface="+mn-ea"/>
              </a:rPr>
              <a:t>(1) </a:t>
            </a:r>
            <a:r>
              <a:rPr lang="ja-JP" altLang="en-US" sz="1400" dirty="0">
                <a:latin typeface="+mn-ea"/>
              </a:rPr>
              <a:t>事業所単位で行う調査事項</a:t>
            </a:r>
          </a:p>
          <a:p>
            <a:r>
              <a:rPr lang="ja-JP" altLang="en-US" sz="1400" dirty="0">
                <a:latin typeface="+mn-ea"/>
              </a:rPr>
              <a:t>　　ア　賞与及び臨時給与の支給総額と毎月きまって支給する給与の支給総額</a:t>
            </a:r>
          </a:p>
          <a:p>
            <a:r>
              <a:rPr lang="ja-JP" altLang="en-US" sz="1400" dirty="0">
                <a:latin typeface="+mn-ea"/>
              </a:rPr>
              <a:t>　　イ　本年の給与改定等の</a:t>
            </a:r>
            <a:r>
              <a:rPr lang="ja-JP" altLang="en-US" sz="1400" dirty="0" smtClean="0">
                <a:latin typeface="+mn-ea"/>
              </a:rPr>
              <a:t>状況、</a:t>
            </a:r>
            <a:endParaRPr lang="en-US" altLang="ja-JP" sz="1400" dirty="0" smtClean="0">
              <a:latin typeface="+mn-ea"/>
            </a:endParaRPr>
          </a:p>
          <a:p>
            <a:r>
              <a:rPr lang="ja-JP" altLang="en-US" sz="1400" dirty="0">
                <a:latin typeface="+mn-ea"/>
              </a:rPr>
              <a:t>　</a:t>
            </a:r>
            <a:r>
              <a:rPr lang="ja-JP" altLang="en-US" sz="1400" dirty="0" smtClean="0">
                <a:latin typeface="+mn-ea"/>
              </a:rPr>
              <a:t>　　　ベース</a:t>
            </a:r>
            <a:r>
              <a:rPr lang="ja-JP" altLang="en-US" sz="1400" dirty="0">
                <a:latin typeface="+mn-ea"/>
              </a:rPr>
              <a:t>改定の状況、定期昇給の状況、賞与の支給状況等</a:t>
            </a:r>
          </a:p>
          <a:p>
            <a:r>
              <a:rPr lang="ja-JP" altLang="en-US" sz="1400" dirty="0">
                <a:latin typeface="+mn-ea"/>
              </a:rPr>
              <a:t>　　ウ　諸手当の支給状況</a:t>
            </a:r>
          </a:p>
          <a:p>
            <a:r>
              <a:rPr lang="ja-JP" altLang="en-US" sz="1400" dirty="0">
                <a:latin typeface="+mn-ea"/>
              </a:rPr>
              <a:t>　　　　住宅手当、家族手当の支給状況等</a:t>
            </a:r>
          </a:p>
          <a:p>
            <a:r>
              <a:rPr lang="ja-JP" altLang="en-US" sz="1400" dirty="0">
                <a:latin typeface="+mn-ea"/>
              </a:rPr>
              <a:t>　　エ　時間外労働の割増賃金率の状況</a:t>
            </a:r>
          </a:p>
          <a:p>
            <a:r>
              <a:rPr lang="ja-JP" altLang="en-US" sz="1400" dirty="0">
                <a:latin typeface="+mn-ea"/>
              </a:rPr>
              <a:t>　　オ　定年退職後の継続雇用制度等の状況</a:t>
            </a:r>
          </a:p>
          <a:p>
            <a:r>
              <a:rPr lang="ja-JP" altLang="en-US" sz="1400" dirty="0">
                <a:latin typeface="+mn-ea"/>
              </a:rPr>
              <a:t>　　　　フルタイムの再雇用者に対する各種手当の支給状況等</a:t>
            </a:r>
          </a:p>
          <a:p>
            <a:r>
              <a:rPr lang="ja-JP" altLang="en-US" sz="1400" dirty="0">
                <a:latin typeface="+mn-ea"/>
              </a:rPr>
              <a:t>　</a:t>
            </a:r>
            <a:r>
              <a:rPr lang="en-US" altLang="ja-JP" sz="1400" dirty="0" smtClean="0">
                <a:latin typeface="+mn-ea"/>
              </a:rPr>
              <a:t>(</a:t>
            </a:r>
            <a:r>
              <a:rPr lang="en-US" altLang="ja-JP" sz="1400" dirty="0">
                <a:latin typeface="+mn-ea"/>
              </a:rPr>
              <a:t>2) </a:t>
            </a:r>
            <a:r>
              <a:rPr lang="ja-JP" altLang="en-US" sz="1400" dirty="0">
                <a:latin typeface="+mn-ea"/>
              </a:rPr>
              <a:t>従業員別に行う調査事項</a:t>
            </a:r>
            <a:r>
              <a:rPr lang="en-US" altLang="ja-JP" sz="1400" dirty="0">
                <a:latin typeface="+mn-ea"/>
              </a:rPr>
              <a:t>(</a:t>
            </a:r>
            <a:r>
              <a:rPr lang="ja-JP" altLang="en-US" sz="1400" dirty="0">
                <a:latin typeface="+mn-ea"/>
              </a:rPr>
              <a:t>調査職種　７６職種</a:t>
            </a:r>
            <a:r>
              <a:rPr lang="en-US" altLang="ja-JP" sz="1400" dirty="0">
                <a:latin typeface="+mn-ea"/>
              </a:rPr>
              <a:t>)</a:t>
            </a:r>
            <a:endParaRPr lang="ja-JP" altLang="en-US" sz="1400" dirty="0">
              <a:latin typeface="+mn-ea"/>
            </a:endParaRPr>
          </a:p>
          <a:p>
            <a:r>
              <a:rPr lang="ja-JP" altLang="en-US" sz="1400" dirty="0">
                <a:latin typeface="+mn-ea"/>
              </a:rPr>
              <a:t>　　ア　４月分初任給月額</a:t>
            </a:r>
          </a:p>
          <a:p>
            <a:r>
              <a:rPr lang="ja-JP" altLang="en-US" sz="1400" dirty="0">
                <a:latin typeface="+mn-ea"/>
              </a:rPr>
              <a:t>　　イ　４月分所定内給与月額</a:t>
            </a:r>
          </a:p>
          <a:p>
            <a:r>
              <a:rPr lang="ja-JP" altLang="en-US" sz="1400" dirty="0">
                <a:latin typeface="+mn-ea"/>
              </a:rPr>
              <a:t>　　　　役職、年齢、学歴等従業員の属性、４月分のきまって支給する給与総額とそのうちの時間外手当</a:t>
            </a:r>
            <a:r>
              <a:rPr lang="ja-JP" altLang="en-US" sz="1400" dirty="0" smtClean="0">
                <a:latin typeface="+mn-ea"/>
              </a:rPr>
              <a:t>額、通勤</a:t>
            </a:r>
            <a:r>
              <a:rPr lang="ja-JP" altLang="en-US" sz="1400" dirty="0">
                <a:latin typeface="+mn-ea"/>
              </a:rPr>
              <a:t>手当</a:t>
            </a:r>
            <a:r>
              <a:rPr lang="ja-JP" altLang="en-US" sz="1400" dirty="0" smtClean="0">
                <a:latin typeface="+mn-ea"/>
              </a:rPr>
              <a:t>額</a:t>
            </a:r>
            <a:endParaRPr lang="ja-JP" altLang="en-US" sz="1400" dirty="0">
              <a:latin typeface="+mn-ea"/>
            </a:endParaRPr>
          </a:p>
        </p:txBody>
      </p:sp>
      <p:grpSp>
        <p:nvGrpSpPr>
          <p:cNvPr id="8" name="グループ化 7"/>
          <p:cNvGrpSpPr/>
          <p:nvPr/>
        </p:nvGrpSpPr>
        <p:grpSpPr>
          <a:xfrm>
            <a:off x="648271" y="417321"/>
            <a:ext cx="4713119" cy="461601"/>
            <a:chOff x="0" y="63"/>
            <a:chExt cx="2717477" cy="461601"/>
          </a:xfrm>
        </p:grpSpPr>
        <p:sp>
          <p:nvSpPr>
            <p:cNvPr id="10" name="角丸四角形 9"/>
            <p:cNvSpPr/>
            <p:nvPr/>
          </p:nvSpPr>
          <p:spPr>
            <a:xfrm>
              <a:off x="0" y="63"/>
              <a:ext cx="2717477" cy="461601"/>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1" name="角丸四角形 4"/>
            <p:cNvSpPr/>
            <p:nvPr/>
          </p:nvSpPr>
          <p:spPr>
            <a:xfrm>
              <a:off x="22534" y="22597"/>
              <a:ext cx="2672409" cy="41653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altLang="ja-JP" sz="2400" kern="1200" dirty="0" smtClean="0"/>
                <a:t>2016</a:t>
              </a:r>
              <a:r>
                <a:rPr lang="ja-JP" altLang="en-US" sz="2400" kern="1200" dirty="0" smtClean="0"/>
                <a:t>年の民間給与実態</a:t>
              </a:r>
              <a:r>
                <a:rPr lang="ja-JP" altLang="en-US" sz="2400" kern="1200" dirty="0" err="1" smtClean="0"/>
                <a:t>調査調査</a:t>
              </a:r>
              <a:endParaRPr lang="ja-JP" altLang="en-US" sz="2400" kern="1200" dirty="0"/>
            </a:p>
          </p:txBody>
        </p:sp>
      </p:grpSp>
      <p:sp>
        <p:nvSpPr>
          <p:cNvPr id="6" name="テキスト ボックス 5"/>
          <p:cNvSpPr txBox="1"/>
          <p:nvPr/>
        </p:nvSpPr>
        <p:spPr>
          <a:xfrm>
            <a:off x="3528592" y="6546509"/>
            <a:ext cx="6336703" cy="276999"/>
          </a:xfrm>
          <a:prstGeom prst="rect">
            <a:avLst/>
          </a:prstGeom>
          <a:noFill/>
        </p:spPr>
        <p:txBody>
          <a:bodyPr wrap="square" rtlCol="0">
            <a:spAutoFit/>
          </a:bodyPr>
          <a:lstStyle/>
          <a:p>
            <a:r>
              <a:rPr lang="en-US" altLang="ja-JP" sz="1200" dirty="0" smtClean="0"/>
              <a:t>※</a:t>
            </a:r>
            <a:r>
              <a:rPr lang="ja-JP" altLang="en-US" sz="1200" dirty="0" smtClean="0"/>
              <a:t>参考　「平成</a:t>
            </a:r>
            <a:r>
              <a:rPr lang="ja-JP" altLang="en-US" sz="1200" dirty="0"/>
              <a:t>２８年職種別民間給与実態調査の実施に</a:t>
            </a:r>
            <a:r>
              <a:rPr lang="ja-JP" altLang="en-US" sz="1200" dirty="0" smtClean="0"/>
              <a:t>ついて」（</a:t>
            </a:r>
            <a:r>
              <a:rPr lang="en-US" altLang="ja-JP" sz="1200" dirty="0" smtClean="0"/>
              <a:t>2016</a:t>
            </a:r>
            <a:r>
              <a:rPr lang="ja-JP" altLang="en-US" sz="1200" dirty="0" smtClean="0"/>
              <a:t>年</a:t>
            </a:r>
            <a:r>
              <a:rPr lang="en-US" altLang="ja-JP" sz="1200" dirty="0" smtClean="0"/>
              <a:t>4</a:t>
            </a:r>
            <a:r>
              <a:rPr lang="ja-JP" altLang="en-US" sz="1200" dirty="0" smtClean="0"/>
              <a:t>月</a:t>
            </a:r>
            <a:r>
              <a:rPr lang="en-US" altLang="ja-JP" sz="1200" dirty="0" smtClean="0"/>
              <a:t>14</a:t>
            </a:r>
            <a:r>
              <a:rPr lang="ja-JP" altLang="en-US" sz="1200" dirty="0" smtClean="0"/>
              <a:t>日　人事院発表）</a:t>
            </a:r>
            <a:endParaRPr kumimoji="1" lang="ja-JP" altLang="en-US" sz="1200" dirty="0"/>
          </a:p>
        </p:txBody>
      </p:sp>
    </p:spTree>
    <p:extLst>
      <p:ext uri="{BB962C8B-B14F-4D97-AF65-F5344CB8AC3E}">
        <p14:creationId xmlns:p14="http://schemas.microsoft.com/office/powerpoint/2010/main" val="19084311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7C83626-9FCA-49DB-B8B8-D6519A696C34}" type="slidenum">
              <a:rPr kumimoji="1" lang="ja-JP" altLang="en-US" smtClean="0"/>
              <a:pPr/>
              <a:t>5</a:t>
            </a:fld>
            <a:endParaRPr kumimoji="1" lang="ja-JP" altLang="en-US"/>
          </a:p>
        </p:txBody>
      </p:sp>
      <p:graphicFrame>
        <p:nvGraphicFramePr>
          <p:cNvPr id="2" name="図表 1"/>
          <p:cNvGraphicFramePr/>
          <p:nvPr>
            <p:extLst>
              <p:ext uri="{D42A27DB-BD31-4B8C-83A1-F6EECF244321}">
                <p14:modId xmlns:p14="http://schemas.microsoft.com/office/powerpoint/2010/main" val="1460949175"/>
              </p:ext>
            </p:extLst>
          </p:nvPr>
        </p:nvGraphicFramePr>
        <p:xfrm>
          <a:off x="720279" y="72058"/>
          <a:ext cx="3672408" cy="6481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099" name="Picture 3"/>
          <p:cNvPicPr>
            <a:picLocks noChangeAspect="1" noChangeArrowheads="1"/>
          </p:cNvPicPr>
          <p:nvPr/>
        </p:nvPicPr>
        <p:blipFill rotWithShape="1">
          <a:blip r:embed="rId7">
            <a:extLst>
              <a:ext uri="{28A0092B-C50C-407E-A947-70E740481C1C}">
                <a14:useLocalDpi xmlns:a14="http://schemas.microsoft.com/office/drawing/2010/main" val="0"/>
              </a:ext>
            </a:extLst>
          </a:blip>
          <a:srcRect t="7698" r="-808"/>
          <a:stretch/>
        </p:blipFill>
        <p:spPr bwMode="auto">
          <a:xfrm>
            <a:off x="960438" y="1114425"/>
            <a:ext cx="8976865" cy="5424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正方形/長方形 4"/>
          <p:cNvSpPr/>
          <p:nvPr/>
        </p:nvSpPr>
        <p:spPr>
          <a:xfrm>
            <a:off x="9793287" y="6336754"/>
            <a:ext cx="288032" cy="2021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4032647" y="6502256"/>
            <a:ext cx="5904656" cy="338554"/>
          </a:xfrm>
          <a:prstGeom prst="rect">
            <a:avLst/>
          </a:prstGeom>
          <a:noFill/>
        </p:spPr>
        <p:txBody>
          <a:bodyPr wrap="square" rtlCol="0">
            <a:spAutoFit/>
          </a:bodyPr>
          <a:lstStyle/>
          <a:p>
            <a:r>
              <a:rPr lang="en-US" altLang="ja-JP" sz="1600" dirty="0" smtClean="0">
                <a:latin typeface="+mj-ea"/>
                <a:ea typeface="+mj-ea"/>
              </a:rPr>
              <a:t>※</a:t>
            </a:r>
            <a:r>
              <a:rPr lang="ja-JP" altLang="en-US" sz="1600" dirty="0" smtClean="0">
                <a:latin typeface="+mj-ea"/>
                <a:ea typeface="+mj-ea"/>
              </a:rPr>
              <a:t>「給与</a:t>
            </a:r>
            <a:r>
              <a:rPr lang="ja-JP" altLang="en-US" sz="1600" dirty="0">
                <a:latin typeface="+mj-ea"/>
                <a:ea typeface="+mj-ea"/>
              </a:rPr>
              <a:t>勧告</a:t>
            </a:r>
            <a:r>
              <a:rPr lang="ja-JP" altLang="en-US" sz="1600" dirty="0" smtClean="0">
                <a:latin typeface="+mj-ea"/>
                <a:ea typeface="+mj-ea"/>
              </a:rPr>
              <a:t>の仕組みと本年の勧告ポイント」（</a:t>
            </a:r>
            <a:r>
              <a:rPr lang="en-US" altLang="ja-JP" sz="1600" dirty="0" smtClean="0">
                <a:latin typeface="+mj-ea"/>
                <a:ea typeface="+mj-ea"/>
              </a:rPr>
              <a:t>2015</a:t>
            </a:r>
            <a:r>
              <a:rPr lang="ja-JP" altLang="en-US" sz="1600" dirty="0" smtClean="0">
                <a:latin typeface="+mj-ea"/>
                <a:ea typeface="+mj-ea"/>
              </a:rPr>
              <a:t>年人事院）より</a:t>
            </a:r>
            <a:endParaRPr kumimoji="1" lang="ja-JP" altLang="en-US" sz="1600" dirty="0">
              <a:latin typeface="+mj-ea"/>
              <a:ea typeface="+mj-ea"/>
            </a:endParaRPr>
          </a:p>
        </p:txBody>
      </p:sp>
      <p:grpSp>
        <p:nvGrpSpPr>
          <p:cNvPr id="10" name="グループ化 9"/>
          <p:cNvGrpSpPr/>
          <p:nvPr/>
        </p:nvGrpSpPr>
        <p:grpSpPr>
          <a:xfrm>
            <a:off x="720279" y="474553"/>
            <a:ext cx="5904655" cy="461601"/>
            <a:chOff x="0" y="63"/>
            <a:chExt cx="2717477" cy="461601"/>
          </a:xfrm>
        </p:grpSpPr>
        <p:sp>
          <p:nvSpPr>
            <p:cNvPr id="11" name="角丸四角形 10"/>
            <p:cNvSpPr/>
            <p:nvPr/>
          </p:nvSpPr>
          <p:spPr>
            <a:xfrm>
              <a:off x="0" y="63"/>
              <a:ext cx="2717477" cy="461601"/>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2" name="角丸四角形 4"/>
            <p:cNvSpPr/>
            <p:nvPr/>
          </p:nvSpPr>
          <p:spPr>
            <a:xfrm>
              <a:off x="22534" y="22597"/>
              <a:ext cx="2672409" cy="41653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ja-JP" altLang="en-US" sz="2400" kern="1200" dirty="0" smtClean="0"/>
                <a:t>民間給与との比較方法（ラスパイレス比較）</a:t>
              </a:r>
              <a:endParaRPr lang="ja-JP" altLang="en-US" sz="2400" kern="1200" dirty="0"/>
            </a:p>
          </p:txBody>
        </p:sp>
      </p:grpSp>
    </p:spTree>
    <p:extLst>
      <p:ext uri="{BB962C8B-B14F-4D97-AF65-F5344CB8AC3E}">
        <p14:creationId xmlns:p14="http://schemas.microsoft.com/office/powerpoint/2010/main" val="31633531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7C83626-9FCA-49DB-B8B8-D6519A696C34}" type="slidenum">
              <a:rPr kumimoji="1" lang="ja-JP" altLang="en-US" smtClean="0"/>
              <a:pPr/>
              <a:t>6</a:t>
            </a:fld>
            <a:endParaRPr kumimoji="1" lang="ja-JP" altLang="en-US"/>
          </a:p>
        </p:txBody>
      </p:sp>
      <p:graphicFrame>
        <p:nvGraphicFramePr>
          <p:cNvPr id="2" name="図表 1"/>
          <p:cNvGraphicFramePr/>
          <p:nvPr>
            <p:extLst>
              <p:ext uri="{D42A27DB-BD31-4B8C-83A1-F6EECF244321}">
                <p14:modId xmlns:p14="http://schemas.microsoft.com/office/powerpoint/2010/main" val="4242229180"/>
              </p:ext>
            </p:extLst>
          </p:nvPr>
        </p:nvGraphicFramePr>
        <p:xfrm>
          <a:off x="720279" y="72058"/>
          <a:ext cx="3672408" cy="6481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正方形/長方形 4"/>
          <p:cNvSpPr/>
          <p:nvPr/>
        </p:nvSpPr>
        <p:spPr>
          <a:xfrm>
            <a:off x="9793287" y="6336754"/>
            <a:ext cx="288032" cy="2021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4032647" y="6502256"/>
            <a:ext cx="5904656" cy="338554"/>
          </a:xfrm>
          <a:prstGeom prst="rect">
            <a:avLst/>
          </a:prstGeom>
          <a:noFill/>
        </p:spPr>
        <p:txBody>
          <a:bodyPr wrap="square" rtlCol="0">
            <a:spAutoFit/>
          </a:bodyPr>
          <a:lstStyle/>
          <a:p>
            <a:r>
              <a:rPr lang="en-US" altLang="ja-JP" sz="1600" dirty="0" smtClean="0">
                <a:latin typeface="+mj-ea"/>
                <a:ea typeface="+mj-ea"/>
              </a:rPr>
              <a:t>※</a:t>
            </a:r>
            <a:r>
              <a:rPr lang="ja-JP" altLang="en-US" sz="1600" dirty="0" smtClean="0">
                <a:latin typeface="+mj-ea"/>
                <a:ea typeface="+mj-ea"/>
              </a:rPr>
              <a:t>「給与</a:t>
            </a:r>
            <a:r>
              <a:rPr lang="ja-JP" altLang="en-US" sz="1600" dirty="0">
                <a:latin typeface="+mj-ea"/>
                <a:ea typeface="+mj-ea"/>
              </a:rPr>
              <a:t>勧告</a:t>
            </a:r>
            <a:r>
              <a:rPr lang="ja-JP" altLang="en-US" sz="1600" dirty="0" smtClean="0">
                <a:latin typeface="+mj-ea"/>
                <a:ea typeface="+mj-ea"/>
              </a:rPr>
              <a:t>の仕組みと本年の勧告ポイント」（</a:t>
            </a:r>
            <a:r>
              <a:rPr lang="en-US" altLang="ja-JP" sz="1600" dirty="0" smtClean="0">
                <a:latin typeface="+mj-ea"/>
                <a:ea typeface="+mj-ea"/>
              </a:rPr>
              <a:t>2016</a:t>
            </a:r>
            <a:r>
              <a:rPr lang="ja-JP" altLang="en-US" sz="1600" dirty="0" smtClean="0">
                <a:latin typeface="+mj-ea"/>
                <a:ea typeface="+mj-ea"/>
              </a:rPr>
              <a:t>年人事院）より</a:t>
            </a:r>
            <a:endParaRPr kumimoji="1" lang="ja-JP" altLang="en-US" sz="1600" dirty="0">
              <a:latin typeface="+mj-ea"/>
              <a:ea typeface="+mj-ea"/>
            </a:endParaRPr>
          </a:p>
        </p:txBody>
      </p:sp>
      <p:pic>
        <p:nvPicPr>
          <p:cNvPr id="5122" name="Picture 2"/>
          <p:cNvPicPr>
            <a:picLocks noChangeAspect="1" noChangeArrowheads="1"/>
          </p:cNvPicPr>
          <p:nvPr/>
        </p:nvPicPr>
        <p:blipFill rotWithShape="1">
          <a:blip r:embed="rId7">
            <a:extLst>
              <a:ext uri="{28A0092B-C50C-407E-A947-70E740481C1C}">
                <a14:useLocalDpi xmlns:a14="http://schemas.microsoft.com/office/drawing/2010/main" val="0"/>
              </a:ext>
            </a:extLst>
          </a:blip>
          <a:srcRect t="9798"/>
          <a:stretch/>
        </p:blipFill>
        <p:spPr bwMode="auto">
          <a:xfrm>
            <a:off x="409887" y="1095375"/>
            <a:ext cx="9383399" cy="54435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8" name="グループ化 7"/>
          <p:cNvGrpSpPr/>
          <p:nvPr/>
        </p:nvGrpSpPr>
        <p:grpSpPr>
          <a:xfrm>
            <a:off x="438586" y="546561"/>
            <a:ext cx="5250245" cy="461601"/>
            <a:chOff x="0" y="63"/>
            <a:chExt cx="2717477" cy="461601"/>
          </a:xfrm>
        </p:grpSpPr>
        <p:sp>
          <p:nvSpPr>
            <p:cNvPr id="10" name="角丸四角形 9"/>
            <p:cNvSpPr/>
            <p:nvPr/>
          </p:nvSpPr>
          <p:spPr>
            <a:xfrm>
              <a:off x="0" y="63"/>
              <a:ext cx="2717477" cy="461601"/>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1" name="角丸四角形 4"/>
            <p:cNvSpPr/>
            <p:nvPr/>
          </p:nvSpPr>
          <p:spPr>
            <a:xfrm>
              <a:off x="22534" y="22597"/>
              <a:ext cx="2529244" cy="41653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ja-JP" altLang="en-US" sz="2400" kern="1200" dirty="0" smtClean="0"/>
                <a:t>民間給与との較差に基づく給与改定</a:t>
              </a:r>
              <a:endParaRPr lang="ja-JP" altLang="en-US" sz="2400" kern="1200" dirty="0"/>
            </a:p>
          </p:txBody>
        </p:sp>
      </p:grpSp>
    </p:spTree>
    <p:extLst>
      <p:ext uri="{BB962C8B-B14F-4D97-AF65-F5344CB8AC3E}">
        <p14:creationId xmlns:p14="http://schemas.microsoft.com/office/powerpoint/2010/main" val="9672961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7C83626-9FCA-49DB-B8B8-D6519A696C34}" type="slidenum">
              <a:rPr kumimoji="1" lang="ja-JP" altLang="en-US" smtClean="0"/>
              <a:pPr/>
              <a:t>7</a:t>
            </a:fld>
            <a:endParaRPr kumimoji="1" lang="ja-JP" altLang="en-US"/>
          </a:p>
        </p:txBody>
      </p:sp>
      <p:graphicFrame>
        <p:nvGraphicFramePr>
          <p:cNvPr id="2" name="図表 1"/>
          <p:cNvGraphicFramePr/>
          <p:nvPr>
            <p:extLst>
              <p:ext uri="{D42A27DB-BD31-4B8C-83A1-F6EECF244321}">
                <p14:modId xmlns:p14="http://schemas.microsoft.com/office/powerpoint/2010/main" val="3818768157"/>
              </p:ext>
            </p:extLst>
          </p:nvPr>
        </p:nvGraphicFramePr>
        <p:xfrm>
          <a:off x="720279" y="72058"/>
          <a:ext cx="3672408" cy="6481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正方形/長方形 4"/>
          <p:cNvSpPr/>
          <p:nvPr/>
        </p:nvSpPr>
        <p:spPr>
          <a:xfrm>
            <a:off x="9793287" y="6336754"/>
            <a:ext cx="288032" cy="2021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4032647" y="6502256"/>
            <a:ext cx="5904656" cy="338554"/>
          </a:xfrm>
          <a:prstGeom prst="rect">
            <a:avLst/>
          </a:prstGeom>
          <a:noFill/>
        </p:spPr>
        <p:txBody>
          <a:bodyPr wrap="square" rtlCol="0">
            <a:spAutoFit/>
          </a:bodyPr>
          <a:lstStyle/>
          <a:p>
            <a:r>
              <a:rPr lang="en-US" altLang="ja-JP" sz="1600" dirty="0" smtClean="0">
                <a:latin typeface="+mj-ea"/>
                <a:ea typeface="+mj-ea"/>
              </a:rPr>
              <a:t>※</a:t>
            </a:r>
            <a:r>
              <a:rPr lang="ja-JP" altLang="en-US" sz="1600" dirty="0" smtClean="0">
                <a:latin typeface="+mj-ea"/>
                <a:ea typeface="+mj-ea"/>
              </a:rPr>
              <a:t>「給与</a:t>
            </a:r>
            <a:r>
              <a:rPr lang="ja-JP" altLang="en-US" sz="1600" dirty="0">
                <a:latin typeface="+mj-ea"/>
                <a:ea typeface="+mj-ea"/>
              </a:rPr>
              <a:t>勧告</a:t>
            </a:r>
            <a:r>
              <a:rPr lang="ja-JP" altLang="en-US" sz="1600" dirty="0" smtClean="0">
                <a:latin typeface="+mj-ea"/>
                <a:ea typeface="+mj-ea"/>
              </a:rPr>
              <a:t>の仕組みと本年の勧告ポイント」（</a:t>
            </a:r>
            <a:r>
              <a:rPr lang="en-US" altLang="ja-JP" sz="1600" dirty="0" smtClean="0">
                <a:latin typeface="+mj-ea"/>
                <a:ea typeface="+mj-ea"/>
              </a:rPr>
              <a:t>2016</a:t>
            </a:r>
            <a:r>
              <a:rPr lang="ja-JP" altLang="en-US" sz="1600" dirty="0" smtClean="0">
                <a:latin typeface="+mj-ea"/>
                <a:ea typeface="+mj-ea"/>
              </a:rPr>
              <a:t>年人事院）より</a:t>
            </a:r>
            <a:endParaRPr kumimoji="1" lang="ja-JP" altLang="en-US" sz="1600" dirty="0">
              <a:latin typeface="+mj-ea"/>
              <a:ea typeface="+mj-ea"/>
            </a:endParaRPr>
          </a:p>
        </p:txBody>
      </p:sp>
      <p:pic>
        <p:nvPicPr>
          <p:cNvPr id="6146" name="Picture 2"/>
          <p:cNvPicPr>
            <a:picLocks noChangeAspect="1" noChangeArrowheads="1"/>
          </p:cNvPicPr>
          <p:nvPr/>
        </p:nvPicPr>
        <p:blipFill rotWithShape="1">
          <a:blip r:embed="rId7">
            <a:extLst>
              <a:ext uri="{28A0092B-C50C-407E-A947-70E740481C1C}">
                <a14:useLocalDpi xmlns:a14="http://schemas.microsoft.com/office/drawing/2010/main" val="0"/>
              </a:ext>
            </a:extLst>
          </a:blip>
          <a:srcRect t="10952"/>
          <a:stretch/>
        </p:blipFill>
        <p:spPr bwMode="auto">
          <a:xfrm>
            <a:off x="576263" y="1152525"/>
            <a:ext cx="9361040" cy="52720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7" name="グループ化 6"/>
          <p:cNvGrpSpPr/>
          <p:nvPr/>
        </p:nvGrpSpPr>
        <p:grpSpPr>
          <a:xfrm>
            <a:off x="582602" y="618569"/>
            <a:ext cx="2873981" cy="461601"/>
            <a:chOff x="0" y="63"/>
            <a:chExt cx="2717477" cy="461601"/>
          </a:xfrm>
        </p:grpSpPr>
        <p:sp>
          <p:nvSpPr>
            <p:cNvPr id="8" name="角丸四角形 7"/>
            <p:cNvSpPr/>
            <p:nvPr/>
          </p:nvSpPr>
          <p:spPr>
            <a:xfrm>
              <a:off x="0" y="63"/>
              <a:ext cx="2717477" cy="461601"/>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 name="角丸四角形 4"/>
            <p:cNvSpPr/>
            <p:nvPr/>
          </p:nvSpPr>
          <p:spPr>
            <a:xfrm>
              <a:off x="22534" y="22597"/>
              <a:ext cx="2529244" cy="41653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altLang="ja-JP" sz="2400" kern="1200" dirty="0" smtClean="0"/>
                <a:t>2015</a:t>
              </a:r>
              <a:r>
                <a:rPr lang="ja-JP" altLang="en-US" sz="2400" kern="1200" dirty="0" smtClean="0"/>
                <a:t>年の給与改定</a:t>
              </a:r>
              <a:endParaRPr lang="ja-JP" altLang="en-US" sz="2400" kern="1200" dirty="0"/>
            </a:p>
          </p:txBody>
        </p:sp>
      </p:grpSp>
    </p:spTree>
    <p:extLst>
      <p:ext uri="{BB962C8B-B14F-4D97-AF65-F5344CB8AC3E}">
        <p14:creationId xmlns:p14="http://schemas.microsoft.com/office/powerpoint/2010/main" val="2397352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92287" y="360090"/>
            <a:ext cx="10369550" cy="504056"/>
          </a:xfrm>
        </p:spPr>
        <p:txBody>
          <a:bodyPr>
            <a:noAutofit/>
          </a:bodyPr>
          <a:lstStyle/>
          <a:p>
            <a:r>
              <a:rPr lang="ja-JP" altLang="en-US" sz="3600" dirty="0" smtClean="0">
                <a:solidFill>
                  <a:schemeClr val="bg1">
                    <a:lumMod val="50000"/>
                  </a:schemeClr>
                </a:solidFill>
              </a:rPr>
              <a:t>２</a:t>
            </a:r>
            <a:r>
              <a:rPr lang="ja-JP" altLang="en-US" sz="3600" dirty="0">
                <a:solidFill>
                  <a:schemeClr val="bg1">
                    <a:lumMod val="50000"/>
                  </a:schemeClr>
                </a:solidFill>
              </a:rPr>
              <a:t>　人事院</a:t>
            </a:r>
            <a:r>
              <a:rPr lang="ja-JP" altLang="en-US" sz="3600" dirty="0" smtClean="0">
                <a:solidFill>
                  <a:schemeClr val="bg1">
                    <a:lumMod val="50000"/>
                  </a:schemeClr>
                </a:solidFill>
              </a:rPr>
              <a:t>勧告制度の問題点</a:t>
            </a:r>
            <a:endParaRPr kumimoji="1" lang="ja-JP" altLang="en-US" sz="3600" dirty="0"/>
          </a:p>
        </p:txBody>
      </p:sp>
      <p:sp>
        <p:nvSpPr>
          <p:cNvPr id="4" name="スライド番号プレースホルダ 3"/>
          <p:cNvSpPr>
            <a:spLocks noGrp="1"/>
          </p:cNvSpPr>
          <p:nvPr>
            <p:ph type="sldNum" sz="quarter" idx="12"/>
          </p:nvPr>
        </p:nvSpPr>
        <p:spPr/>
        <p:txBody>
          <a:bodyPr/>
          <a:lstStyle/>
          <a:p>
            <a:fld id="{07C83626-9FCA-49DB-B8B8-D6519A696C34}" type="slidenum">
              <a:rPr kumimoji="1" lang="ja-JP" altLang="en-US" smtClean="0"/>
              <a:pPr/>
              <a:t>8</a:t>
            </a:fld>
            <a:endParaRPr kumimoji="1" lang="ja-JP" altLang="en-US" dirty="0"/>
          </a:p>
        </p:txBody>
      </p:sp>
      <p:graphicFrame>
        <p:nvGraphicFramePr>
          <p:cNvPr id="3" name="図表 2"/>
          <p:cNvGraphicFramePr/>
          <p:nvPr>
            <p:extLst>
              <p:ext uri="{D42A27DB-BD31-4B8C-83A1-F6EECF244321}">
                <p14:modId xmlns:p14="http://schemas.microsoft.com/office/powerpoint/2010/main" val="2328927691"/>
              </p:ext>
            </p:extLst>
          </p:nvPr>
        </p:nvGraphicFramePr>
        <p:xfrm>
          <a:off x="792286" y="1080170"/>
          <a:ext cx="3600401" cy="7200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テキスト ボックス 4"/>
          <p:cNvSpPr txBox="1"/>
          <p:nvPr/>
        </p:nvSpPr>
        <p:spPr>
          <a:xfrm>
            <a:off x="648271" y="1656234"/>
            <a:ext cx="9073009" cy="646331"/>
          </a:xfrm>
          <a:prstGeom prst="rect">
            <a:avLst/>
          </a:prstGeom>
          <a:noFill/>
        </p:spPr>
        <p:txBody>
          <a:bodyPr wrap="square" rtlCol="0">
            <a:spAutoFit/>
          </a:bodyPr>
          <a:lstStyle/>
          <a:p>
            <a:r>
              <a:rPr lang="ja-JP" altLang="en-US" dirty="0" smtClean="0"/>
              <a:t>○　「</a:t>
            </a:r>
            <a:r>
              <a:rPr lang="ja-JP" altLang="ja-JP" dirty="0" smtClean="0"/>
              <a:t>労働</a:t>
            </a:r>
            <a:r>
              <a:rPr lang="ja-JP" altLang="ja-JP" dirty="0"/>
              <a:t>基本権制約の代償</a:t>
            </a:r>
            <a:r>
              <a:rPr lang="ja-JP" altLang="ja-JP" dirty="0" smtClean="0"/>
              <a:t>措置</a:t>
            </a:r>
            <a:r>
              <a:rPr lang="ja-JP" altLang="en-US" dirty="0" smtClean="0"/>
              <a:t>」</a:t>
            </a:r>
            <a:r>
              <a:rPr lang="ja-JP" altLang="ja-JP" dirty="0" smtClean="0"/>
              <a:t>と</a:t>
            </a:r>
            <a:r>
              <a:rPr lang="ja-JP" altLang="ja-JP" dirty="0"/>
              <a:t>されながら、職員あるいは職員</a:t>
            </a:r>
            <a:r>
              <a:rPr lang="ja-JP" altLang="ja-JP" dirty="0" smtClean="0"/>
              <a:t>団体の</a:t>
            </a:r>
            <a:r>
              <a:rPr lang="ja-JP" altLang="ja-JP" dirty="0"/>
              <a:t>意見</a:t>
            </a:r>
            <a:r>
              <a:rPr lang="ja-JP" altLang="ja-JP" dirty="0" smtClean="0"/>
              <a:t>等を踏まえる</a:t>
            </a:r>
            <a:endParaRPr lang="en-US" altLang="ja-JP" dirty="0" smtClean="0"/>
          </a:p>
          <a:p>
            <a:r>
              <a:rPr lang="ja-JP" altLang="en-US" dirty="0"/>
              <a:t>　</a:t>
            </a:r>
            <a:r>
              <a:rPr lang="ja-JP" altLang="en-US" dirty="0" smtClean="0"/>
              <a:t>　</a:t>
            </a:r>
            <a:r>
              <a:rPr lang="ja-JP" altLang="ja-JP" dirty="0" smtClean="0"/>
              <a:t>仕組みとなって</a:t>
            </a:r>
            <a:r>
              <a:rPr lang="ja-JP" altLang="ja-JP" dirty="0"/>
              <a:t>いない</a:t>
            </a:r>
            <a:r>
              <a:rPr lang="ja-JP" altLang="ja-JP" dirty="0" smtClean="0"/>
              <a:t>。</a:t>
            </a:r>
            <a:endParaRPr lang="en-US" altLang="ja-JP" dirty="0" smtClean="0"/>
          </a:p>
        </p:txBody>
      </p:sp>
      <p:sp>
        <p:nvSpPr>
          <p:cNvPr id="6" name="テキスト ボックス 5"/>
          <p:cNvSpPr txBox="1"/>
          <p:nvPr/>
        </p:nvSpPr>
        <p:spPr>
          <a:xfrm>
            <a:off x="2520479" y="6019105"/>
            <a:ext cx="5184576" cy="461665"/>
          </a:xfrm>
          <a:prstGeom prst="rect">
            <a:avLst/>
          </a:prstGeom>
          <a:solidFill>
            <a:schemeClr val="accent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ja-JP" altLang="en-US" sz="2400" dirty="0" smtClean="0">
                <a:solidFill>
                  <a:schemeClr val="bg1"/>
                </a:solidFill>
              </a:rPr>
              <a:t>労働基本権制約の代償機関ではない</a:t>
            </a:r>
            <a:endParaRPr kumimoji="1" lang="ja-JP" altLang="en-US" sz="2400" dirty="0">
              <a:solidFill>
                <a:schemeClr val="bg1"/>
              </a:solidFill>
            </a:endParaRPr>
          </a:p>
        </p:txBody>
      </p:sp>
      <p:sp>
        <p:nvSpPr>
          <p:cNvPr id="7" name="テキスト ボックス 6"/>
          <p:cNvSpPr txBox="1"/>
          <p:nvPr/>
        </p:nvSpPr>
        <p:spPr>
          <a:xfrm>
            <a:off x="637331" y="2256105"/>
            <a:ext cx="9299972" cy="1200329"/>
          </a:xfrm>
          <a:prstGeom prst="rect">
            <a:avLst/>
          </a:prstGeom>
          <a:noFill/>
        </p:spPr>
        <p:txBody>
          <a:bodyPr wrap="square" rtlCol="0">
            <a:spAutoFit/>
          </a:bodyPr>
          <a:lstStyle/>
          <a:p>
            <a:r>
              <a:rPr lang="ja-JP" altLang="en-US" dirty="0" smtClean="0"/>
              <a:t>○　</a:t>
            </a:r>
            <a:r>
              <a:rPr lang="en-US" altLang="ja-JP" dirty="0" smtClean="0"/>
              <a:t>90</a:t>
            </a:r>
            <a:r>
              <a:rPr lang="ja-JP" altLang="en-US" dirty="0" smtClean="0"/>
              <a:t>年代以降の公務員不祥事が頻発。政治家やマスコミによる公務員バッシングが行われた。</a:t>
            </a:r>
            <a:endParaRPr lang="en-US" altLang="ja-JP" dirty="0" smtClean="0"/>
          </a:p>
          <a:p>
            <a:r>
              <a:rPr lang="ja-JP" altLang="en-US" dirty="0"/>
              <a:t>　</a:t>
            </a:r>
            <a:r>
              <a:rPr lang="ja-JP" altLang="en-US" dirty="0" smtClean="0"/>
              <a:t>内閣府は「経済財政諮問会議」において「総人件費削減</a:t>
            </a:r>
            <a:r>
              <a:rPr lang="ja-JP" altLang="en-US" dirty="0" smtClean="0"/>
              <a:t>」を重要課題とし</a:t>
            </a:r>
            <a:r>
              <a:rPr lang="ja-JP" altLang="en-US" dirty="0" smtClean="0"/>
              <a:t>、人事院に対し</a:t>
            </a:r>
            <a:r>
              <a:rPr lang="ja-JP" altLang="en-US" dirty="0" smtClean="0"/>
              <a:t>官民</a:t>
            </a:r>
            <a:endParaRPr lang="en-US" altLang="ja-JP" dirty="0" smtClean="0"/>
          </a:p>
          <a:p>
            <a:r>
              <a:rPr lang="ja-JP" altLang="en-US" dirty="0"/>
              <a:t>　</a:t>
            </a:r>
            <a:r>
              <a:rPr lang="ja-JP" altLang="en-US" dirty="0" smtClean="0"/>
              <a:t>比較</a:t>
            </a:r>
            <a:r>
              <a:rPr lang="ja-JP" altLang="en-US" dirty="0" smtClean="0"/>
              <a:t>の方法の見直しを要請。それに人事院が応じた結果、調査対象事業所の企業規模の</a:t>
            </a:r>
            <a:r>
              <a:rPr lang="ja-JP" altLang="en-US" dirty="0" smtClean="0"/>
              <a:t>見</a:t>
            </a:r>
            <a:endParaRPr lang="en-US" altLang="ja-JP" dirty="0" smtClean="0"/>
          </a:p>
          <a:p>
            <a:r>
              <a:rPr lang="ja-JP" altLang="en-US" dirty="0"/>
              <a:t>　</a:t>
            </a:r>
            <a:r>
              <a:rPr lang="ja-JP" altLang="en-US" dirty="0" smtClean="0"/>
              <a:t>直しが</a:t>
            </a:r>
            <a:r>
              <a:rPr lang="ja-JP" altLang="en-US" dirty="0" smtClean="0"/>
              <a:t>行われた。</a:t>
            </a:r>
            <a:endParaRPr lang="ja-JP" altLang="ja-JP" dirty="0"/>
          </a:p>
        </p:txBody>
      </p:sp>
      <p:sp>
        <p:nvSpPr>
          <p:cNvPr id="8" name="テキスト ボックス 7"/>
          <p:cNvSpPr txBox="1"/>
          <p:nvPr/>
        </p:nvSpPr>
        <p:spPr>
          <a:xfrm>
            <a:off x="576263" y="4558437"/>
            <a:ext cx="9603803" cy="1200329"/>
          </a:xfrm>
          <a:prstGeom prst="rect">
            <a:avLst/>
          </a:prstGeom>
          <a:noFill/>
        </p:spPr>
        <p:txBody>
          <a:bodyPr wrap="square" rtlCol="0">
            <a:spAutoFit/>
          </a:bodyPr>
          <a:lstStyle/>
          <a:p>
            <a:r>
              <a:rPr lang="ja-JP" altLang="en-US" dirty="0" smtClean="0"/>
              <a:t>○　</a:t>
            </a:r>
            <a:r>
              <a:rPr lang="ja-JP" altLang="ja-JP" dirty="0" smtClean="0"/>
              <a:t>さらに</a:t>
            </a:r>
            <a:r>
              <a:rPr lang="ja-JP" altLang="ja-JP" dirty="0"/>
              <a:t>、時の政府の意向を踏まえて、公務員給与制度の検討を行うこと</a:t>
            </a:r>
            <a:r>
              <a:rPr lang="ja-JP" altLang="ja-JP" dirty="0" smtClean="0"/>
              <a:t>が</a:t>
            </a:r>
            <a:r>
              <a:rPr lang="ja-JP" altLang="en-US" dirty="0" smtClean="0"/>
              <a:t>常態化。</a:t>
            </a:r>
            <a:endParaRPr lang="en-US" altLang="ja-JP" dirty="0" smtClean="0"/>
          </a:p>
          <a:p>
            <a:r>
              <a:rPr lang="ja-JP" altLang="en-US" dirty="0"/>
              <a:t>　</a:t>
            </a:r>
            <a:r>
              <a:rPr lang="ja-JP" altLang="en-US" dirty="0" smtClean="0"/>
              <a:t>　「</a:t>
            </a:r>
            <a:r>
              <a:rPr lang="en-US" altLang="ja-JP" dirty="0" smtClean="0"/>
              <a:t>2006</a:t>
            </a:r>
            <a:r>
              <a:rPr lang="ja-JP" altLang="ja-JP" dirty="0" smtClean="0"/>
              <a:t>年給与</a:t>
            </a:r>
            <a:r>
              <a:rPr lang="ja-JP" altLang="ja-JP" dirty="0"/>
              <a:t>構造</a:t>
            </a:r>
            <a:r>
              <a:rPr lang="ja-JP" altLang="ja-JP" dirty="0" smtClean="0"/>
              <a:t>改革</a:t>
            </a:r>
            <a:r>
              <a:rPr lang="ja-JP" altLang="en-US" dirty="0" smtClean="0"/>
              <a:t>」終了後、</a:t>
            </a:r>
            <a:r>
              <a:rPr lang="ja-JP" altLang="ja-JP" dirty="0" smtClean="0"/>
              <a:t>わずか</a:t>
            </a:r>
            <a:r>
              <a:rPr lang="ja-JP" altLang="ja-JP" dirty="0"/>
              <a:t>２年で新た</a:t>
            </a:r>
            <a:r>
              <a:rPr lang="ja-JP" altLang="ja-JP" dirty="0" smtClean="0"/>
              <a:t>な</a:t>
            </a:r>
            <a:r>
              <a:rPr lang="ja-JP" altLang="en-US" dirty="0" smtClean="0"/>
              <a:t>公務員</a:t>
            </a:r>
            <a:r>
              <a:rPr lang="ja-JP" altLang="ja-JP" dirty="0" smtClean="0"/>
              <a:t>制度改革</a:t>
            </a:r>
            <a:r>
              <a:rPr lang="ja-JP" altLang="en-US" dirty="0" smtClean="0"/>
              <a:t>「</a:t>
            </a:r>
            <a:r>
              <a:rPr lang="ja-JP" altLang="ja-JP" dirty="0" smtClean="0"/>
              <a:t>給与</a:t>
            </a:r>
            <a:r>
              <a:rPr lang="ja-JP" altLang="ja-JP" dirty="0"/>
              <a:t>制度の総合的</a:t>
            </a:r>
            <a:r>
              <a:rPr lang="ja-JP" altLang="ja-JP" dirty="0" smtClean="0"/>
              <a:t>見直</a:t>
            </a:r>
            <a:endParaRPr lang="en-US" altLang="ja-JP" dirty="0" smtClean="0"/>
          </a:p>
          <a:p>
            <a:r>
              <a:rPr lang="ja-JP" altLang="en-US" dirty="0"/>
              <a:t>　</a:t>
            </a:r>
            <a:r>
              <a:rPr lang="ja-JP" altLang="en-US" dirty="0" smtClean="0"/>
              <a:t>　</a:t>
            </a:r>
            <a:r>
              <a:rPr lang="ja-JP" altLang="ja-JP" dirty="0" smtClean="0"/>
              <a:t>し</a:t>
            </a:r>
            <a:r>
              <a:rPr lang="ja-JP" altLang="en-US" dirty="0" smtClean="0"/>
              <a:t>」を発表。</a:t>
            </a:r>
            <a:r>
              <a:rPr lang="ja-JP" altLang="ja-JP" dirty="0"/>
              <a:t>　※　</a:t>
            </a:r>
            <a:r>
              <a:rPr lang="en-US" altLang="ja-JP" dirty="0"/>
              <a:t>2009</a:t>
            </a:r>
            <a:r>
              <a:rPr lang="ja-JP" altLang="ja-JP" dirty="0"/>
              <a:t>年リーマンショック時の６月一時金</a:t>
            </a:r>
            <a:r>
              <a:rPr lang="en-US" altLang="ja-JP" dirty="0"/>
              <a:t>0.2</a:t>
            </a:r>
            <a:r>
              <a:rPr lang="ja-JP" altLang="ja-JP" dirty="0"/>
              <a:t>月凍結勧告や</a:t>
            </a:r>
            <a:r>
              <a:rPr lang="en-US" altLang="ja-JP" dirty="0"/>
              <a:t>2011</a:t>
            </a:r>
            <a:r>
              <a:rPr lang="ja-JP" altLang="ja-JP" dirty="0"/>
              <a:t>年一時金の</a:t>
            </a:r>
            <a:r>
              <a:rPr lang="ja-JP" altLang="ja-JP" dirty="0" smtClean="0"/>
              <a:t>改定</a:t>
            </a:r>
            <a:endParaRPr lang="en-US" altLang="ja-JP" dirty="0" smtClean="0"/>
          </a:p>
          <a:p>
            <a:r>
              <a:rPr lang="ja-JP" altLang="en-US" dirty="0" smtClean="0"/>
              <a:t>　　</a:t>
            </a:r>
            <a:r>
              <a:rPr lang="ja-JP" altLang="ja-JP" dirty="0" smtClean="0"/>
              <a:t>見送り</a:t>
            </a:r>
            <a:r>
              <a:rPr lang="ja-JP" altLang="ja-JP" dirty="0"/>
              <a:t>、</a:t>
            </a:r>
            <a:r>
              <a:rPr lang="en-US" altLang="ja-JP" dirty="0"/>
              <a:t>2006</a:t>
            </a:r>
            <a:r>
              <a:rPr lang="ja-JP" altLang="ja-JP" dirty="0"/>
              <a:t>給与構造改革・</a:t>
            </a:r>
            <a:r>
              <a:rPr lang="en-US" altLang="ja-JP" dirty="0"/>
              <a:t>2014</a:t>
            </a:r>
            <a:r>
              <a:rPr lang="ja-JP" altLang="ja-JP" dirty="0"/>
              <a:t>給与制度の総合的見直し勧告</a:t>
            </a:r>
            <a:r>
              <a:rPr lang="ja-JP" altLang="ja-JP" dirty="0" smtClean="0"/>
              <a:t>など</a:t>
            </a:r>
            <a:endParaRPr lang="ja-JP" altLang="ja-JP" dirty="0"/>
          </a:p>
        </p:txBody>
      </p:sp>
      <p:sp>
        <p:nvSpPr>
          <p:cNvPr id="11" name="テキスト ボックス 10"/>
          <p:cNvSpPr txBox="1"/>
          <p:nvPr/>
        </p:nvSpPr>
        <p:spPr>
          <a:xfrm>
            <a:off x="1152327" y="3600450"/>
            <a:ext cx="2448272" cy="760095"/>
          </a:xfrm>
          <a:prstGeom prst="roundRect">
            <a:avLst>
              <a:gd name="adj" fmla="val 6307"/>
            </a:avLst>
          </a:prstGeom>
          <a:solidFill>
            <a:schemeClr val="accent1"/>
          </a:solidFill>
          <a:ln w="28575">
            <a:noFill/>
          </a:ln>
        </p:spPr>
        <p:txBody>
          <a:bodyPr wrap="square" rtlCol="0">
            <a:spAutoFit/>
          </a:bodyPr>
          <a:lstStyle/>
          <a:p>
            <a:pPr algn="ctr"/>
            <a:r>
              <a:rPr kumimoji="1" lang="en-US" altLang="ja-JP" dirty="0" smtClean="0">
                <a:solidFill>
                  <a:schemeClr val="bg1"/>
                </a:solidFill>
                <a:latin typeface="+mj-ea"/>
                <a:ea typeface="+mj-ea"/>
              </a:rPr>
              <a:t>1964</a:t>
            </a:r>
            <a:r>
              <a:rPr kumimoji="1" lang="ja-JP" altLang="en-US" dirty="0" smtClean="0">
                <a:solidFill>
                  <a:schemeClr val="bg1"/>
                </a:solidFill>
                <a:latin typeface="+mj-ea"/>
                <a:ea typeface="+mj-ea"/>
              </a:rPr>
              <a:t>年～</a:t>
            </a:r>
            <a:r>
              <a:rPr kumimoji="1" lang="en-US" altLang="ja-JP" dirty="0" smtClean="0">
                <a:solidFill>
                  <a:schemeClr val="bg1"/>
                </a:solidFill>
                <a:latin typeface="+mj-ea"/>
                <a:ea typeface="+mj-ea"/>
              </a:rPr>
              <a:t>2005</a:t>
            </a:r>
            <a:r>
              <a:rPr kumimoji="1" lang="ja-JP" altLang="en-US" dirty="0" smtClean="0">
                <a:solidFill>
                  <a:schemeClr val="bg1"/>
                </a:solidFill>
                <a:latin typeface="+mj-ea"/>
                <a:ea typeface="+mj-ea"/>
              </a:rPr>
              <a:t>年</a:t>
            </a:r>
            <a:endParaRPr kumimoji="1" lang="en-US" altLang="ja-JP" dirty="0" smtClean="0">
              <a:solidFill>
                <a:schemeClr val="bg1"/>
              </a:solidFill>
              <a:latin typeface="+mj-ea"/>
              <a:ea typeface="+mj-ea"/>
            </a:endParaRPr>
          </a:p>
          <a:p>
            <a:pPr algn="ctr"/>
            <a:r>
              <a:rPr lang="ja-JP" altLang="en-US" sz="2400" dirty="0">
                <a:solidFill>
                  <a:schemeClr val="bg1"/>
                </a:solidFill>
                <a:latin typeface="+mj-ea"/>
                <a:ea typeface="+mj-ea"/>
              </a:rPr>
              <a:t>企業</a:t>
            </a:r>
            <a:r>
              <a:rPr lang="ja-JP" altLang="en-US" sz="2400" dirty="0" smtClean="0">
                <a:solidFill>
                  <a:schemeClr val="bg1"/>
                </a:solidFill>
                <a:latin typeface="+mj-ea"/>
                <a:ea typeface="+mj-ea"/>
              </a:rPr>
              <a:t>規模</a:t>
            </a:r>
            <a:r>
              <a:rPr lang="en-US" altLang="ja-JP" sz="2400" dirty="0" smtClean="0">
                <a:solidFill>
                  <a:schemeClr val="bg1"/>
                </a:solidFill>
                <a:latin typeface="+mj-ea"/>
                <a:ea typeface="+mj-ea"/>
              </a:rPr>
              <a:t>100</a:t>
            </a:r>
            <a:r>
              <a:rPr lang="ja-JP" altLang="en-US" sz="2400" dirty="0" smtClean="0">
                <a:solidFill>
                  <a:schemeClr val="bg1"/>
                </a:solidFill>
                <a:latin typeface="+mj-ea"/>
                <a:ea typeface="+mj-ea"/>
              </a:rPr>
              <a:t>人</a:t>
            </a:r>
            <a:endParaRPr lang="en-US" altLang="ja-JP" sz="2400" dirty="0" smtClean="0">
              <a:solidFill>
                <a:schemeClr val="bg1"/>
              </a:solidFill>
              <a:latin typeface="+mj-ea"/>
              <a:ea typeface="+mj-ea"/>
            </a:endParaRPr>
          </a:p>
        </p:txBody>
      </p:sp>
      <p:sp>
        <p:nvSpPr>
          <p:cNvPr id="12" name="テキスト ボックス 11"/>
          <p:cNvSpPr txBox="1"/>
          <p:nvPr/>
        </p:nvSpPr>
        <p:spPr>
          <a:xfrm>
            <a:off x="7056983" y="3560435"/>
            <a:ext cx="2448272" cy="760095"/>
          </a:xfrm>
          <a:prstGeom prst="roundRect">
            <a:avLst>
              <a:gd name="adj" fmla="val 6307"/>
            </a:avLst>
          </a:prstGeom>
          <a:noFill/>
          <a:ln w="28575">
            <a:solidFill>
              <a:schemeClr val="tx2"/>
            </a:solidFill>
          </a:ln>
        </p:spPr>
        <p:txBody>
          <a:bodyPr wrap="square" rtlCol="0">
            <a:spAutoFit/>
          </a:bodyPr>
          <a:lstStyle/>
          <a:p>
            <a:pPr algn="ctr"/>
            <a:r>
              <a:rPr lang="ja-JP" altLang="en-US" dirty="0" smtClean="0">
                <a:latin typeface="+mj-ea"/>
                <a:ea typeface="+mj-ea"/>
              </a:rPr>
              <a:t>２００６年より</a:t>
            </a:r>
            <a:endParaRPr lang="en-US" altLang="ja-JP" dirty="0" smtClean="0">
              <a:latin typeface="+mj-ea"/>
              <a:ea typeface="+mj-ea"/>
            </a:endParaRPr>
          </a:p>
          <a:p>
            <a:pPr algn="ctr"/>
            <a:r>
              <a:rPr lang="ja-JP" altLang="en-US" sz="2400" dirty="0" smtClean="0">
                <a:latin typeface="+mj-ea"/>
                <a:ea typeface="+mj-ea"/>
              </a:rPr>
              <a:t>企業規模５０人</a:t>
            </a:r>
            <a:endParaRPr lang="en-US" altLang="ja-JP" sz="2400" dirty="0" smtClean="0">
              <a:latin typeface="+mj-ea"/>
              <a:ea typeface="+mj-ea"/>
            </a:endParaRPr>
          </a:p>
        </p:txBody>
      </p:sp>
      <p:sp>
        <p:nvSpPr>
          <p:cNvPr id="13" name="右矢印 12"/>
          <p:cNvSpPr/>
          <p:nvPr/>
        </p:nvSpPr>
        <p:spPr>
          <a:xfrm>
            <a:off x="4104655" y="3600450"/>
            <a:ext cx="2520280" cy="720080"/>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t>調査規模</a:t>
            </a:r>
            <a:r>
              <a:rPr kumimoji="1" lang="ja-JP" altLang="en-US" sz="2400" dirty="0" smtClean="0"/>
              <a:t>を縮小</a:t>
            </a:r>
            <a:endParaRPr kumimoji="1" lang="ja-JP" altLang="en-US" sz="2400" dirty="0"/>
          </a:p>
        </p:txBody>
      </p:sp>
      <p:sp>
        <p:nvSpPr>
          <p:cNvPr id="14" name="テキスト ボックス 13"/>
          <p:cNvSpPr txBox="1"/>
          <p:nvPr/>
        </p:nvSpPr>
        <p:spPr>
          <a:xfrm>
            <a:off x="1944415" y="1080170"/>
            <a:ext cx="6264696" cy="475059"/>
          </a:xfrm>
          <a:prstGeom prst="roundRect">
            <a:avLst>
              <a:gd name="adj" fmla="val 6307"/>
            </a:avLst>
          </a:prstGeom>
          <a:solidFill>
            <a:schemeClr val="tx2">
              <a:lumMod val="60000"/>
              <a:lumOff val="40000"/>
            </a:schemeClr>
          </a:solidFill>
          <a:ln w="28575">
            <a:noFill/>
          </a:ln>
        </p:spPr>
        <p:txBody>
          <a:bodyPr wrap="square" rtlCol="0">
            <a:spAutoFit/>
          </a:bodyPr>
          <a:lstStyle/>
          <a:p>
            <a:pPr algn="ctr"/>
            <a:r>
              <a:rPr lang="ja-JP" altLang="en-US" sz="2400" dirty="0" smtClean="0">
                <a:solidFill>
                  <a:schemeClr val="bg1"/>
                </a:solidFill>
                <a:latin typeface="+mj-ea"/>
                <a:ea typeface="+mj-ea"/>
              </a:rPr>
              <a:t>中立な</a:t>
            </a:r>
            <a:r>
              <a:rPr lang="ja-JP" altLang="en-US" sz="2400" dirty="0" smtClean="0">
                <a:solidFill>
                  <a:schemeClr val="bg1"/>
                </a:solidFill>
                <a:latin typeface="+mj-ea"/>
                <a:ea typeface="+mj-ea"/>
              </a:rPr>
              <a:t>第三者機関としての存在意義は？</a:t>
            </a:r>
            <a:endParaRPr lang="en-US" altLang="ja-JP" sz="2400" dirty="0" smtClean="0">
              <a:solidFill>
                <a:schemeClr val="bg1"/>
              </a:solidFill>
              <a:latin typeface="+mj-ea"/>
              <a:ea typeface="+mj-ea"/>
            </a:endParaRPr>
          </a:p>
        </p:txBody>
      </p:sp>
    </p:spTree>
    <p:extLst>
      <p:ext uri="{BB962C8B-B14F-4D97-AF65-F5344CB8AC3E}">
        <p14:creationId xmlns:p14="http://schemas.microsoft.com/office/powerpoint/2010/main" val="12845788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5549</TotalTime>
  <Words>303</Words>
  <Application>Microsoft Office PowerPoint</Application>
  <PresentationFormat>ユーザー設定</PresentationFormat>
  <Paragraphs>76</Paragraphs>
  <Slides>9</Slides>
  <Notes>3</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Office テーマ</vt:lpstr>
      <vt:lpstr>講座３　 人事院勧告制度の全体像と課題</vt:lpstr>
      <vt:lpstr>１　人事院勧告制度の仕組み</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２　人事院勧告制度の問題点</vt:lpstr>
    </vt:vector>
  </TitlesOfParts>
  <Company>自治労本部</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0</dc:title>
  <dc:creator>橋本 勇介</dc:creator>
  <cp:lastModifiedBy>自治労県本支部</cp:lastModifiedBy>
  <cp:revision>401</cp:revision>
  <cp:lastPrinted>2016-04-20T07:52:41Z</cp:lastPrinted>
  <dcterms:created xsi:type="dcterms:W3CDTF">2012-05-09T02:37:52Z</dcterms:created>
  <dcterms:modified xsi:type="dcterms:W3CDTF">2016-05-13T02:21:14Z</dcterms:modified>
</cp:coreProperties>
</file>