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7" r:id="rId6"/>
    <p:sldId id="261" r:id="rId7"/>
    <p:sldId id="260" r:id="rId8"/>
    <p:sldId id="262" r:id="rId9"/>
    <p:sldId id="263" r:id="rId10"/>
    <p:sldId id="264" r:id="rId11"/>
    <p:sldId id="265" r:id="rId12"/>
    <p:sldId id="266" r:id="rId13"/>
  </p:sldIdLst>
  <p:sldSz cx="10369550" cy="7200900"/>
  <p:notesSz cx="6797675" cy="9926638"/>
  <p:defaultText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66FFFF"/>
    <a:srgbClr val="CCFFCC"/>
    <a:srgbClr val="D1FFD3"/>
    <a:srgbClr val="E7FFE8"/>
    <a:srgbClr val="ACFEB0"/>
    <a:srgbClr val="F6C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4" autoAdjust="0"/>
    <p:restoredTop sz="98896" autoAdjust="0"/>
  </p:normalViewPr>
  <p:slideViewPr>
    <p:cSldViewPr>
      <p:cViewPr>
        <p:scale>
          <a:sx n="100" d="100"/>
          <a:sy n="100" d="100"/>
        </p:scale>
        <p:origin x="-192" y="-168"/>
      </p:cViewPr>
      <p:guideLst>
        <p:guide orient="horz" pos="2269"/>
        <p:guide pos="3267"/>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9" d="100"/>
          <a:sy n="79" d="100"/>
        </p:scale>
        <p:origin x="-2046" y="-10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50442" y="0"/>
            <a:ext cx="2945659" cy="496332"/>
          </a:xfrm>
          <a:prstGeom prst="rect">
            <a:avLst/>
          </a:prstGeom>
        </p:spPr>
        <p:txBody>
          <a:bodyPr vert="horz" lIns="95549" tIns="47776" rIns="95549" bIns="47776" rtlCol="0"/>
          <a:lstStyle>
            <a:lvl1pPr algn="r">
              <a:defRPr sz="1200"/>
            </a:lvl1pPr>
          </a:lstStyle>
          <a:p>
            <a:fld id="{91592E43-424B-47FC-BAD5-81D5E66BEA2E}" type="datetimeFigureOut">
              <a:rPr kumimoji="1" lang="ja-JP" altLang="en-US" smtClean="0"/>
              <a:pPr/>
              <a:t>2016/5/11</a:t>
            </a:fld>
            <a:endParaRPr kumimoji="1" lang="ja-JP" altLang="en-US"/>
          </a:p>
        </p:txBody>
      </p:sp>
      <p:sp>
        <p:nvSpPr>
          <p:cNvPr id="4" name="フッター プレースホルダ 3"/>
          <p:cNvSpPr>
            <a:spLocks noGrp="1"/>
          </p:cNvSpPr>
          <p:nvPr>
            <p:ph type="ftr" sz="quarter" idx="2"/>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50442" y="9428584"/>
            <a:ext cx="2945659" cy="496332"/>
          </a:xfrm>
          <a:prstGeom prst="rect">
            <a:avLst/>
          </a:prstGeom>
        </p:spPr>
        <p:txBody>
          <a:bodyPr vert="horz" lIns="95549" tIns="47776" rIns="95549" bIns="47776" rtlCol="0" anchor="b"/>
          <a:lstStyle>
            <a:lvl1pPr algn="r">
              <a:defRPr sz="1200"/>
            </a:lvl1pPr>
          </a:lstStyle>
          <a:p>
            <a:fld id="{B4B6D3EB-8730-459D-91CA-0EF67328A887}" type="slidenum">
              <a:rPr kumimoji="1" lang="ja-JP" altLang="en-US" smtClean="0"/>
              <a:pPr/>
              <a:t>‹#›</a:t>
            </a:fld>
            <a:endParaRPr kumimoji="1" lang="ja-JP" altLang="en-US"/>
          </a:p>
        </p:txBody>
      </p:sp>
    </p:spTree>
    <p:extLst>
      <p:ext uri="{BB962C8B-B14F-4D97-AF65-F5344CB8AC3E}">
        <p14:creationId xmlns:p14="http://schemas.microsoft.com/office/powerpoint/2010/main" val="21456756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5659" cy="496332"/>
          </a:xfrm>
          <a:prstGeom prst="rect">
            <a:avLst/>
          </a:prstGeom>
        </p:spPr>
        <p:txBody>
          <a:bodyPr vert="horz" lIns="95549" tIns="47776" rIns="95549" bIns="47776" rtlCol="0"/>
          <a:lstStyle>
            <a:lvl1pPr algn="l">
              <a:defRPr sz="1200"/>
            </a:lvl1pPr>
          </a:lstStyle>
          <a:p>
            <a:endParaRPr kumimoji="1" lang="ja-JP" altLang="en-US"/>
          </a:p>
        </p:txBody>
      </p:sp>
      <p:sp>
        <p:nvSpPr>
          <p:cNvPr id="3" name="日付プレースホルダ 2"/>
          <p:cNvSpPr>
            <a:spLocks noGrp="1"/>
          </p:cNvSpPr>
          <p:nvPr>
            <p:ph type="dt" idx="1"/>
          </p:nvPr>
        </p:nvSpPr>
        <p:spPr>
          <a:xfrm>
            <a:off x="3850442" y="0"/>
            <a:ext cx="2945659" cy="496332"/>
          </a:xfrm>
          <a:prstGeom prst="rect">
            <a:avLst/>
          </a:prstGeom>
        </p:spPr>
        <p:txBody>
          <a:bodyPr vert="horz" lIns="95549" tIns="47776" rIns="95549" bIns="47776" rtlCol="0"/>
          <a:lstStyle>
            <a:lvl1pPr algn="r">
              <a:defRPr sz="1200"/>
            </a:lvl1pPr>
          </a:lstStyle>
          <a:p>
            <a:fld id="{0768A32B-C670-49D4-812E-12178614B102}" type="datetimeFigureOut">
              <a:rPr kumimoji="1" lang="ja-JP" altLang="en-US" smtClean="0"/>
              <a:pPr/>
              <a:t>2016/5/11</a:t>
            </a:fld>
            <a:endParaRPr kumimoji="1" lang="ja-JP" altLang="en-US"/>
          </a:p>
        </p:txBody>
      </p:sp>
      <p:sp>
        <p:nvSpPr>
          <p:cNvPr id="4" name="スライド イメージ プレースホルダ 3"/>
          <p:cNvSpPr>
            <a:spLocks noGrp="1" noRot="1" noChangeAspect="1"/>
          </p:cNvSpPr>
          <p:nvPr>
            <p:ph type="sldImg" idx="2"/>
          </p:nvPr>
        </p:nvSpPr>
        <p:spPr>
          <a:xfrm>
            <a:off x="717550" y="742950"/>
            <a:ext cx="5362575" cy="3724275"/>
          </a:xfrm>
          <a:prstGeom prst="rect">
            <a:avLst/>
          </a:prstGeom>
          <a:noFill/>
          <a:ln w="12700">
            <a:solidFill>
              <a:prstClr val="black"/>
            </a:solidFill>
          </a:ln>
        </p:spPr>
        <p:txBody>
          <a:bodyPr vert="horz" lIns="95549" tIns="47776" rIns="95549" bIns="47776" rtlCol="0" anchor="ctr"/>
          <a:lstStyle/>
          <a:p>
            <a:endParaRPr lang="ja-JP" altLang="en-US"/>
          </a:p>
        </p:txBody>
      </p:sp>
      <p:sp>
        <p:nvSpPr>
          <p:cNvPr id="5" name="ノート プレースホルダ 4"/>
          <p:cNvSpPr>
            <a:spLocks noGrp="1"/>
          </p:cNvSpPr>
          <p:nvPr>
            <p:ph type="body" sz="quarter" idx="3"/>
          </p:nvPr>
        </p:nvSpPr>
        <p:spPr>
          <a:xfrm>
            <a:off x="679768" y="4715155"/>
            <a:ext cx="5438140" cy="4466987"/>
          </a:xfrm>
          <a:prstGeom prst="rect">
            <a:avLst/>
          </a:prstGeom>
        </p:spPr>
        <p:txBody>
          <a:bodyPr vert="horz" lIns="95549" tIns="47776" rIns="95549" bIns="4777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28584"/>
            <a:ext cx="2945659" cy="496332"/>
          </a:xfrm>
          <a:prstGeom prst="rect">
            <a:avLst/>
          </a:prstGeom>
        </p:spPr>
        <p:txBody>
          <a:bodyPr vert="horz" lIns="95549" tIns="47776" rIns="95549" bIns="4777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0442" y="9428584"/>
            <a:ext cx="2945659" cy="496332"/>
          </a:xfrm>
          <a:prstGeom prst="rect">
            <a:avLst/>
          </a:prstGeom>
        </p:spPr>
        <p:txBody>
          <a:bodyPr vert="horz" lIns="95549" tIns="47776" rIns="95549" bIns="47776" rtlCol="0" anchor="b"/>
          <a:lstStyle>
            <a:lvl1pPr algn="r">
              <a:defRPr sz="1200"/>
            </a:lvl1pPr>
          </a:lstStyle>
          <a:p>
            <a:fld id="{D7BC1F77-0BD2-4CE2-995C-54508926DDF7}" type="slidenum">
              <a:rPr kumimoji="1" lang="ja-JP" altLang="en-US" smtClean="0"/>
              <a:pPr/>
              <a:t>‹#›</a:t>
            </a:fld>
            <a:endParaRPr kumimoji="1" lang="ja-JP" altLang="en-US"/>
          </a:p>
        </p:txBody>
      </p:sp>
    </p:spTree>
    <p:extLst>
      <p:ext uri="{BB962C8B-B14F-4D97-AF65-F5344CB8AC3E}">
        <p14:creationId xmlns:p14="http://schemas.microsoft.com/office/powerpoint/2010/main" val="1905975907"/>
      </p:ext>
    </p:extLst>
  </p:cSld>
  <p:clrMap bg1="lt1" tx1="dk1" bg2="lt2" tx2="dk2" accent1="accent1" accent2="accent2" accent3="accent3" accent4="accent4" accent5="accent5" accent6="accent6" hlink="hlink" folHlink="folHlink"/>
  <p:hf hdr="0" ftr="0" dt="0"/>
  <p:notesStyle>
    <a:lvl1pPr marL="0" algn="l" defTabSz="952259" rtl="0" eaLnBrk="1" latinLnBrk="0" hangingPunct="1">
      <a:defRPr kumimoji="1" sz="1200" kern="1200">
        <a:solidFill>
          <a:schemeClr val="tx1"/>
        </a:solidFill>
        <a:latin typeface="+mn-lt"/>
        <a:ea typeface="+mn-ea"/>
        <a:cs typeface="+mn-cs"/>
      </a:defRPr>
    </a:lvl1pPr>
    <a:lvl2pPr marL="476130" algn="l" defTabSz="952259" rtl="0" eaLnBrk="1" latinLnBrk="0" hangingPunct="1">
      <a:defRPr kumimoji="1" sz="1200" kern="1200">
        <a:solidFill>
          <a:schemeClr val="tx1"/>
        </a:solidFill>
        <a:latin typeface="+mn-lt"/>
        <a:ea typeface="+mn-ea"/>
        <a:cs typeface="+mn-cs"/>
      </a:defRPr>
    </a:lvl2pPr>
    <a:lvl3pPr marL="952259" algn="l" defTabSz="952259" rtl="0" eaLnBrk="1" latinLnBrk="0" hangingPunct="1">
      <a:defRPr kumimoji="1" sz="1200" kern="1200">
        <a:solidFill>
          <a:schemeClr val="tx1"/>
        </a:solidFill>
        <a:latin typeface="+mn-lt"/>
        <a:ea typeface="+mn-ea"/>
        <a:cs typeface="+mn-cs"/>
      </a:defRPr>
    </a:lvl3pPr>
    <a:lvl4pPr marL="1428389" algn="l" defTabSz="952259" rtl="0" eaLnBrk="1" latinLnBrk="0" hangingPunct="1">
      <a:defRPr kumimoji="1" sz="1200" kern="1200">
        <a:solidFill>
          <a:schemeClr val="tx1"/>
        </a:solidFill>
        <a:latin typeface="+mn-lt"/>
        <a:ea typeface="+mn-ea"/>
        <a:cs typeface="+mn-cs"/>
      </a:defRPr>
    </a:lvl4pPr>
    <a:lvl5pPr marL="1904519" algn="l" defTabSz="952259" rtl="0" eaLnBrk="1" latinLnBrk="0" hangingPunct="1">
      <a:defRPr kumimoji="1" sz="1200" kern="1200">
        <a:solidFill>
          <a:schemeClr val="tx1"/>
        </a:solidFill>
        <a:latin typeface="+mn-lt"/>
        <a:ea typeface="+mn-ea"/>
        <a:cs typeface="+mn-cs"/>
      </a:defRPr>
    </a:lvl5pPr>
    <a:lvl6pPr marL="2380648" algn="l" defTabSz="952259" rtl="0" eaLnBrk="1" latinLnBrk="0" hangingPunct="1">
      <a:defRPr kumimoji="1" sz="1200" kern="1200">
        <a:solidFill>
          <a:schemeClr val="tx1"/>
        </a:solidFill>
        <a:latin typeface="+mn-lt"/>
        <a:ea typeface="+mn-ea"/>
        <a:cs typeface="+mn-cs"/>
      </a:defRPr>
    </a:lvl6pPr>
    <a:lvl7pPr marL="2856777" algn="l" defTabSz="952259" rtl="0" eaLnBrk="1" latinLnBrk="0" hangingPunct="1">
      <a:defRPr kumimoji="1" sz="1200" kern="1200">
        <a:solidFill>
          <a:schemeClr val="tx1"/>
        </a:solidFill>
        <a:latin typeface="+mn-lt"/>
        <a:ea typeface="+mn-ea"/>
        <a:cs typeface="+mn-cs"/>
      </a:defRPr>
    </a:lvl7pPr>
    <a:lvl8pPr marL="3332906" algn="l" defTabSz="952259" rtl="0" eaLnBrk="1" latinLnBrk="0" hangingPunct="1">
      <a:defRPr kumimoji="1" sz="1200" kern="1200">
        <a:solidFill>
          <a:schemeClr val="tx1"/>
        </a:solidFill>
        <a:latin typeface="+mn-lt"/>
        <a:ea typeface="+mn-ea"/>
        <a:cs typeface="+mn-cs"/>
      </a:defRPr>
    </a:lvl8pPr>
    <a:lvl9pPr marL="3809036" algn="l" defTabSz="952259"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7550" y="742950"/>
            <a:ext cx="5362575" cy="372427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7BC1F77-0BD2-4CE2-995C-54508926DDF7}" type="slidenum">
              <a:rPr kumimoji="1" lang="ja-JP" altLang="en-US" smtClean="0"/>
              <a:pPr/>
              <a:t>0</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2236948"/>
            <a:ext cx="8814117" cy="1543526"/>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55435" y="4080510"/>
            <a:ext cx="7258687" cy="1840230"/>
          </a:xfrm>
        </p:spPr>
        <p:txBody>
          <a:bodyPr/>
          <a:lstStyle>
            <a:lvl1pPr marL="0" indent="0" algn="ctr">
              <a:buNone/>
              <a:defRPr>
                <a:solidFill>
                  <a:schemeClr val="tx1">
                    <a:tint val="75000"/>
                  </a:schemeClr>
                </a:solidFill>
              </a:defRPr>
            </a:lvl1pPr>
            <a:lvl2pPr marL="476130" indent="0" algn="ctr">
              <a:buNone/>
              <a:defRPr>
                <a:solidFill>
                  <a:schemeClr val="tx1">
                    <a:tint val="75000"/>
                  </a:schemeClr>
                </a:solidFill>
              </a:defRPr>
            </a:lvl2pPr>
            <a:lvl3pPr marL="952259" indent="0" algn="ctr">
              <a:buNone/>
              <a:defRPr>
                <a:solidFill>
                  <a:schemeClr val="tx1">
                    <a:tint val="75000"/>
                  </a:schemeClr>
                </a:solidFill>
              </a:defRPr>
            </a:lvl3pPr>
            <a:lvl4pPr marL="1428389" indent="0" algn="ctr">
              <a:buNone/>
              <a:defRPr>
                <a:solidFill>
                  <a:schemeClr val="tx1">
                    <a:tint val="75000"/>
                  </a:schemeClr>
                </a:solidFill>
              </a:defRPr>
            </a:lvl4pPr>
            <a:lvl5pPr marL="1904519" indent="0" algn="ctr">
              <a:buNone/>
              <a:defRPr>
                <a:solidFill>
                  <a:schemeClr val="tx1">
                    <a:tint val="75000"/>
                  </a:schemeClr>
                </a:solidFill>
              </a:defRPr>
            </a:lvl5pPr>
            <a:lvl6pPr marL="2380648" indent="0" algn="ctr">
              <a:buNone/>
              <a:defRPr>
                <a:solidFill>
                  <a:schemeClr val="tx1">
                    <a:tint val="75000"/>
                  </a:schemeClr>
                </a:solidFill>
              </a:defRPr>
            </a:lvl6pPr>
            <a:lvl7pPr marL="2856777" indent="0" algn="ctr">
              <a:buNone/>
              <a:defRPr>
                <a:solidFill>
                  <a:schemeClr val="tx1">
                    <a:tint val="75000"/>
                  </a:schemeClr>
                </a:solidFill>
              </a:defRPr>
            </a:lvl7pPr>
            <a:lvl8pPr marL="3332906" indent="0" algn="ctr">
              <a:buNone/>
              <a:defRPr>
                <a:solidFill>
                  <a:schemeClr val="tx1">
                    <a:tint val="75000"/>
                  </a:schemeClr>
                </a:solidFill>
              </a:defRPr>
            </a:lvl8pPr>
            <a:lvl9pPr marL="3809036"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4D0ACBFA-52CA-414E-B732-7234053992BE}" type="datetime1">
              <a:rPr kumimoji="1" lang="ja-JP" altLang="en-US" smtClean="0"/>
              <a:pPr/>
              <a:t>2016/5/11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7CE550-01A8-47A9-BF2B-603E756B4A6A}" type="datetime1">
              <a:rPr kumimoji="1" lang="ja-JP" altLang="en-US" smtClean="0"/>
              <a:pPr/>
              <a:t>2016/5/11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517925" y="288379"/>
            <a:ext cx="2333149" cy="6144101"/>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18480" y="288379"/>
            <a:ext cx="6826620" cy="6144101"/>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AC5A69D-A166-4927-9F38-9B56B7B82C81}" type="datetime1">
              <a:rPr kumimoji="1" lang="ja-JP" altLang="en-US" smtClean="0"/>
              <a:pPr/>
              <a:t>2016/5/11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BBEE4E-ED2B-4954-987B-8F498BD748A7}" type="datetime1">
              <a:rPr kumimoji="1" lang="ja-JP" altLang="en-US" smtClean="0"/>
              <a:pPr/>
              <a:t>2016/5/11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ln>
            <a:noFill/>
          </a:ln>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9124" y="4627247"/>
            <a:ext cx="8814117" cy="1430178"/>
          </a:xfrm>
        </p:spPr>
        <p:txBody>
          <a:bodyPr anchor="t"/>
          <a:lstStyle>
            <a:lvl1pPr algn="l">
              <a:defRPr sz="4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819124" y="3052050"/>
            <a:ext cx="8814117" cy="1575196"/>
          </a:xfrm>
        </p:spPr>
        <p:txBody>
          <a:bodyPr anchor="b"/>
          <a:lstStyle>
            <a:lvl1pPr marL="0" indent="0">
              <a:buNone/>
              <a:defRPr sz="2000">
                <a:solidFill>
                  <a:schemeClr val="tx1">
                    <a:tint val="75000"/>
                  </a:schemeClr>
                </a:solidFill>
              </a:defRPr>
            </a:lvl1pPr>
            <a:lvl2pPr marL="476130" indent="0">
              <a:buNone/>
              <a:defRPr sz="1800">
                <a:solidFill>
                  <a:schemeClr val="tx1">
                    <a:tint val="75000"/>
                  </a:schemeClr>
                </a:solidFill>
              </a:defRPr>
            </a:lvl2pPr>
            <a:lvl3pPr marL="952259" indent="0">
              <a:buNone/>
              <a:defRPr sz="1600">
                <a:solidFill>
                  <a:schemeClr val="tx1">
                    <a:tint val="75000"/>
                  </a:schemeClr>
                </a:solidFill>
              </a:defRPr>
            </a:lvl3pPr>
            <a:lvl4pPr marL="1428389" indent="0">
              <a:buNone/>
              <a:defRPr sz="1400">
                <a:solidFill>
                  <a:schemeClr val="tx1">
                    <a:tint val="75000"/>
                  </a:schemeClr>
                </a:solidFill>
              </a:defRPr>
            </a:lvl4pPr>
            <a:lvl5pPr marL="1904519" indent="0">
              <a:buNone/>
              <a:defRPr sz="1400">
                <a:solidFill>
                  <a:schemeClr val="tx1">
                    <a:tint val="75000"/>
                  </a:schemeClr>
                </a:solidFill>
              </a:defRPr>
            </a:lvl5pPr>
            <a:lvl6pPr marL="2380648" indent="0">
              <a:buNone/>
              <a:defRPr sz="1400">
                <a:solidFill>
                  <a:schemeClr val="tx1">
                    <a:tint val="75000"/>
                  </a:schemeClr>
                </a:solidFill>
              </a:defRPr>
            </a:lvl6pPr>
            <a:lvl7pPr marL="2856777" indent="0">
              <a:buNone/>
              <a:defRPr sz="1400">
                <a:solidFill>
                  <a:schemeClr val="tx1">
                    <a:tint val="75000"/>
                  </a:schemeClr>
                </a:solidFill>
              </a:defRPr>
            </a:lvl7pPr>
            <a:lvl8pPr marL="3332906" indent="0">
              <a:buNone/>
              <a:defRPr sz="1400">
                <a:solidFill>
                  <a:schemeClr val="tx1">
                    <a:tint val="75000"/>
                  </a:schemeClr>
                </a:solidFill>
              </a:defRPr>
            </a:lvl8pPr>
            <a:lvl9pPr marL="3809036"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F84E7C4D-8F56-417C-B5BE-117F4D6FBD26}" type="datetime1">
              <a:rPr kumimoji="1" lang="ja-JP" altLang="en-US" smtClean="0"/>
              <a:pPr/>
              <a:t>2016/5/11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18481"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271190" y="1680219"/>
            <a:ext cx="4579885" cy="4752261"/>
          </a:xfrm>
        </p:spPr>
        <p:txBody>
          <a:bodyPr/>
          <a:lstStyle>
            <a:lvl1pPr>
              <a:defRPr sz="3000"/>
            </a:lvl1pPr>
            <a:lvl2pPr>
              <a:defRPr sz="25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EFADCEC-A5DB-4B73-9619-8709A0D1E453}" type="datetime1">
              <a:rPr kumimoji="1" lang="ja-JP" altLang="en-US" smtClean="0"/>
              <a:pPr/>
              <a:t>2016/5/11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79" y="1611869"/>
            <a:ext cx="4581684"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18479" y="2283620"/>
            <a:ext cx="4581684"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267590" y="1611869"/>
            <a:ext cx="4583486" cy="671750"/>
          </a:xfrm>
        </p:spPr>
        <p:txBody>
          <a:bodyPr anchor="b"/>
          <a:lstStyle>
            <a:lvl1pPr marL="0" indent="0">
              <a:buNone/>
              <a:defRPr sz="2500" b="1"/>
            </a:lvl1pPr>
            <a:lvl2pPr marL="476130" indent="0">
              <a:buNone/>
              <a:defRPr sz="2000" b="1"/>
            </a:lvl2pPr>
            <a:lvl3pPr marL="952259" indent="0">
              <a:buNone/>
              <a:defRPr sz="1800" b="1"/>
            </a:lvl3pPr>
            <a:lvl4pPr marL="1428389" indent="0">
              <a:buNone/>
              <a:defRPr sz="1600" b="1"/>
            </a:lvl4pPr>
            <a:lvl5pPr marL="1904519" indent="0">
              <a:buNone/>
              <a:defRPr sz="1600" b="1"/>
            </a:lvl5pPr>
            <a:lvl6pPr marL="2380648" indent="0">
              <a:buNone/>
              <a:defRPr sz="1600" b="1"/>
            </a:lvl6pPr>
            <a:lvl7pPr marL="2856777" indent="0">
              <a:buNone/>
              <a:defRPr sz="1600" b="1"/>
            </a:lvl7pPr>
            <a:lvl8pPr marL="3332906" indent="0">
              <a:buNone/>
              <a:defRPr sz="1600" b="1"/>
            </a:lvl8pPr>
            <a:lvl9pPr marL="3809036"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267590" y="2283620"/>
            <a:ext cx="4583486" cy="4148852"/>
          </a:xfrm>
        </p:spPr>
        <p:txBody>
          <a:bodyPr/>
          <a:lstStyle>
            <a:lvl1pPr>
              <a:defRPr sz="25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DEB2350-87EC-4A0F-8BCF-F32C94C5D038}" type="datetime1">
              <a:rPr kumimoji="1" lang="ja-JP" altLang="en-US" smtClean="0"/>
              <a:pPr/>
              <a:t>2016/5/11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C2AA9C-59E7-42AD-8EBE-7EAA917E30CD}" type="datetime1">
              <a:rPr kumimoji="1" lang="ja-JP" altLang="en-US" smtClean="0"/>
              <a:pPr/>
              <a:t>2016/5/11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22D050C-12E8-4C24-B0D2-9E3FEEE43F70}" type="datetime1">
              <a:rPr kumimoji="1" lang="ja-JP" altLang="en-US" smtClean="0"/>
              <a:pPr/>
              <a:t>2016/5/11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1" y="286702"/>
            <a:ext cx="3411511" cy="122015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4054210" y="286712"/>
            <a:ext cx="5796866" cy="6145769"/>
          </a:xfrm>
        </p:spPr>
        <p:txBody>
          <a:bodyPr/>
          <a:lstStyle>
            <a:lvl1pPr>
              <a:defRPr sz="3400"/>
            </a:lvl1pPr>
            <a:lvl2pPr>
              <a:defRPr sz="3000"/>
            </a:lvl2pPr>
            <a:lvl3pPr>
              <a:defRPr sz="25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18481" y="1506856"/>
            <a:ext cx="3411511" cy="4925616"/>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7DD68E0-683F-4D28-82D5-AA26B77F77E7}" type="datetime1">
              <a:rPr kumimoji="1" lang="ja-JP" altLang="en-US" smtClean="0"/>
              <a:pPr/>
              <a:t>2016/5/11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32507" y="5040638"/>
            <a:ext cx="6221730" cy="5950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032507" y="643415"/>
            <a:ext cx="6221730" cy="4320540"/>
          </a:xfrm>
        </p:spPr>
        <p:txBody>
          <a:bodyPr/>
          <a:lstStyle>
            <a:lvl1pPr marL="0" indent="0">
              <a:buNone/>
              <a:defRPr sz="3400"/>
            </a:lvl1pPr>
            <a:lvl2pPr marL="476130" indent="0">
              <a:buNone/>
              <a:defRPr sz="3000"/>
            </a:lvl2pPr>
            <a:lvl3pPr marL="952259" indent="0">
              <a:buNone/>
              <a:defRPr sz="2500"/>
            </a:lvl3pPr>
            <a:lvl4pPr marL="1428389" indent="0">
              <a:buNone/>
              <a:defRPr sz="2000"/>
            </a:lvl4pPr>
            <a:lvl5pPr marL="1904519" indent="0">
              <a:buNone/>
              <a:defRPr sz="2000"/>
            </a:lvl5pPr>
            <a:lvl6pPr marL="2380648" indent="0">
              <a:buNone/>
              <a:defRPr sz="2000"/>
            </a:lvl6pPr>
            <a:lvl7pPr marL="2856777" indent="0">
              <a:buNone/>
              <a:defRPr sz="2000"/>
            </a:lvl7pPr>
            <a:lvl8pPr marL="3332906" indent="0">
              <a:buNone/>
              <a:defRPr sz="2000"/>
            </a:lvl8pPr>
            <a:lvl9pPr marL="3809036" indent="0">
              <a:buNone/>
              <a:defRPr sz="2000"/>
            </a:lvl9pPr>
          </a:lstStyle>
          <a:p>
            <a:endParaRPr kumimoji="1" lang="ja-JP" altLang="en-US"/>
          </a:p>
        </p:txBody>
      </p:sp>
      <p:sp>
        <p:nvSpPr>
          <p:cNvPr id="4" name="テキスト プレースホルダ 3"/>
          <p:cNvSpPr>
            <a:spLocks noGrp="1"/>
          </p:cNvSpPr>
          <p:nvPr>
            <p:ph type="body" sz="half" idx="2"/>
          </p:nvPr>
        </p:nvSpPr>
        <p:spPr>
          <a:xfrm>
            <a:off x="2032507" y="5635712"/>
            <a:ext cx="6221730" cy="845105"/>
          </a:xfrm>
        </p:spPr>
        <p:txBody>
          <a:bodyPr/>
          <a:lstStyle>
            <a:lvl1pPr marL="0" indent="0">
              <a:buNone/>
              <a:defRPr sz="1400"/>
            </a:lvl1pPr>
            <a:lvl2pPr marL="476130" indent="0">
              <a:buNone/>
              <a:defRPr sz="1200"/>
            </a:lvl2pPr>
            <a:lvl3pPr marL="952259" indent="0">
              <a:buNone/>
              <a:defRPr sz="1000"/>
            </a:lvl3pPr>
            <a:lvl4pPr marL="1428389" indent="0">
              <a:buNone/>
              <a:defRPr sz="900"/>
            </a:lvl4pPr>
            <a:lvl5pPr marL="1904519" indent="0">
              <a:buNone/>
              <a:defRPr sz="900"/>
            </a:lvl5pPr>
            <a:lvl6pPr marL="2380648" indent="0">
              <a:buNone/>
              <a:defRPr sz="900"/>
            </a:lvl6pPr>
            <a:lvl7pPr marL="2856777" indent="0">
              <a:buNone/>
              <a:defRPr sz="900"/>
            </a:lvl7pPr>
            <a:lvl8pPr marL="3332906" indent="0">
              <a:buNone/>
              <a:defRPr sz="900"/>
            </a:lvl8pPr>
            <a:lvl9pPr marL="3809036"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32DDDB6-53BC-4B68-A091-25BDE0D7747F}" type="datetime1">
              <a:rPr kumimoji="1" lang="ja-JP" altLang="en-US" smtClean="0"/>
              <a:pPr/>
              <a:t>2016/5/11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7C83626-9FCA-49DB-B8B8-D6519A696C3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18480" y="288370"/>
            <a:ext cx="9332596" cy="1200150"/>
          </a:xfrm>
          <a:prstGeom prst="rect">
            <a:avLst/>
          </a:prstGeom>
        </p:spPr>
        <p:txBody>
          <a:bodyPr vert="horz" lIns="95226" tIns="47612" rIns="95226" bIns="4761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18480" y="1680219"/>
            <a:ext cx="9332596" cy="4752261"/>
          </a:xfrm>
          <a:prstGeom prst="rect">
            <a:avLst/>
          </a:prstGeom>
        </p:spPr>
        <p:txBody>
          <a:bodyPr vert="horz" lIns="95226" tIns="47612" rIns="95226" bIns="4761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18479" y="6674170"/>
            <a:ext cx="2419563" cy="383382"/>
          </a:xfrm>
          <a:prstGeom prst="rect">
            <a:avLst/>
          </a:prstGeom>
        </p:spPr>
        <p:txBody>
          <a:bodyPr vert="horz" lIns="95226" tIns="47612" rIns="95226" bIns="47612" rtlCol="0" anchor="ctr"/>
          <a:lstStyle>
            <a:lvl1pPr algn="l">
              <a:defRPr sz="1200">
                <a:solidFill>
                  <a:schemeClr val="tx1">
                    <a:tint val="75000"/>
                  </a:schemeClr>
                </a:solidFill>
              </a:defRPr>
            </a:lvl1pPr>
          </a:lstStyle>
          <a:p>
            <a:fld id="{54C2B664-5FA7-41FF-8D35-F936D4213D14}" type="datetime1">
              <a:rPr kumimoji="1" lang="ja-JP" altLang="en-US" smtClean="0"/>
              <a:pPr/>
              <a:t>2016/5/11</a:t>
            </a:fld>
            <a:endParaRPr kumimoji="1" lang="ja-JP" altLang="en-US"/>
          </a:p>
        </p:txBody>
      </p:sp>
      <p:sp>
        <p:nvSpPr>
          <p:cNvPr id="5" name="フッター プレースホルダ 4"/>
          <p:cNvSpPr>
            <a:spLocks noGrp="1"/>
          </p:cNvSpPr>
          <p:nvPr>
            <p:ph type="ftr" sz="quarter" idx="3"/>
          </p:nvPr>
        </p:nvSpPr>
        <p:spPr>
          <a:xfrm>
            <a:off x="3542933" y="6674170"/>
            <a:ext cx="3283692" cy="383382"/>
          </a:xfrm>
          <a:prstGeom prst="rect">
            <a:avLst/>
          </a:prstGeom>
        </p:spPr>
        <p:txBody>
          <a:bodyPr vert="horz" lIns="95226" tIns="47612" rIns="95226" bIns="476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9676026" y="198072"/>
            <a:ext cx="459744" cy="378042"/>
          </a:xfrm>
          <a:prstGeom prst="rect">
            <a:avLst/>
          </a:prstGeom>
          <a:solidFill>
            <a:schemeClr val="bg1"/>
          </a:solidFill>
          <a:ln w="12700">
            <a:noFill/>
          </a:ln>
        </p:spPr>
        <p:txBody>
          <a:bodyPr vert="horz" lIns="95226" tIns="47612" rIns="95226" bIns="47612" rtlCol="0" anchor="ctr"/>
          <a:lstStyle>
            <a:lvl1pPr algn="ctr">
              <a:defRPr sz="1400">
                <a:solidFill>
                  <a:schemeClr val="tx1">
                    <a:tint val="75000"/>
                  </a:schemeClr>
                </a:solidFill>
              </a:defRPr>
            </a:lvl1pPr>
          </a:lstStyle>
          <a:p>
            <a:fld id="{07C83626-9FCA-49DB-B8B8-D6519A696C34}"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52259" rtl="0" eaLnBrk="1" latinLnBrk="0" hangingPunct="1">
        <a:spcBef>
          <a:spcPct val="0"/>
        </a:spcBef>
        <a:buNone/>
        <a:defRPr kumimoji="1" sz="4600" kern="1200">
          <a:solidFill>
            <a:schemeClr val="tx1"/>
          </a:solidFill>
          <a:latin typeface="+mj-lt"/>
          <a:ea typeface="+mj-ea"/>
          <a:cs typeface="+mj-cs"/>
        </a:defRPr>
      </a:lvl1pPr>
    </p:titleStyle>
    <p:bodyStyle>
      <a:lvl1pPr marL="357097" indent="-357097" algn="l" defTabSz="952259"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773711" indent="-297581" algn="l" defTabSz="952259"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190323" indent="-238065" algn="l" defTabSz="952259"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66645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142584"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61871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309484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570971"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4047102" indent="-238065" algn="l" defTabSz="952259"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52259" rtl="0" eaLnBrk="1" latinLnBrk="0" hangingPunct="1">
        <a:defRPr kumimoji="1" sz="1800" kern="1200">
          <a:solidFill>
            <a:schemeClr val="tx1"/>
          </a:solidFill>
          <a:latin typeface="+mn-lt"/>
          <a:ea typeface="+mn-ea"/>
          <a:cs typeface="+mn-cs"/>
        </a:defRPr>
      </a:lvl1pPr>
      <a:lvl2pPr marL="476130" algn="l" defTabSz="952259" rtl="0" eaLnBrk="1" latinLnBrk="0" hangingPunct="1">
        <a:defRPr kumimoji="1" sz="1800" kern="1200">
          <a:solidFill>
            <a:schemeClr val="tx1"/>
          </a:solidFill>
          <a:latin typeface="+mn-lt"/>
          <a:ea typeface="+mn-ea"/>
          <a:cs typeface="+mn-cs"/>
        </a:defRPr>
      </a:lvl2pPr>
      <a:lvl3pPr marL="952259" algn="l" defTabSz="952259" rtl="0" eaLnBrk="1" latinLnBrk="0" hangingPunct="1">
        <a:defRPr kumimoji="1" sz="1800" kern="1200">
          <a:solidFill>
            <a:schemeClr val="tx1"/>
          </a:solidFill>
          <a:latin typeface="+mn-lt"/>
          <a:ea typeface="+mn-ea"/>
          <a:cs typeface="+mn-cs"/>
        </a:defRPr>
      </a:lvl3pPr>
      <a:lvl4pPr marL="1428389" algn="l" defTabSz="952259" rtl="0" eaLnBrk="1" latinLnBrk="0" hangingPunct="1">
        <a:defRPr kumimoji="1" sz="1800" kern="1200">
          <a:solidFill>
            <a:schemeClr val="tx1"/>
          </a:solidFill>
          <a:latin typeface="+mn-lt"/>
          <a:ea typeface="+mn-ea"/>
          <a:cs typeface="+mn-cs"/>
        </a:defRPr>
      </a:lvl4pPr>
      <a:lvl5pPr marL="1904519" algn="l" defTabSz="952259" rtl="0" eaLnBrk="1" latinLnBrk="0" hangingPunct="1">
        <a:defRPr kumimoji="1" sz="1800" kern="1200">
          <a:solidFill>
            <a:schemeClr val="tx1"/>
          </a:solidFill>
          <a:latin typeface="+mn-lt"/>
          <a:ea typeface="+mn-ea"/>
          <a:cs typeface="+mn-cs"/>
        </a:defRPr>
      </a:lvl5pPr>
      <a:lvl6pPr marL="2380648" algn="l" defTabSz="952259" rtl="0" eaLnBrk="1" latinLnBrk="0" hangingPunct="1">
        <a:defRPr kumimoji="1" sz="1800" kern="1200">
          <a:solidFill>
            <a:schemeClr val="tx1"/>
          </a:solidFill>
          <a:latin typeface="+mn-lt"/>
          <a:ea typeface="+mn-ea"/>
          <a:cs typeface="+mn-cs"/>
        </a:defRPr>
      </a:lvl6pPr>
      <a:lvl7pPr marL="2856777" algn="l" defTabSz="952259" rtl="0" eaLnBrk="1" latinLnBrk="0" hangingPunct="1">
        <a:defRPr kumimoji="1" sz="1800" kern="1200">
          <a:solidFill>
            <a:schemeClr val="tx1"/>
          </a:solidFill>
          <a:latin typeface="+mn-lt"/>
          <a:ea typeface="+mn-ea"/>
          <a:cs typeface="+mn-cs"/>
        </a:defRPr>
      </a:lvl7pPr>
      <a:lvl8pPr marL="3332906" algn="l" defTabSz="952259" rtl="0" eaLnBrk="1" latinLnBrk="0" hangingPunct="1">
        <a:defRPr kumimoji="1" sz="1800" kern="1200">
          <a:solidFill>
            <a:schemeClr val="tx1"/>
          </a:solidFill>
          <a:latin typeface="+mn-lt"/>
          <a:ea typeface="+mn-ea"/>
          <a:cs typeface="+mn-cs"/>
        </a:defRPr>
      </a:lvl8pPr>
      <a:lvl9pPr marL="3809036" algn="l" defTabSz="952259"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7719" y="1656234"/>
            <a:ext cx="8814117" cy="1543526"/>
          </a:xfrm>
        </p:spPr>
        <p:txBody>
          <a:bodyPr>
            <a:normAutofit fontScale="90000"/>
          </a:bodyPr>
          <a:lstStyle/>
          <a:p>
            <a:pPr algn="l"/>
            <a:r>
              <a:rPr lang="ja-JP" altLang="en-US" dirty="0" smtClean="0">
                <a:latin typeface="ＭＳ Ｐゴシック" panose="020B0600070205080204" pitchFamily="50" charset="-128"/>
                <a:ea typeface="ＭＳ Ｐゴシック" panose="020B0600070205080204" pitchFamily="50" charset="-128"/>
              </a:rPr>
              <a:t>講座６</a:t>
            </a:r>
            <a:r>
              <a:rPr lang="en-US" altLang="ja-JP" dirty="0" smtClean="0">
                <a:latin typeface="ＭＳ Ｐゴシック" panose="020B0600070205080204" pitchFamily="50" charset="-128"/>
                <a:ea typeface="ＭＳ Ｐゴシック" panose="020B0600070205080204" pitchFamily="50" charset="-128"/>
              </a:rPr>
              <a:t/>
            </a:r>
            <a:br>
              <a:rPr lang="en-US" altLang="ja-JP" dirty="0" smtClean="0">
                <a:latin typeface="ＭＳ Ｐゴシック" panose="020B0600070205080204" pitchFamily="50" charset="-128"/>
                <a:ea typeface="ＭＳ Ｐゴシック" panose="020B0600070205080204" pitchFamily="50" charset="-128"/>
              </a:rPr>
            </a:br>
            <a:r>
              <a:rPr lang="ja-JP" altLang="en-US" dirty="0" smtClean="0">
                <a:latin typeface="ＭＳ Ｐゴシック" panose="020B0600070205080204" pitchFamily="50" charset="-128"/>
                <a:ea typeface="ＭＳ Ｐゴシック" panose="020B0600070205080204" pitchFamily="50" charset="-128"/>
              </a:rPr>
              <a:t>①公務員労働者の勤務時間制度</a:t>
            </a:r>
            <a:r>
              <a:rPr lang="en-US" altLang="ja-JP" dirty="0" smtClean="0">
                <a:latin typeface="ＭＳ Ｐゴシック" panose="020B0600070205080204" pitchFamily="50" charset="-128"/>
                <a:ea typeface="ＭＳ Ｐゴシック" panose="020B0600070205080204" pitchFamily="50" charset="-128"/>
              </a:rPr>
              <a:t/>
            </a:r>
            <a:br>
              <a:rPr lang="en-US" altLang="ja-JP" dirty="0" smtClean="0">
                <a:latin typeface="ＭＳ Ｐゴシック" panose="020B0600070205080204" pitchFamily="50" charset="-128"/>
                <a:ea typeface="ＭＳ Ｐゴシック" panose="020B0600070205080204" pitchFamily="50" charset="-128"/>
              </a:rPr>
            </a:br>
            <a:r>
              <a:rPr lang="ja-JP" altLang="en-US" dirty="0" smtClean="0">
                <a:latin typeface="ＭＳ Ｐゴシック" panose="020B0600070205080204" pitchFamily="50" charset="-128"/>
                <a:ea typeface="ＭＳ Ｐゴシック" panose="020B0600070205080204" pitchFamily="50" charset="-128"/>
              </a:rPr>
              <a:t>②週休日・休日等の勤務と時間外勤務</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3" name="サブタイトル 2"/>
          <p:cNvSpPr>
            <a:spLocks noGrp="1"/>
          </p:cNvSpPr>
          <p:nvPr>
            <p:ph type="subTitle" idx="1"/>
          </p:nvPr>
        </p:nvSpPr>
        <p:spPr>
          <a:xfrm>
            <a:off x="4320679" y="6264746"/>
            <a:ext cx="5501555" cy="384036"/>
          </a:xfrm>
        </p:spPr>
        <p:txBody>
          <a:bodyPr>
            <a:noAutofit/>
          </a:bodyPr>
          <a:lstStyle/>
          <a:p>
            <a:r>
              <a:rPr lang="en-US" altLang="ja-JP" sz="2400" dirty="0" smtClean="0">
                <a:solidFill>
                  <a:schemeClr val="tx1"/>
                </a:solidFill>
              </a:rPr>
              <a:t>2016</a:t>
            </a:r>
            <a:r>
              <a:rPr lang="ja-JP" altLang="en-US" sz="2400" dirty="0" smtClean="0">
                <a:solidFill>
                  <a:schemeClr val="tx1"/>
                </a:solidFill>
              </a:rPr>
              <a:t>自治労北海道本部活動家育成講座</a:t>
            </a:r>
          </a:p>
        </p:txBody>
      </p:sp>
      <p:sp>
        <p:nvSpPr>
          <p:cNvPr id="4" name="Rectangle 3"/>
          <p:cNvSpPr>
            <a:spLocks noChangeArrowheads="1"/>
          </p:cNvSpPr>
          <p:nvPr/>
        </p:nvSpPr>
        <p:spPr bwMode="auto">
          <a:xfrm flipV="1">
            <a:off x="-1" y="3600450"/>
            <a:ext cx="10369551" cy="89694"/>
          </a:xfrm>
          <a:prstGeom prst="rect">
            <a:avLst/>
          </a:prstGeom>
          <a:gradFill>
            <a:gsLst>
              <a:gs pos="0">
                <a:srgbClr val="000000"/>
              </a:gs>
              <a:gs pos="39999">
                <a:srgbClr val="0A128C"/>
              </a:gs>
              <a:gs pos="70000">
                <a:srgbClr val="181CC7"/>
              </a:gs>
              <a:gs pos="88000">
                <a:srgbClr val="7005D4"/>
              </a:gs>
              <a:gs pos="100000">
                <a:srgbClr val="8C3D91"/>
              </a:gs>
            </a:gsLst>
            <a:lin ang="10800000" scaled="0"/>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290" tIns="46145" rIns="92290" bIns="46145" anchor="ctr"/>
          <a:lstStyle/>
          <a:p>
            <a:endParaRPr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9</a:t>
            </a:fld>
            <a:endParaRPr kumimoji="1" lang="ja-JP" altLang="en-US"/>
          </a:p>
        </p:txBody>
      </p:sp>
      <p:sp>
        <p:nvSpPr>
          <p:cNvPr id="5" name="角丸四角形 4"/>
          <p:cNvSpPr/>
          <p:nvPr/>
        </p:nvSpPr>
        <p:spPr>
          <a:xfrm>
            <a:off x="648271" y="504106"/>
            <a:ext cx="2880320"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時間外（超過）勤務</a:t>
            </a:r>
            <a:endParaRPr kumimoji="1" lang="ja-JP" altLang="en-US" sz="2400" dirty="0"/>
          </a:p>
        </p:txBody>
      </p:sp>
      <p:sp>
        <p:nvSpPr>
          <p:cNvPr id="6" name="正方形/長方形 5"/>
          <p:cNvSpPr/>
          <p:nvPr/>
        </p:nvSpPr>
        <p:spPr>
          <a:xfrm>
            <a:off x="648270" y="1224186"/>
            <a:ext cx="9000999" cy="2123658"/>
          </a:xfrm>
          <a:prstGeom prst="rect">
            <a:avLst/>
          </a:prstGeom>
        </p:spPr>
        <p:txBody>
          <a:bodyPr wrap="square">
            <a:spAutoFit/>
          </a:bodyPr>
          <a:lstStyle/>
          <a:p>
            <a:r>
              <a:rPr lang="ja-JP" altLang="en-US" dirty="0"/>
              <a:t>（１）時間外（超過）勤務の定義</a:t>
            </a:r>
          </a:p>
          <a:p>
            <a:r>
              <a:rPr lang="ja-JP" altLang="en-US" dirty="0" smtClean="0"/>
              <a:t>　</a:t>
            </a:r>
            <a:r>
              <a:rPr lang="ja-JP" altLang="en-US" sz="1600" dirty="0" smtClean="0"/>
              <a:t>正規</a:t>
            </a:r>
            <a:r>
              <a:rPr lang="ja-JP" altLang="en-US" sz="1600" dirty="0"/>
              <a:t>の勤務時間外（正規の勤務時間の開始前及び終了後並びに休憩時間中）または週休日に、任命権者から特に命ぜられて行う勤務で、宿日直勤務に該当しない勤務</a:t>
            </a:r>
          </a:p>
          <a:p>
            <a:r>
              <a:rPr lang="ja-JP" altLang="en-US" sz="1600" dirty="0" smtClean="0"/>
              <a:t>ア）時間外</a:t>
            </a:r>
            <a:r>
              <a:rPr lang="ja-JP" altLang="en-US" sz="1600" dirty="0"/>
              <a:t>（超過）勤務の原則的禁止</a:t>
            </a:r>
          </a:p>
          <a:p>
            <a:r>
              <a:rPr lang="ja-JP" altLang="en-US" sz="1600" dirty="0" smtClean="0"/>
              <a:t>　労働基</a:t>
            </a:r>
            <a:r>
              <a:rPr lang="ja-JP" altLang="en-US" sz="1600" dirty="0"/>
              <a:t>準法においては、一定の事由がある場合に限り、超過勤務をさせることができるとされている。</a:t>
            </a:r>
          </a:p>
          <a:p>
            <a:r>
              <a:rPr lang="ja-JP" altLang="en-US" sz="1600" dirty="0" smtClean="0"/>
              <a:t>イ）時間外</a:t>
            </a:r>
            <a:r>
              <a:rPr lang="ja-JP" altLang="en-US" sz="1600" dirty="0"/>
              <a:t>（超過）勤務の性質</a:t>
            </a:r>
          </a:p>
          <a:p>
            <a:r>
              <a:rPr lang="ja-JP" altLang="en-US" sz="1600" dirty="0" smtClean="0"/>
              <a:t>　正規</a:t>
            </a:r>
            <a:r>
              <a:rPr lang="ja-JP" altLang="en-US" sz="1600" dirty="0"/>
              <a:t>の勤務時間外に行う勤務という意味で例外的な勤務。処理する業務が経常的な業務に比較して予想外の業務である点において臨時的な勤務。</a:t>
            </a:r>
          </a:p>
        </p:txBody>
      </p:sp>
      <p:sp>
        <p:nvSpPr>
          <p:cNvPr id="7" name="正方形/長方形 6"/>
          <p:cNvSpPr/>
          <p:nvPr/>
        </p:nvSpPr>
        <p:spPr>
          <a:xfrm>
            <a:off x="648269" y="3347995"/>
            <a:ext cx="9000999" cy="1600438"/>
          </a:xfrm>
          <a:prstGeom prst="rect">
            <a:avLst/>
          </a:prstGeom>
        </p:spPr>
        <p:txBody>
          <a:bodyPr wrap="square">
            <a:spAutoFit/>
          </a:bodyPr>
          <a:lstStyle/>
          <a:p>
            <a:r>
              <a:rPr lang="ja-JP" altLang="en-US" dirty="0"/>
              <a:t>（２）時間外（超過）勤務を命ずることのできる場合の基準</a:t>
            </a:r>
          </a:p>
          <a:p>
            <a:r>
              <a:rPr lang="ja-JP" altLang="en-US" sz="1600" dirty="0" smtClean="0">
                <a:latin typeface="+mj-ea"/>
                <a:ea typeface="+mj-ea"/>
              </a:rPr>
              <a:t>　労働</a:t>
            </a:r>
            <a:r>
              <a:rPr lang="ja-JP" altLang="en-US" sz="1600" dirty="0">
                <a:latin typeface="+mj-ea"/>
                <a:ea typeface="+mj-ea"/>
              </a:rPr>
              <a:t>基準法上、超過勤務を命ずることのできるときは</a:t>
            </a:r>
          </a:p>
          <a:p>
            <a:r>
              <a:rPr lang="ja-JP" altLang="en-US" sz="1600" dirty="0" smtClean="0">
                <a:latin typeface="+mj-ea"/>
                <a:ea typeface="+mj-ea"/>
              </a:rPr>
              <a:t>ア）災害</a:t>
            </a:r>
            <a:r>
              <a:rPr lang="ja-JP" altLang="en-US" sz="1600" dirty="0">
                <a:latin typeface="+mj-ea"/>
                <a:ea typeface="+mj-ea"/>
              </a:rPr>
              <a:t>その他避けることができない事由によって、臨時の必要がある場合（</a:t>
            </a:r>
            <a:r>
              <a:rPr lang="en-US" altLang="ja-JP" sz="1600" dirty="0">
                <a:latin typeface="+mj-ea"/>
                <a:ea typeface="+mj-ea"/>
              </a:rPr>
              <a:t>33</a:t>
            </a:r>
            <a:r>
              <a:rPr lang="ja-JP" altLang="en-US" sz="1600" dirty="0">
                <a:latin typeface="+mj-ea"/>
                <a:ea typeface="+mj-ea"/>
              </a:rPr>
              <a:t>条</a:t>
            </a:r>
            <a:r>
              <a:rPr lang="en-US" altLang="ja-JP" sz="1600" dirty="0">
                <a:latin typeface="+mj-ea"/>
                <a:ea typeface="+mj-ea"/>
              </a:rPr>
              <a:t>1</a:t>
            </a:r>
            <a:r>
              <a:rPr lang="ja-JP" altLang="en-US" sz="1600" dirty="0">
                <a:latin typeface="+mj-ea"/>
                <a:ea typeface="+mj-ea"/>
              </a:rPr>
              <a:t>項）</a:t>
            </a:r>
          </a:p>
          <a:p>
            <a:r>
              <a:rPr lang="ja-JP" altLang="en-US" sz="1600" dirty="0" smtClean="0">
                <a:latin typeface="+mj-ea"/>
                <a:ea typeface="+mj-ea"/>
              </a:rPr>
              <a:t>イ）公務</a:t>
            </a:r>
            <a:r>
              <a:rPr lang="ja-JP" altLang="en-US" sz="1600" dirty="0">
                <a:latin typeface="+mj-ea"/>
                <a:ea typeface="+mj-ea"/>
              </a:rPr>
              <a:t>のために臨時の必要がある場合（</a:t>
            </a:r>
            <a:r>
              <a:rPr lang="en-US" altLang="ja-JP" sz="1600" dirty="0">
                <a:latin typeface="+mj-ea"/>
                <a:ea typeface="+mj-ea"/>
              </a:rPr>
              <a:t>33</a:t>
            </a:r>
            <a:r>
              <a:rPr lang="ja-JP" altLang="en-US" sz="1600" dirty="0">
                <a:latin typeface="+mj-ea"/>
                <a:ea typeface="+mj-ea"/>
              </a:rPr>
              <a:t>条</a:t>
            </a:r>
            <a:r>
              <a:rPr lang="en-US" altLang="ja-JP" sz="1600" dirty="0">
                <a:latin typeface="+mj-ea"/>
                <a:ea typeface="+mj-ea"/>
              </a:rPr>
              <a:t>3</a:t>
            </a:r>
            <a:r>
              <a:rPr lang="ja-JP" altLang="en-US" sz="1600" dirty="0">
                <a:latin typeface="+mj-ea"/>
                <a:ea typeface="+mj-ea"/>
              </a:rPr>
              <a:t>項）</a:t>
            </a:r>
          </a:p>
          <a:p>
            <a:r>
              <a:rPr lang="ja-JP" altLang="en-US" sz="1600" dirty="0" smtClean="0">
                <a:latin typeface="+mj-ea"/>
                <a:ea typeface="+mj-ea"/>
              </a:rPr>
              <a:t>ウ）職員</a:t>
            </a:r>
            <a:r>
              <a:rPr lang="ja-JP" altLang="en-US" sz="1600" dirty="0">
                <a:latin typeface="+mj-ea"/>
                <a:ea typeface="+mj-ea"/>
              </a:rPr>
              <a:t>団体等との間で書面による協定を締結し、監督機関へ届け出している場合（</a:t>
            </a:r>
            <a:r>
              <a:rPr lang="en-US" altLang="ja-JP" sz="1600" dirty="0">
                <a:latin typeface="+mj-ea"/>
                <a:ea typeface="+mj-ea"/>
              </a:rPr>
              <a:t>36</a:t>
            </a:r>
            <a:r>
              <a:rPr lang="ja-JP" altLang="en-US" sz="1600" dirty="0">
                <a:latin typeface="+mj-ea"/>
                <a:ea typeface="+mj-ea"/>
              </a:rPr>
              <a:t>条）</a:t>
            </a:r>
          </a:p>
          <a:p>
            <a:r>
              <a:rPr lang="ja-JP" altLang="en-US" sz="1600" dirty="0">
                <a:latin typeface="+mj-ea"/>
                <a:ea typeface="+mj-ea"/>
              </a:rPr>
              <a:t>　　</a:t>
            </a:r>
            <a:r>
              <a:rPr lang="ja-JP" altLang="en-US" sz="1600" dirty="0" smtClean="0">
                <a:latin typeface="+mj-ea"/>
                <a:ea typeface="+mj-ea"/>
              </a:rPr>
              <a:t>→</a:t>
            </a:r>
            <a:r>
              <a:rPr lang="en-US" altLang="ja-JP" sz="1600" dirty="0" smtClean="0">
                <a:latin typeface="+mj-ea"/>
                <a:ea typeface="+mj-ea"/>
              </a:rPr>
              <a:t>36</a:t>
            </a:r>
            <a:r>
              <a:rPr lang="ja-JP" altLang="en-US" sz="1600" dirty="0" smtClean="0">
                <a:latin typeface="+mj-ea"/>
                <a:ea typeface="+mj-ea"/>
              </a:rPr>
              <a:t>（ｻﾌﾞﾛｸ）協定</a:t>
            </a:r>
            <a:endParaRPr lang="ja-JP" altLang="en-US" sz="1600" dirty="0">
              <a:latin typeface="+mj-ea"/>
              <a:ea typeface="+mj-ea"/>
            </a:endParaRPr>
          </a:p>
        </p:txBody>
      </p:sp>
      <p:sp>
        <p:nvSpPr>
          <p:cNvPr id="8" name="角丸四角形 7"/>
          <p:cNvSpPr/>
          <p:nvPr/>
        </p:nvSpPr>
        <p:spPr>
          <a:xfrm>
            <a:off x="576263" y="5040610"/>
            <a:ext cx="9433048" cy="189237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smtClean="0">
                <a:latin typeface="+mj-ea"/>
                <a:ea typeface="+mj-ea"/>
              </a:rPr>
              <a:t>◆</a:t>
            </a:r>
            <a:r>
              <a:rPr lang="en-US" altLang="ja-JP" sz="2000" dirty="0" smtClean="0">
                <a:latin typeface="+mj-ea"/>
                <a:ea typeface="+mj-ea"/>
              </a:rPr>
              <a:t>36</a:t>
            </a:r>
            <a:r>
              <a:rPr lang="ja-JP" altLang="en-US" sz="2000" dirty="0" smtClean="0">
                <a:latin typeface="+mj-ea"/>
                <a:ea typeface="+mj-ea"/>
              </a:rPr>
              <a:t>協定の締結について</a:t>
            </a:r>
            <a:endParaRPr lang="en-US" altLang="ja-JP" sz="2000" dirty="0" smtClean="0">
              <a:latin typeface="+mj-ea"/>
              <a:ea typeface="+mj-ea"/>
            </a:endParaRPr>
          </a:p>
          <a:p>
            <a:r>
              <a:rPr lang="ja-JP" altLang="en-US" sz="1600" dirty="0" smtClean="0"/>
              <a:t>　労基法</a:t>
            </a:r>
            <a:r>
              <a:rPr lang="ja-JP" altLang="en-US" sz="1600" dirty="0"/>
              <a:t>第</a:t>
            </a:r>
            <a:r>
              <a:rPr lang="en-US" altLang="ja-JP" sz="1600" dirty="0"/>
              <a:t>33</a:t>
            </a:r>
            <a:r>
              <a:rPr lang="ja-JP" altLang="en-US" sz="1600" dirty="0"/>
              <a:t>条３項では別表第１に掲げる事業を除き、「公務のために臨時の必要がある場合」は時間外労働や休日労働をさせることができるとの条文を盾に</a:t>
            </a:r>
            <a:r>
              <a:rPr lang="en-US" altLang="ja-JP" sz="1600" dirty="0"/>
              <a:t>36</a:t>
            </a:r>
            <a:r>
              <a:rPr lang="ja-JP" altLang="en-US" sz="1600" dirty="0"/>
              <a:t>協定の締結を拒む例がありますが、この条文はあくまで災害等緊急事態を想定し例外的におかれたものです</a:t>
            </a:r>
            <a:r>
              <a:rPr lang="ja-JP" altLang="en-US" sz="1600" dirty="0" smtClean="0"/>
              <a:t>。地方</a:t>
            </a:r>
            <a:r>
              <a:rPr lang="ja-JP" altLang="en-US" sz="1600" dirty="0"/>
              <a:t>公務員においては労基法を原則適用としているため「時間外勤務をさせてはならない」ことが原則であり、やむを得ず行った時間外勤務に対する未払いの実態を完全になくすためにも当局が時間外勤務をさせる場合は</a:t>
            </a:r>
            <a:r>
              <a:rPr lang="en-US" altLang="ja-JP" sz="1600" dirty="0"/>
              <a:t>36</a:t>
            </a:r>
            <a:r>
              <a:rPr lang="ja-JP" altLang="en-US" sz="1600" dirty="0"/>
              <a:t>協定を締結しなければ時間外勤務をさせてはならないと理解をする必要があります。</a:t>
            </a:r>
            <a:endParaRPr kumimoji="1" lang="ja-JP" altLang="en-US" sz="1600" dirty="0"/>
          </a:p>
        </p:txBody>
      </p:sp>
    </p:spTree>
    <p:extLst>
      <p:ext uri="{BB962C8B-B14F-4D97-AF65-F5344CB8AC3E}">
        <p14:creationId xmlns:p14="http://schemas.microsoft.com/office/powerpoint/2010/main" val="117897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10</a:t>
            </a:fld>
            <a:endParaRPr kumimoji="1" lang="ja-JP" altLang="en-US"/>
          </a:p>
        </p:txBody>
      </p:sp>
      <p:sp>
        <p:nvSpPr>
          <p:cNvPr id="5" name="正方形/長方形 4"/>
          <p:cNvSpPr/>
          <p:nvPr/>
        </p:nvSpPr>
        <p:spPr>
          <a:xfrm>
            <a:off x="528409" y="360090"/>
            <a:ext cx="9282735" cy="4801314"/>
          </a:xfrm>
          <a:prstGeom prst="rect">
            <a:avLst/>
          </a:prstGeom>
        </p:spPr>
        <p:txBody>
          <a:bodyPr wrap="square">
            <a:spAutoFit/>
          </a:bodyPr>
          <a:lstStyle/>
          <a:p>
            <a:r>
              <a:rPr lang="ja-JP" altLang="en-US" dirty="0"/>
              <a:t>（３）時間外（超過）勤務と適正管理</a:t>
            </a:r>
          </a:p>
          <a:p>
            <a:r>
              <a:rPr lang="ja-JP" altLang="en-US" sz="1600" b="1" dirty="0" smtClean="0"/>
              <a:t>　正規</a:t>
            </a:r>
            <a:r>
              <a:rPr lang="ja-JP" altLang="en-US" sz="1600" b="1" dirty="0"/>
              <a:t>の勤務時間内の勤務時間管理が適正に行われているかどうかが問題。</a:t>
            </a:r>
          </a:p>
          <a:p>
            <a:r>
              <a:rPr lang="ja-JP" altLang="en-US" sz="1600" b="1" dirty="0" smtClean="0"/>
              <a:t>　恒常的</a:t>
            </a:r>
            <a:r>
              <a:rPr lang="ja-JP" altLang="en-US" sz="1600" b="1" dirty="0"/>
              <a:t>に超過勤務が予想される場合には、管理職員は、職務内容の再点検と再配分、人員配置の適正化、正規の勤務時間の割り振りの再検討等の必要な措置を速やかに取らなければならない</a:t>
            </a:r>
            <a:r>
              <a:rPr lang="ja-JP" altLang="en-US" sz="1600" b="1" dirty="0" smtClean="0"/>
              <a:t>。</a:t>
            </a:r>
            <a:endParaRPr lang="en-US" altLang="ja-JP" sz="1600" b="1" dirty="0" smtClean="0"/>
          </a:p>
          <a:p>
            <a:endParaRPr lang="ja-JP" altLang="en-US" sz="1600" b="1" dirty="0"/>
          </a:p>
          <a:p>
            <a:r>
              <a:rPr lang="ja-JP" altLang="en-US" sz="1600" b="1" dirty="0" smtClean="0"/>
              <a:t>ア）時間外</a:t>
            </a:r>
            <a:r>
              <a:rPr lang="ja-JP" altLang="en-US" sz="1600" b="1" dirty="0"/>
              <a:t>（超過）勤務命令と命令権者</a:t>
            </a:r>
          </a:p>
          <a:p>
            <a:r>
              <a:rPr lang="ja-JP" altLang="en-US" sz="1600" dirty="0" smtClean="0"/>
              <a:t>　</a:t>
            </a:r>
            <a:r>
              <a:rPr lang="ja-JP" altLang="en-US" sz="1600" u="sng" dirty="0" smtClean="0"/>
              <a:t>超過</a:t>
            </a:r>
            <a:r>
              <a:rPr lang="ja-JP" altLang="en-US" sz="1600" u="sng" dirty="0"/>
              <a:t>勤務を命令する権限は管理</a:t>
            </a:r>
            <a:r>
              <a:rPr lang="ja-JP" altLang="en-US" sz="1600" u="sng" dirty="0" smtClean="0"/>
              <a:t>職員に</a:t>
            </a:r>
            <a:r>
              <a:rPr lang="ja-JP" altLang="en-US" sz="1600" u="sng" dirty="0"/>
              <a:t>与えられている</a:t>
            </a:r>
            <a:r>
              <a:rPr lang="ja-JP" altLang="en-US" sz="1600" dirty="0" smtClean="0"/>
              <a:t>。職員</a:t>
            </a:r>
            <a:r>
              <a:rPr lang="ja-JP" altLang="en-US" sz="1600" dirty="0"/>
              <a:t>に対して超過勤務命令発するにあたっては、権限に基づいて命令しているという自覚と命令の結果に対する責任を自覚し、真にやむを得ない場合に限り超過勤務命令を行わなくてはならない（＝管理職責任）</a:t>
            </a:r>
            <a:r>
              <a:rPr lang="ja-JP" altLang="en-US" sz="1600" dirty="0" smtClean="0"/>
              <a:t>。</a:t>
            </a:r>
            <a:endParaRPr lang="ja-JP" altLang="en-US" sz="1600" dirty="0"/>
          </a:p>
          <a:p>
            <a:r>
              <a:rPr lang="ja-JP" altLang="en-US" sz="1600" b="1" dirty="0" smtClean="0"/>
              <a:t>イ）時間外</a:t>
            </a:r>
            <a:r>
              <a:rPr lang="ja-JP" altLang="en-US" sz="1600" b="1" dirty="0"/>
              <a:t>（超過）勤務命令の原則</a:t>
            </a:r>
          </a:p>
          <a:p>
            <a:r>
              <a:rPr lang="ja-JP" altLang="en-US" sz="1600" dirty="0"/>
              <a:t>　　</a:t>
            </a:r>
            <a:r>
              <a:rPr lang="en-US" altLang="ja-JP" sz="1600" dirty="0" smtClean="0">
                <a:latin typeface="+mj-ea"/>
                <a:ea typeface="+mj-ea"/>
              </a:rPr>
              <a:t>ⅰ</a:t>
            </a:r>
            <a:r>
              <a:rPr lang="ja-JP" altLang="en-US" sz="1600" dirty="0" smtClean="0">
                <a:latin typeface="+mj-ea"/>
                <a:ea typeface="+mj-ea"/>
              </a:rPr>
              <a:t>）</a:t>
            </a:r>
            <a:r>
              <a:rPr lang="ja-JP" altLang="en-US" sz="1600" dirty="0">
                <a:latin typeface="+mj-ea"/>
                <a:ea typeface="+mj-ea"/>
              </a:rPr>
              <a:t>事前命令・事後確認の原則</a:t>
            </a:r>
          </a:p>
          <a:p>
            <a:r>
              <a:rPr lang="ja-JP" altLang="en-US" sz="1600" dirty="0"/>
              <a:t>　　　必ず事前に命令し、事後においては勤務状況を確認しなければならない。</a:t>
            </a:r>
          </a:p>
          <a:p>
            <a:r>
              <a:rPr lang="ja-JP" altLang="en-US" sz="1600" dirty="0"/>
              <a:t>　　　</a:t>
            </a:r>
            <a:r>
              <a:rPr lang="en-US" altLang="ja-JP" sz="1600" dirty="0"/>
              <a:t>※</a:t>
            </a:r>
            <a:r>
              <a:rPr lang="ja-JP" altLang="en-US" sz="1600" dirty="0"/>
              <a:t>　</a:t>
            </a:r>
            <a:r>
              <a:rPr lang="ja-JP" altLang="en-US" sz="1600" u="sng" dirty="0"/>
              <a:t>命令を受けずに行った勤務は、超過勤務としては扱わなくとも差し支えない。</a:t>
            </a:r>
          </a:p>
          <a:p>
            <a:r>
              <a:rPr lang="ja-JP" altLang="en-US" sz="1600" dirty="0"/>
              <a:t>　　　</a:t>
            </a:r>
            <a:r>
              <a:rPr lang="ja-JP" altLang="en-US" sz="1600" dirty="0" smtClean="0"/>
              <a:t>　事後</a:t>
            </a:r>
            <a:r>
              <a:rPr lang="ja-JP" altLang="en-US" sz="1600" dirty="0"/>
              <a:t>の確認は命じた内容に応じた業務がなされたかどうか、命令された時間どおりに勤務したか否</a:t>
            </a:r>
            <a:r>
              <a:rPr lang="ja-JP" altLang="en-US" sz="1600" dirty="0" smtClean="0"/>
              <a:t>か</a:t>
            </a:r>
            <a:endParaRPr lang="en-US" altLang="ja-JP" sz="1600" dirty="0" smtClean="0"/>
          </a:p>
          <a:p>
            <a:r>
              <a:rPr lang="ja-JP" altLang="en-US" sz="1600" dirty="0" smtClean="0"/>
              <a:t>　　　を確認</a:t>
            </a:r>
            <a:r>
              <a:rPr lang="ja-JP" altLang="en-US" sz="1600" dirty="0"/>
              <a:t>しなければならない。</a:t>
            </a:r>
          </a:p>
          <a:p>
            <a:r>
              <a:rPr lang="ja-JP" altLang="en-US" sz="1600" dirty="0"/>
              <a:t>　　</a:t>
            </a:r>
            <a:r>
              <a:rPr lang="en-US" altLang="ja-JP" sz="1600" dirty="0" smtClean="0">
                <a:latin typeface="+mj-ea"/>
                <a:ea typeface="+mj-ea"/>
              </a:rPr>
              <a:t>ⅱ</a:t>
            </a:r>
            <a:r>
              <a:rPr lang="ja-JP" altLang="en-US" sz="1600" dirty="0" smtClean="0">
                <a:latin typeface="+mj-ea"/>
                <a:ea typeface="+mj-ea"/>
              </a:rPr>
              <a:t>）</a:t>
            </a:r>
            <a:r>
              <a:rPr lang="ja-JP" altLang="en-US" sz="1600" dirty="0">
                <a:latin typeface="+mj-ea"/>
                <a:ea typeface="+mj-ea"/>
              </a:rPr>
              <a:t>個別命令の原則</a:t>
            </a:r>
          </a:p>
          <a:p>
            <a:r>
              <a:rPr lang="ja-JP" altLang="en-US" sz="1600" dirty="0"/>
              <a:t>　　　個々の職員に対し、その必要の都度命令しなければならない</a:t>
            </a:r>
            <a:r>
              <a:rPr lang="ja-JP" altLang="en-US" sz="1600" dirty="0" smtClean="0"/>
              <a:t>。</a:t>
            </a:r>
            <a:endParaRPr lang="en-US" altLang="ja-JP" sz="1600" dirty="0" smtClean="0"/>
          </a:p>
          <a:p>
            <a:r>
              <a:rPr lang="ja-JP" altLang="en-US" sz="1600" dirty="0"/>
              <a:t>　</a:t>
            </a:r>
            <a:r>
              <a:rPr lang="ja-JP" altLang="en-US" sz="1600" dirty="0" smtClean="0"/>
              <a:t>　　</a:t>
            </a:r>
            <a:r>
              <a:rPr lang="en-US" altLang="ja-JP" sz="1600" dirty="0" smtClean="0"/>
              <a:t>※</a:t>
            </a:r>
            <a:r>
              <a:rPr lang="ja-JP" altLang="en-US" sz="1600" dirty="0" smtClean="0"/>
              <a:t>超過</a:t>
            </a:r>
            <a:r>
              <a:rPr lang="ja-JP" altLang="en-US" sz="1600" dirty="0"/>
              <a:t>勤務の命令は、開始時刻の４時間前くらいまでには行う</a:t>
            </a:r>
            <a:r>
              <a:rPr lang="ja-JP" altLang="en-US" sz="1600" dirty="0" smtClean="0"/>
              <a:t>必要。</a:t>
            </a:r>
            <a:endParaRPr lang="en-US" altLang="ja-JP" sz="1600" dirty="0" smtClean="0"/>
          </a:p>
          <a:p>
            <a:r>
              <a:rPr lang="ja-JP" altLang="en-US" sz="1600" dirty="0" smtClean="0"/>
              <a:t>　　　　　週</a:t>
            </a:r>
            <a:r>
              <a:rPr lang="ja-JP" altLang="en-US" sz="1600" dirty="0"/>
              <a:t>休日及び休日に勤務を命ずる場合には、遅くとも７日前くらいまでには命令しておく必要がある</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270" y="5688682"/>
            <a:ext cx="8372475" cy="1181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561264" y="5200104"/>
            <a:ext cx="4608512" cy="369332"/>
          </a:xfrm>
          <a:prstGeom prst="rect">
            <a:avLst/>
          </a:prstGeom>
          <a:noFill/>
        </p:spPr>
        <p:txBody>
          <a:bodyPr wrap="square" rtlCol="0">
            <a:spAutoFit/>
          </a:bodyPr>
          <a:lstStyle/>
          <a:p>
            <a:r>
              <a:rPr kumimoji="1" lang="ja-JP" altLang="en-US" dirty="0" smtClean="0"/>
              <a:t>（４）時間外勤務手当の割増率</a:t>
            </a:r>
            <a:endParaRPr kumimoji="1" lang="ja-JP" altLang="en-US" dirty="0"/>
          </a:p>
        </p:txBody>
      </p:sp>
    </p:spTree>
    <p:extLst>
      <p:ext uri="{BB962C8B-B14F-4D97-AF65-F5344CB8AC3E}">
        <p14:creationId xmlns:p14="http://schemas.microsoft.com/office/powerpoint/2010/main" val="529124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11</a:t>
            </a:fld>
            <a:endParaRPr kumimoji="1" lang="ja-JP" altLang="en-US"/>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8311" y="1224186"/>
            <a:ext cx="8067675"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311" y="4392538"/>
            <a:ext cx="8296275" cy="2114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936303" y="854854"/>
            <a:ext cx="3240359" cy="338554"/>
          </a:xfrm>
          <a:prstGeom prst="rect">
            <a:avLst/>
          </a:prstGeom>
          <a:noFill/>
        </p:spPr>
        <p:txBody>
          <a:bodyPr wrap="square" rtlCol="0">
            <a:spAutoFit/>
          </a:bodyPr>
          <a:lstStyle/>
          <a:p>
            <a:pPr algn="ctr"/>
            <a:r>
              <a:rPr kumimoji="1" lang="ja-JP" altLang="en-US" sz="1600" dirty="0" smtClean="0"/>
              <a:t>●地方公務員の場合（労基法適用）</a:t>
            </a:r>
            <a:endParaRPr kumimoji="1" lang="ja-JP" altLang="en-US" sz="1600" dirty="0"/>
          </a:p>
        </p:txBody>
      </p:sp>
      <p:sp>
        <p:nvSpPr>
          <p:cNvPr id="10" name="テキスト ボックス 9"/>
          <p:cNvSpPr txBox="1"/>
          <p:nvPr/>
        </p:nvSpPr>
        <p:spPr>
          <a:xfrm>
            <a:off x="936303" y="4104506"/>
            <a:ext cx="3696969" cy="338554"/>
          </a:xfrm>
          <a:prstGeom prst="rect">
            <a:avLst/>
          </a:prstGeom>
          <a:noFill/>
        </p:spPr>
        <p:txBody>
          <a:bodyPr wrap="square" rtlCol="0">
            <a:spAutoFit/>
          </a:bodyPr>
          <a:lstStyle/>
          <a:p>
            <a:r>
              <a:rPr kumimoji="1" lang="ja-JP" altLang="en-US" sz="1600" dirty="0" smtClean="0"/>
              <a:t>●国家公務員の場合（労基法非適用）</a:t>
            </a:r>
            <a:endParaRPr kumimoji="1" lang="ja-JP" altLang="en-US" sz="1600" dirty="0"/>
          </a:p>
        </p:txBody>
      </p:sp>
      <p:sp>
        <p:nvSpPr>
          <p:cNvPr id="6" name="テキスト ボックス 5"/>
          <p:cNvSpPr txBox="1"/>
          <p:nvPr/>
        </p:nvSpPr>
        <p:spPr>
          <a:xfrm>
            <a:off x="648271" y="288082"/>
            <a:ext cx="4608512" cy="369332"/>
          </a:xfrm>
          <a:prstGeom prst="rect">
            <a:avLst/>
          </a:prstGeom>
          <a:noFill/>
        </p:spPr>
        <p:txBody>
          <a:bodyPr wrap="square" rtlCol="0">
            <a:spAutoFit/>
          </a:bodyPr>
          <a:lstStyle/>
          <a:p>
            <a:r>
              <a:rPr kumimoji="1" lang="ja-JP" altLang="en-US" dirty="0" smtClean="0"/>
              <a:t>（５）</a:t>
            </a:r>
            <a:r>
              <a:rPr lang="ja-JP" altLang="en-US" dirty="0"/>
              <a:t>１</a:t>
            </a:r>
            <a:r>
              <a:rPr kumimoji="1" lang="ja-JP" altLang="en-US" dirty="0" smtClean="0"/>
              <a:t>時間あたりの給与の算出方法について</a:t>
            </a:r>
            <a:endParaRPr kumimoji="1" lang="ja-JP" altLang="en-US" dirty="0"/>
          </a:p>
        </p:txBody>
      </p:sp>
      <p:sp>
        <p:nvSpPr>
          <p:cNvPr id="7" name="正方形/長方形 6"/>
          <p:cNvSpPr/>
          <p:nvPr/>
        </p:nvSpPr>
        <p:spPr>
          <a:xfrm>
            <a:off x="792287" y="854854"/>
            <a:ext cx="8512299" cy="24575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792287" y="4020596"/>
            <a:ext cx="8512299" cy="24575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円/楕円 7"/>
          <p:cNvSpPr/>
          <p:nvPr/>
        </p:nvSpPr>
        <p:spPr>
          <a:xfrm>
            <a:off x="5544815" y="2808362"/>
            <a:ext cx="1944216" cy="30177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吹き出し 1"/>
          <p:cNvSpPr/>
          <p:nvPr/>
        </p:nvSpPr>
        <p:spPr>
          <a:xfrm>
            <a:off x="6516922" y="3289176"/>
            <a:ext cx="2196245" cy="599306"/>
          </a:xfrm>
          <a:prstGeom prst="wedgeRoundRectCallout">
            <a:avLst>
              <a:gd name="adj1" fmla="val -37954"/>
              <a:gd name="adj2" fmla="val -7928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祝日に割り振られた勤務時間を除く！</a:t>
            </a:r>
            <a:endParaRPr kumimoji="1" lang="ja-JP" altLang="en-US" dirty="0"/>
          </a:p>
        </p:txBody>
      </p:sp>
    </p:spTree>
    <p:extLst>
      <p:ext uri="{BB962C8B-B14F-4D97-AF65-F5344CB8AC3E}">
        <p14:creationId xmlns:p14="http://schemas.microsoft.com/office/powerpoint/2010/main" val="51075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0" y="288370"/>
            <a:ext cx="8914767" cy="719792"/>
          </a:xfrm>
        </p:spPr>
        <p:txBody>
          <a:bodyPr>
            <a:normAutofit/>
          </a:bodyPr>
          <a:lstStyle/>
          <a:p>
            <a:pPr algn="l"/>
            <a:r>
              <a:rPr kumimoji="1" lang="ja-JP" altLang="en-US" sz="3200" dirty="0" smtClean="0"/>
              <a:t>①公務員労働者の勤務時間制度</a:t>
            </a:r>
            <a:endParaRPr kumimoji="1" lang="ja-JP" altLang="en-US" sz="3200" dirty="0"/>
          </a:p>
        </p:txBody>
      </p:sp>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1</a:t>
            </a:fld>
            <a:endParaRPr kumimoji="1" lang="ja-JP" altLang="en-US"/>
          </a:p>
        </p:txBody>
      </p:sp>
      <p:sp>
        <p:nvSpPr>
          <p:cNvPr id="6" name="正方形/長方形 5"/>
          <p:cNvSpPr/>
          <p:nvPr/>
        </p:nvSpPr>
        <p:spPr>
          <a:xfrm>
            <a:off x="864295" y="1008162"/>
            <a:ext cx="8928992" cy="2031325"/>
          </a:xfrm>
          <a:prstGeom prst="rect">
            <a:avLst/>
          </a:prstGeom>
          <a:ln>
            <a:solidFill>
              <a:schemeClr val="tx1"/>
            </a:solidFill>
            <a:prstDash val="dash"/>
          </a:ln>
        </p:spPr>
        <p:txBody>
          <a:bodyPr wrap="square">
            <a:spAutoFit/>
          </a:bodyPr>
          <a:lstStyle/>
          <a:p>
            <a:r>
              <a:rPr lang="ja-JP" altLang="en-US" dirty="0" smtClean="0"/>
              <a:t>地方公務員法</a:t>
            </a:r>
            <a:endParaRPr lang="en-US" altLang="ja-JP" dirty="0" smtClean="0"/>
          </a:p>
          <a:p>
            <a:r>
              <a:rPr lang="ja-JP" altLang="en-US" dirty="0" smtClean="0">
                <a:latin typeface="ＭＳ 明朝" panose="02020609040205080304" pitchFamily="17" charset="-128"/>
                <a:ea typeface="ＭＳ 明朝" panose="02020609040205080304" pitchFamily="17" charset="-128"/>
              </a:rPr>
              <a:t>第二十四条 </a:t>
            </a:r>
            <a:r>
              <a:rPr lang="ja-JP" altLang="en-US" dirty="0">
                <a:latin typeface="ＭＳ 明朝" panose="02020609040205080304" pitchFamily="17" charset="-128"/>
                <a:ea typeface="ＭＳ 明朝" panose="02020609040205080304" pitchFamily="17" charset="-128"/>
              </a:rPr>
              <a:t>　職員の給与は、その職務と責任に応ずるものでなければならない</a:t>
            </a:r>
            <a:r>
              <a:rPr lang="ja-JP" altLang="en-US" dirty="0" smtClean="0">
                <a:latin typeface="ＭＳ 明朝" panose="02020609040205080304" pitchFamily="17" charset="-128"/>
                <a:ea typeface="ＭＳ 明朝" panose="02020609040205080304" pitchFamily="17" charset="-128"/>
              </a:rPr>
              <a:t>。</a:t>
            </a:r>
            <a:endParaRPr lang="en-US" altLang="ja-JP" dirty="0" smtClean="0">
              <a:latin typeface="ＭＳ 明朝" panose="02020609040205080304" pitchFamily="17" charset="-128"/>
              <a:ea typeface="ＭＳ 明朝" panose="02020609040205080304" pitchFamily="17" charset="-128"/>
            </a:endParaRPr>
          </a:p>
          <a:p>
            <a:pPr algn="ctr"/>
            <a:r>
              <a:rPr lang="ja-JP" altLang="en-US" dirty="0" smtClean="0">
                <a:latin typeface="ＭＳ 明朝" panose="02020609040205080304" pitchFamily="17" charset="-128"/>
                <a:ea typeface="ＭＳ 明朝" panose="02020609040205080304" pitchFamily="17" charset="-128"/>
              </a:rPr>
              <a:t>　</a:t>
            </a:r>
            <a:r>
              <a:rPr lang="en-US" altLang="ja-JP" dirty="0" smtClean="0">
                <a:latin typeface="ＭＳ 明朝" panose="02020609040205080304" pitchFamily="17" charset="-128"/>
                <a:ea typeface="ＭＳ 明朝" panose="02020609040205080304" pitchFamily="17" charset="-128"/>
              </a:rPr>
              <a:t>…</a:t>
            </a:r>
            <a:r>
              <a:rPr lang="ja-JP" altLang="en-US" dirty="0" smtClean="0">
                <a:latin typeface="ＭＳ 明朝" panose="02020609040205080304" pitchFamily="17" charset="-128"/>
                <a:ea typeface="ＭＳ 明朝" panose="02020609040205080304" pitchFamily="17" charset="-128"/>
              </a:rPr>
              <a:t>（略）</a:t>
            </a:r>
            <a:r>
              <a:rPr lang="en-US" altLang="ja-JP" dirty="0" smtClean="0">
                <a:latin typeface="ＭＳ 明朝" panose="02020609040205080304" pitchFamily="17" charset="-128"/>
                <a:ea typeface="ＭＳ 明朝" panose="02020609040205080304" pitchFamily="17" charset="-128"/>
              </a:rPr>
              <a:t>…</a:t>
            </a:r>
          </a:p>
          <a:p>
            <a:r>
              <a:rPr lang="ja-JP" altLang="en-US" dirty="0" smtClean="0">
                <a:latin typeface="ＭＳ 明朝" panose="02020609040205080304" pitchFamily="17" charset="-128"/>
                <a:ea typeface="ＭＳ 明朝" panose="02020609040205080304" pitchFamily="17" charset="-128"/>
              </a:rPr>
              <a:t>４　職員</a:t>
            </a:r>
            <a:r>
              <a:rPr lang="ja-JP" altLang="en-US" dirty="0">
                <a:latin typeface="ＭＳ 明朝" panose="02020609040205080304" pitchFamily="17" charset="-128"/>
                <a:ea typeface="ＭＳ 明朝" panose="02020609040205080304" pitchFamily="17" charset="-128"/>
              </a:rPr>
              <a:t>の</a:t>
            </a:r>
            <a:r>
              <a:rPr lang="ja-JP" altLang="en-US" u="sng" dirty="0">
                <a:latin typeface="ＭＳ 明朝" panose="02020609040205080304" pitchFamily="17" charset="-128"/>
                <a:ea typeface="ＭＳ 明朝" panose="02020609040205080304" pitchFamily="17" charset="-128"/>
              </a:rPr>
              <a:t>勤務時間</a:t>
            </a:r>
            <a:r>
              <a:rPr lang="ja-JP" altLang="en-US" dirty="0">
                <a:latin typeface="ＭＳ 明朝" panose="02020609040205080304" pitchFamily="17" charset="-128"/>
                <a:ea typeface="ＭＳ 明朝" panose="02020609040205080304" pitchFamily="17" charset="-128"/>
              </a:rPr>
              <a:t>その他職員の給与以外の勤務条件を定めるに当つては、国及び</a:t>
            </a:r>
            <a:r>
              <a:rPr lang="ja-JP" altLang="en-US" dirty="0" smtClean="0">
                <a:latin typeface="ＭＳ 明朝" panose="02020609040205080304" pitchFamily="17" charset="-128"/>
                <a:ea typeface="ＭＳ 明朝" panose="02020609040205080304" pitchFamily="17" charset="-128"/>
              </a:rPr>
              <a:t>他の</a:t>
            </a:r>
            <a:r>
              <a:rPr lang="ja-JP" altLang="en-US" dirty="0">
                <a:latin typeface="ＭＳ 明朝" panose="02020609040205080304" pitchFamily="17" charset="-128"/>
                <a:ea typeface="ＭＳ 明朝" panose="02020609040205080304" pitchFamily="17" charset="-128"/>
              </a:rPr>
              <a:t>地方公共団体の職員との間に権衡を失しないように適当な考慮が払われなければならない。</a:t>
            </a:r>
          </a:p>
          <a:p>
            <a:r>
              <a:rPr lang="ja-JP" altLang="en-US" dirty="0" smtClean="0">
                <a:latin typeface="ＭＳ 明朝" panose="02020609040205080304" pitchFamily="17" charset="-128"/>
                <a:ea typeface="ＭＳ 明朝" panose="02020609040205080304" pitchFamily="17" charset="-128"/>
              </a:rPr>
              <a:t>５　職員</a:t>
            </a:r>
            <a:r>
              <a:rPr lang="ja-JP" altLang="en-US" dirty="0">
                <a:latin typeface="ＭＳ 明朝" panose="02020609040205080304" pitchFamily="17" charset="-128"/>
                <a:ea typeface="ＭＳ 明朝" panose="02020609040205080304" pitchFamily="17" charset="-128"/>
              </a:rPr>
              <a:t>の給与、</a:t>
            </a:r>
            <a:r>
              <a:rPr lang="ja-JP" altLang="en-US" u="sng" dirty="0">
                <a:latin typeface="ＭＳ 明朝" panose="02020609040205080304" pitchFamily="17" charset="-128"/>
                <a:ea typeface="ＭＳ 明朝" panose="02020609040205080304" pitchFamily="17" charset="-128"/>
              </a:rPr>
              <a:t>勤務時間</a:t>
            </a:r>
            <a:r>
              <a:rPr lang="ja-JP" altLang="en-US" dirty="0">
                <a:latin typeface="ＭＳ 明朝" panose="02020609040205080304" pitchFamily="17" charset="-128"/>
                <a:ea typeface="ＭＳ 明朝" panose="02020609040205080304" pitchFamily="17" charset="-128"/>
              </a:rPr>
              <a:t>その他の勤務条件は、条例で定める。</a:t>
            </a:r>
          </a:p>
        </p:txBody>
      </p:sp>
      <p:sp>
        <p:nvSpPr>
          <p:cNvPr id="7" name="テキスト ボックス 6"/>
          <p:cNvSpPr txBox="1"/>
          <p:nvPr/>
        </p:nvSpPr>
        <p:spPr>
          <a:xfrm>
            <a:off x="850346" y="3225601"/>
            <a:ext cx="7848872" cy="400110"/>
          </a:xfrm>
          <a:prstGeom prst="rect">
            <a:avLst/>
          </a:prstGeom>
          <a:noFill/>
        </p:spPr>
        <p:txBody>
          <a:bodyPr wrap="square" rtlCol="0">
            <a:spAutoFit/>
          </a:bodyPr>
          <a:lstStyle/>
          <a:p>
            <a:r>
              <a:rPr kumimoji="1" lang="ja-JP" altLang="en-US" sz="2000" dirty="0" smtClean="0"/>
              <a:t>給与決定原則と同様に勤務時間・労働条件についても</a:t>
            </a:r>
            <a:endParaRPr kumimoji="1" lang="ja-JP" altLang="en-US" sz="2000" dirty="0"/>
          </a:p>
        </p:txBody>
      </p:sp>
      <p:sp>
        <p:nvSpPr>
          <p:cNvPr id="8" name="テキスト ボックス 7"/>
          <p:cNvSpPr txBox="1"/>
          <p:nvPr/>
        </p:nvSpPr>
        <p:spPr>
          <a:xfrm>
            <a:off x="1049801" y="3723942"/>
            <a:ext cx="2592288" cy="646331"/>
          </a:xfrm>
          <a:prstGeom prst="rect">
            <a:avLst/>
          </a:prstGeom>
          <a:solidFill>
            <a:schemeClr val="accent1"/>
          </a:solidFill>
          <a:ln>
            <a:solidFill>
              <a:schemeClr val="accent1"/>
            </a:solidFill>
          </a:ln>
        </p:spPr>
        <p:txBody>
          <a:bodyPr wrap="square" rtlCol="0">
            <a:spAutoFit/>
          </a:bodyPr>
          <a:lstStyle/>
          <a:p>
            <a:r>
              <a:rPr kumimoji="1" lang="ja-JP" altLang="en-US" sz="3600" dirty="0" smtClean="0">
                <a:solidFill>
                  <a:schemeClr val="bg1"/>
                </a:solidFill>
              </a:rPr>
              <a:t>均衡の原則</a:t>
            </a:r>
            <a:endParaRPr kumimoji="1" lang="ja-JP" altLang="en-US" sz="3600" dirty="0">
              <a:solidFill>
                <a:schemeClr val="bg1"/>
              </a:solidFill>
            </a:endParaRPr>
          </a:p>
        </p:txBody>
      </p:sp>
      <p:sp>
        <p:nvSpPr>
          <p:cNvPr id="9" name="テキスト ボックス 8"/>
          <p:cNvSpPr txBox="1"/>
          <p:nvPr/>
        </p:nvSpPr>
        <p:spPr>
          <a:xfrm>
            <a:off x="4176663" y="3723943"/>
            <a:ext cx="5400600" cy="646331"/>
          </a:xfrm>
          <a:prstGeom prst="rect">
            <a:avLst/>
          </a:prstGeom>
          <a:solidFill>
            <a:schemeClr val="accent1"/>
          </a:solidFill>
          <a:ln>
            <a:solidFill>
              <a:schemeClr val="accent1"/>
            </a:solidFill>
          </a:ln>
        </p:spPr>
        <p:txBody>
          <a:bodyPr wrap="square" rtlCol="0">
            <a:spAutoFit/>
          </a:bodyPr>
          <a:lstStyle/>
          <a:p>
            <a:r>
              <a:rPr lang="ja-JP" altLang="en-US" sz="3600" dirty="0">
                <a:solidFill>
                  <a:schemeClr val="bg1"/>
                </a:solidFill>
              </a:rPr>
              <a:t>勤務</a:t>
            </a:r>
            <a:r>
              <a:rPr lang="ja-JP" altLang="en-US" sz="3600" dirty="0" smtClean="0">
                <a:solidFill>
                  <a:schemeClr val="bg1"/>
                </a:solidFill>
              </a:rPr>
              <a:t>条件（給与）条例主義</a:t>
            </a:r>
            <a:endParaRPr kumimoji="1" lang="ja-JP" altLang="en-US" sz="3600" dirty="0">
              <a:solidFill>
                <a:schemeClr val="bg1"/>
              </a:solidFill>
            </a:endParaRPr>
          </a:p>
        </p:txBody>
      </p:sp>
      <p:sp>
        <p:nvSpPr>
          <p:cNvPr id="10" name="テキスト ボックス 9"/>
          <p:cNvSpPr txBox="1"/>
          <p:nvPr/>
        </p:nvSpPr>
        <p:spPr>
          <a:xfrm>
            <a:off x="837516" y="4591059"/>
            <a:ext cx="4481644" cy="400110"/>
          </a:xfrm>
          <a:prstGeom prst="rect">
            <a:avLst/>
          </a:prstGeom>
          <a:noFill/>
        </p:spPr>
        <p:txBody>
          <a:bodyPr wrap="square" rtlCol="0">
            <a:spAutoFit/>
          </a:bodyPr>
          <a:lstStyle/>
          <a:p>
            <a:r>
              <a:rPr kumimoji="1" lang="ja-JP" altLang="en-US" sz="2000" dirty="0" smtClean="0"/>
              <a:t>また、国家公務員と違い地方公務員は</a:t>
            </a:r>
            <a:endParaRPr kumimoji="1" lang="ja-JP" altLang="en-US" sz="2000" dirty="0"/>
          </a:p>
        </p:txBody>
      </p:sp>
      <p:sp>
        <p:nvSpPr>
          <p:cNvPr id="11" name="テキスト ボックス 10"/>
          <p:cNvSpPr txBox="1"/>
          <p:nvPr/>
        </p:nvSpPr>
        <p:spPr>
          <a:xfrm>
            <a:off x="5112767" y="4467949"/>
            <a:ext cx="2592288" cy="646331"/>
          </a:xfrm>
          <a:prstGeom prst="rect">
            <a:avLst/>
          </a:prstGeom>
          <a:solidFill>
            <a:schemeClr val="accent1"/>
          </a:solidFill>
          <a:ln>
            <a:solidFill>
              <a:schemeClr val="accent1"/>
            </a:solidFill>
          </a:ln>
        </p:spPr>
        <p:txBody>
          <a:bodyPr wrap="square" rtlCol="0">
            <a:spAutoFit/>
          </a:bodyPr>
          <a:lstStyle/>
          <a:p>
            <a:r>
              <a:rPr lang="ja-JP" altLang="en-US" sz="3600" dirty="0">
                <a:solidFill>
                  <a:schemeClr val="bg1"/>
                </a:solidFill>
              </a:rPr>
              <a:t>労働基準法</a:t>
            </a:r>
            <a:endParaRPr kumimoji="1" lang="ja-JP" altLang="en-US" sz="3600" dirty="0">
              <a:solidFill>
                <a:schemeClr val="bg1"/>
              </a:solidFill>
            </a:endParaRPr>
          </a:p>
        </p:txBody>
      </p:sp>
      <p:sp>
        <p:nvSpPr>
          <p:cNvPr id="12" name="テキスト ボックス 11"/>
          <p:cNvSpPr txBox="1"/>
          <p:nvPr/>
        </p:nvSpPr>
        <p:spPr>
          <a:xfrm>
            <a:off x="7697296" y="4591059"/>
            <a:ext cx="1800200" cy="400110"/>
          </a:xfrm>
          <a:prstGeom prst="rect">
            <a:avLst/>
          </a:prstGeom>
          <a:noFill/>
        </p:spPr>
        <p:txBody>
          <a:bodyPr wrap="square" rtlCol="0">
            <a:spAutoFit/>
          </a:bodyPr>
          <a:lstStyle/>
          <a:p>
            <a:r>
              <a:rPr kumimoji="1" lang="ja-JP" altLang="en-US" sz="2000" dirty="0" smtClean="0"/>
              <a:t>が原則</a:t>
            </a:r>
            <a:r>
              <a:rPr kumimoji="1" lang="en-US" altLang="ja-JP" sz="1050" dirty="0" smtClean="0"/>
              <a:t>※</a:t>
            </a:r>
            <a:r>
              <a:rPr kumimoji="1" lang="ja-JP" altLang="en-US" sz="2000" dirty="0" smtClean="0"/>
              <a:t>適用。</a:t>
            </a:r>
            <a:endParaRPr kumimoji="1" lang="ja-JP" altLang="en-US" sz="2000" dirty="0"/>
          </a:p>
        </p:txBody>
      </p:sp>
      <p:sp>
        <p:nvSpPr>
          <p:cNvPr id="13" name="テキスト ボックス 12"/>
          <p:cNvSpPr txBox="1"/>
          <p:nvPr/>
        </p:nvSpPr>
        <p:spPr>
          <a:xfrm>
            <a:off x="957048" y="5222081"/>
            <a:ext cx="8743486" cy="738664"/>
          </a:xfrm>
          <a:prstGeom prst="rect">
            <a:avLst/>
          </a:prstGeom>
          <a:noFill/>
          <a:ln>
            <a:solidFill>
              <a:schemeClr val="tx1"/>
            </a:solidFill>
            <a:prstDash val="dash"/>
            <a:bevel/>
          </a:ln>
        </p:spPr>
        <p:txBody>
          <a:bodyPr wrap="square" rtlCol="0">
            <a:spAutoFit/>
          </a:bodyPr>
          <a:lstStyle/>
          <a:p>
            <a:r>
              <a:rPr lang="en-US" altLang="ja-JP" sz="1400" dirty="0"/>
              <a:t>※</a:t>
            </a:r>
            <a:r>
              <a:rPr kumimoji="1" lang="ja-JP" altLang="en-US" sz="1400" dirty="0" smtClean="0"/>
              <a:t>労基法中３２条から４１条に「労働時間、休憩、休日及び年次有給休暇」について規定されている。</a:t>
            </a:r>
            <a:endParaRPr kumimoji="1" lang="en-US" altLang="ja-JP" sz="1400" dirty="0" smtClean="0"/>
          </a:p>
          <a:p>
            <a:r>
              <a:rPr lang="ja-JP" altLang="en-US" sz="1400" dirty="0" smtClean="0"/>
              <a:t>そのうち①変形労働時間制（</a:t>
            </a:r>
            <a:r>
              <a:rPr lang="en-US" altLang="ja-JP" sz="1400" dirty="0" smtClean="0"/>
              <a:t>32</a:t>
            </a:r>
            <a:r>
              <a:rPr lang="ja-JP" altLang="en-US" sz="1400" dirty="0" smtClean="0"/>
              <a:t>条の</a:t>
            </a:r>
            <a:r>
              <a:rPr lang="en-US" altLang="ja-JP" sz="1400" dirty="0" smtClean="0"/>
              <a:t>3</a:t>
            </a:r>
            <a:r>
              <a:rPr lang="ja-JP" altLang="en-US" sz="1400" dirty="0" smtClean="0"/>
              <a:t>～</a:t>
            </a:r>
            <a:r>
              <a:rPr lang="en-US" altLang="ja-JP" sz="1400" dirty="0" smtClean="0"/>
              <a:t>5</a:t>
            </a:r>
            <a:r>
              <a:rPr lang="ja-JP" altLang="en-US" sz="1400" dirty="0" smtClean="0"/>
              <a:t>）、</a:t>
            </a:r>
            <a:r>
              <a:rPr kumimoji="1" lang="ja-JP" altLang="en-US" sz="1400" dirty="0" smtClean="0"/>
              <a:t>②みなし労働時間制（</a:t>
            </a:r>
            <a:r>
              <a:rPr kumimoji="1" lang="en-US" altLang="ja-JP" sz="1400" dirty="0" smtClean="0"/>
              <a:t>38</a:t>
            </a:r>
            <a:r>
              <a:rPr kumimoji="1" lang="ja-JP" altLang="en-US" sz="1400" dirty="0" smtClean="0"/>
              <a:t>条の</a:t>
            </a:r>
            <a:r>
              <a:rPr kumimoji="1" lang="en-US" altLang="ja-JP" sz="1400" dirty="0" smtClean="0"/>
              <a:t>2</a:t>
            </a:r>
            <a:r>
              <a:rPr kumimoji="1" lang="ja-JP" altLang="en-US" sz="1400" dirty="0" smtClean="0"/>
              <a:t>－</a:t>
            </a:r>
            <a:r>
              <a:rPr kumimoji="1" lang="en-US" altLang="ja-JP" sz="1400" dirty="0" smtClean="0"/>
              <a:t>2</a:t>
            </a:r>
            <a:r>
              <a:rPr kumimoji="1" lang="ja-JP" altLang="en-US" sz="1400" dirty="0" smtClean="0"/>
              <a:t>項及び</a:t>
            </a:r>
            <a:r>
              <a:rPr kumimoji="1" lang="en-US" altLang="ja-JP" sz="1400" dirty="0" smtClean="0"/>
              <a:t>3</a:t>
            </a:r>
            <a:r>
              <a:rPr kumimoji="1" lang="ja-JP" altLang="en-US" sz="1400" dirty="0" smtClean="0"/>
              <a:t>項）</a:t>
            </a:r>
            <a:r>
              <a:rPr lang="ja-JP" altLang="en-US" sz="1400" dirty="0" smtClean="0"/>
              <a:t>③裁量労働制（</a:t>
            </a:r>
            <a:r>
              <a:rPr lang="en-US" altLang="ja-JP" sz="1400" dirty="0" smtClean="0"/>
              <a:t>38</a:t>
            </a:r>
            <a:r>
              <a:rPr lang="ja-JP" altLang="en-US" sz="1400" dirty="0" smtClean="0"/>
              <a:t>条の</a:t>
            </a:r>
            <a:r>
              <a:rPr lang="en-US" altLang="ja-JP" sz="1400" dirty="0" smtClean="0"/>
              <a:t>3</a:t>
            </a:r>
            <a:r>
              <a:rPr lang="ja-JP" altLang="en-US" sz="1400" dirty="0" smtClean="0"/>
              <a:t>）、</a:t>
            </a:r>
            <a:endParaRPr lang="en-US" altLang="ja-JP" sz="1400" dirty="0" smtClean="0"/>
          </a:p>
          <a:p>
            <a:r>
              <a:rPr kumimoji="1" lang="ja-JP" altLang="en-US" sz="1400" dirty="0" smtClean="0"/>
              <a:t>④新たな裁量労働制（</a:t>
            </a:r>
            <a:r>
              <a:rPr kumimoji="1" lang="en-US" altLang="ja-JP" sz="1400" dirty="0" smtClean="0"/>
              <a:t>38</a:t>
            </a:r>
            <a:r>
              <a:rPr kumimoji="1" lang="ja-JP" altLang="en-US" sz="1400" dirty="0" smtClean="0"/>
              <a:t>条の</a:t>
            </a:r>
            <a:r>
              <a:rPr kumimoji="1" lang="en-US" altLang="ja-JP" sz="1400" dirty="0" smtClean="0"/>
              <a:t>4</a:t>
            </a:r>
            <a:r>
              <a:rPr kumimoji="1" lang="ja-JP" altLang="en-US" sz="1400" dirty="0" smtClean="0"/>
              <a:t>）、⑤年休の計画付与（</a:t>
            </a:r>
            <a:r>
              <a:rPr kumimoji="1" lang="en-US" altLang="ja-JP" sz="1400" dirty="0" smtClean="0"/>
              <a:t>39</a:t>
            </a:r>
            <a:r>
              <a:rPr kumimoji="1" lang="ja-JP" altLang="en-US" sz="1400" dirty="0" smtClean="0"/>
              <a:t>条</a:t>
            </a:r>
            <a:r>
              <a:rPr kumimoji="1" lang="en-US" altLang="ja-JP" sz="1400" dirty="0" smtClean="0"/>
              <a:t>6</a:t>
            </a:r>
            <a:r>
              <a:rPr kumimoji="1" lang="ja-JP" altLang="en-US" sz="1400" dirty="0" smtClean="0"/>
              <a:t>項）</a:t>
            </a:r>
            <a:r>
              <a:rPr lang="ja-JP" altLang="en-US" sz="1400" dirty="0" smtClean="0"/>
              <a:t>は適用除外。</a:t>
            </a:r>
            <a:endParaRPr kumimoji="1" lang="ja-JP" altLang="en-US" sz="1400" dirty="0"/>
          </a:p>
        </p:txBody>
      </p:sp>
      <p:sp>
        <p:nvSpPr>
          <p:cNvPr id="14" name="テキスト ボックス 13"/>
          <p:cNvSpPr txBox="1"/>
          <p:nvPr/>
        </p:nvSpPr>
        <p:spPr>
          <a:xfrm>
            <a:off x="837516" y="6119265"/>
            <a:ext cx="9103059" cy="830997"/>
          </a:xfrm>
          <a:prstGeom prst="rect">
            <a:avLst/>
          </a:prstGeom>
          <a:noFill/>
        </p:spPr>
        <p:txBody>
          <a:bodyPr wrap="square" rtlCol="0">
            <a:spAutoFit/>
          </a:bodyPr>
          <a:lstStyle/>
          <a:p>
            <a:r>
              <a:rPr kumimoji="1" lang="ja-JP" altLang="en-US" sz="2400" dirty="0" smtClean="0">
                <a:effectLst>
                  <a:outerShdw blurRad="38100" dist="38100" dir="2700000" algn="tl">
                    <a:srgbClr val="000000">
                      <a:alpha val="43137"/>
                    </a:srgbClr>
                  </a:outerShdw>
                </a:effectLst>
              </a:rPr>
              <a:t>　</a:t>
            </a:r>
            <a:r>
              <a:rPr kumimoji="1" lang="ja-JP" altLang="en-US" sz="2400" u="sng" dirty="0" smtClean="0">
                <a:effectLst>
                  <a:outerShdw blurRad="38100" dist="38100" dir="2700000" algn="tl">
                    <a:srgbClr val="000000">
                      <a:alpha val="43137"/>
                    </a:srgbClr>
                  </a:outerShdw>
                </a:effectLst>
              </a:rPr>
              <a:t>「労基法」を基本（最低基準）に、国家公務員・他の地方公共団体の制度を参考にしながら</a:t>
            </a:r>
            <a:r>
              <a:rPr lang="ja-JP" altLang="en-US" sz="2400" u="sng" dirty="0" smtClean="0">
                <a:effectLst>
                  <a:outerShdw blurRad="38100" dist="38100" dir="2700000" algn="tl">
                    <a:srgbClr val="000000">
                      <a:alpha val="43137"/>
                    </a:srgbClr>
                  </a:outerShdw>
                </a:effectLst>
              </a:rPr>
              <a:t>労使交渉を行い、条例・規則を制定する。</a:t>
            </a:r>
            <a:endParaRPr kumimoji="1" lang="ja-JP" altLang="en-US" sz="2400"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01819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2</a:t>
            </a:fld>
            <a:endParaRPr kumimoji="1" lang="ja-JP" altLang="en-US"/>
          </a:p>
        </p:txBody>
      </p:sp>
      <p:sp>
        <p:nvSpPr>
          <p:cNvPr id="5" name="テキスト ボックス 4"/>
          <p:cNvSpPr txBox="1"/>
          <p:nvPr/>
        </p:nvSpPr>
        <p:spPr>
          <a:xfrm>
            <a:off x="504255" y="360090"/>
            <a:ext cx="4176464" cy="461665"/>
          </a:xfrm>
          <a:prstGeom prst="rect">
            <a:avLst/>
          </a:prstGeom>
          <a:noFill/>
        </p:spPr>
        <p:txBody>
          <a:bodyPr wrap="square" rtlCol="0">
            <a:spAutoFit/>
          </a:bodyPr>
          <a:lstStyle/>
          <a:p>
            <a:r>
              <a:rPr kumimoji="1" lang="ja-JP" altLang="en-US" sz="2400" dirty="0" smtClean="0"/>
              <a:t>●労働基準監督機関の課題</a:t>
            </a:r>
            <a:endParaRPr kumimoji="1" lang="ja-JP" altLang="en-US" sz="2400" dirty="0"/>
          </a:p>
        </p:txBody>
      </p:sp>
      <p:graphicFrame>
        <p:nvGraphicFramePr>
          <p:cNvPr id="9" name="表 8"/>
          <p:cNvGraphicFramePr>
            <a:graphicFrameLocks noGrp="1"/>
          </p:cNvGraphicFramePr>
          <p:nvPr>
            <p:extLst>
              <p:ext uri="{D42A27DB-BD31-4B8C-83A1-F6EECF244321}">
                <p14:modId xmlns:p14="http://schemas.microsoft.com/office/powerpoint/2010/main" val="1389054436"/>
              </p:ext>
            </p:extLst>
          </p:nvPr>
        </p:nvGraphicFramePr>
        <p:xfrm>
          <a:off x="576263" y="936154"/>
          <a:ext cx="5040560" cy="2016224"/>
        </p:xfrm>
        <a:graphic>
          <a:graphicData uri="http://schemas.openxmlformats.org/drawingml/2006/table">
            <a:tbl>
              <a:tblPr/>
              <a:tblGrid>
                <a:gridCol w="1319974"/>
                <a:gridCol w="1860293"/>
                <a:gridCol w="1860293"/>
              </a:tblGrid>
              <a:tr h="607216">
                <a:tc>
                  <a:txBody>
                    <a:bodyPr/>
                    <a:lstStyle/>
                    <a:p>
                      <a:pPr algn="l" fontAlgn="ctr"/>
                      <a:r>
                        <a:rPr lang="ja-JP" altLang="en-US" sz="1100" b="0" i="0" u="none" strike="noStrike" dirty="0">
                          <a:solidFill>
                            <a:srgbClr val="000000"/>
                          </a:solidFill>
                          <a:effectLst/>
                          <a:latin typeface="ＭＳ Ｐゴシック"/>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solidFill>
                      <a:srgbClr val="DCE6F1"/>
                    </a:solidFill>
                  </a:tcPr>
                </a:tc>
                <a:tc>
                  <a:txBody>
                    <a:bodyPr/>
                    <a:lstStyle/>
                    <a:p>
                      <a:pPr algn="ctr" fontAlgn="ctr"/>
                      <a:r>
                        <a:rPr lang="ja-JP" altLang="en-US" sz="1100" b="0" i="0" u="none" strike="noStrike">
                          <a:solidFill>
                            <a:srgbClr val="000000"/>
                          </a:solidFill>
                          <a:effectLst/>
                          <a:latin typeface="ＭＳ Ｐゴシック"/>
                        </a:rPr>
                        <a:t>人事委員会を置く</a:t>
                      </a:r>
                      <a:br>
                        <a:rPr lang="ja-JP" altLang="en-US" sz="1100" b="0" i="0" u="none" strike="noStrike">
                          <a:solidFill>
                            <a:srgbClr val="000000"/>
                          </a:solidFill>
                          <a:effectLst/>
                          <a:latin typeface="ＭＳ Ｐゴシック"/>
                        </a:rPr>
                      </a:br>
                      <a:r>
                        <a:rPr lang="ja-JP" altLang="en-US" sz="1100" b="0" i="0" u="none" strike="noStrike">
                          <a:solidFill>
                            <a:srgbClr val="000000"/>
                          </a:solidFill>
                          <a:effectLst/>
                          <a:latin typeface="ＭＳ Ｐゴシック"/>
                        </a:rPr>
                        <a:t>地方公共団体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ja-JP" altLang="en-US" sz="1100" b="0" i="0" u="none" strike="noStrike">
                          <a:solidFill>
                            <a:srgbClr val="000000"/>
                          </a:solidFill>
                          <a:effectLst/>
                          <a:latin typeface="ＭＳ Ｐゴシック"/>
                        </a:rPr>
                        <a:t>人事委員会を置かない</a:t>
                      </a:r>
                      <a:br>
                        <a:rPr lang="ja-JP" altLang="en-US" sz="1100" b="0" i="0" u="none" strike="noStrike">
                          <a:solidFill>
                            <a:srgbClr val="000000"/>
                          </a:solidFill>
                          <a:effectLst/>
                          <a:latin typeface="ＭＳ Ｐゴシック"/>
                        </a:rPr>
                      </a:br>
                      <a:r>
                        <a:rPr lang="ja-JP" altLang="en-US" sz="1100" b="0" i="0" u="none" strike="noStrike">
                          <a:solidFill>
                            <a:srgbClr val="000000"/>
                          </a:solidFill>
                          <a:effectLst/>
                          <a:latin typeface="ＭＳ Ｐゴシック"/>
                        </a:rPr>
                        <a:t>地方公共団体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352252">
                <a:tc>
                  <a:txBody>
                    <a:bodyPr/>
                    <a:lstStyle/>
                    <a:p>
                      <a:pPr algn="l" fontAlgn="ctr"/>
                      <a:r>
                        <a:rPr lang="ja-JP" altLang="en-US" sz="1100" b="0" i="0" u="none" strike="noStrike">
                          <a:solidFill>
                            <a:srgbClr val="000000"/>
                          </a:solidFill>
                          <a:effectLst/>
                          <a:latin typeface="ＭＳ Ｐゴシック"/>
                        </a:rPr>
                        <a:t>現業職員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a:txBody>
                    <a:bodyPr/>
                    <a:lstStyle/>
                    <a:p>
                      <a:pPr algn="ctr" fontAlgn="ctr"/>
                      <a:r>
                        <a:rPr lang="zh-TW" altLang="en-US" sz="1100" b="0" i="0" u="none" strike="noStrike" dirty="0">
                          <a:solidFill>
                            <a:srgbClr val="000000"/>
                          </a:solidFill>
                          <a:effectLst/>
                          <a:latin typeface="ＭＳ Ｐゴシック"/>
                        </a:rPr>
                        <a:t>労働基準監督署長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52252">
                <a:tc>
                  <a:txBody>
                    <a:bodyPr/>
                    <a:lstStyle/>
                    <a:p>
                      <a:pPr algn="l" fontAlgn="ctr"/>
                      <a:r>
                        <a:rPr lang="ja-JP" altLang="en-US" sz="1100" b="0" i="0" u="none" strike="noStrike">
                          <a:solidFill>
                            <a:srgbClr val="000000"/>
                          </a:solidFill>
                          <a:effectLst/>
                          <a:latin typeface="ＭＳ Ｐゴシック"/>
                        </a:rPr>
                        <a:t>非現業職員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ja-JP" altLang="en-US" sz="1100" b="0" i="0" u="none" strike="noStrike">
                          <a:solidFill>
                            <a:srgbClr val="000000"/>
                          </a:solidFill>
                          <a:effectLst/>
                          <a:latin typeface="ＭＳ Ｐゴシック"/>
                        </a:rPr>
                        <a:t>人事委員会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ＭＳ Ｐゴシック"/>
                        </a:rPr>
                        <a:t>当該地方公共団体の長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2252">
                <a:tc>
                  <a:txBody>
                    <a:bodyPr/>
                    <a:lstStyle/>
                    <a:p>
                      <a:pPr algn="l" fontAlgn="ctr"/>
                      <a:r>
                        <a:rPr lang="zh-TW" altLang="en-US" sz="1100" b="0" i="0" u="none" strike="noStrike">
                          <a:solidFill>
                            <a:srgbClr val="000000"/>
                          </a:solidFill>
                          <a:effectLst/>
                          <a:latin typeface="ＭＳ Ｐゴシック"/>
                        </a:rPr>
                        <a:t>単純労務職員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rowSpan="2" gridSpan="2">
                  <a:txBody>
                    <a:bodyPr/>
                    <a:lstStyle/>
                    <a:p>
                      <a:pPr algn="ctr" fontAlgn="ctr"/>
                      <a:r>
                        <a:rPr lang="zh-TW" altLang="en-US" sz="1100" b="0" i="0" u="none" strike="noStrike" dirty="0">
                          <a:solidFill>
                            <a:srgbClr val="000000"/>
                          </a:solidFill>
                          <a:effectLst/>
                          <a:latin typeface="ＭＳ Ｐゴシック"/>
                        </a:rPr>
                        <a:t>労働基準監督署長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r>
              <a:tr h="352252">
                <a:tc>
                  <a:txBody>
                    <a:bodyPr/>
                    <a:lstStyle/>
                    <a:p>
                      <a:pPr algn="l" fontAlgn="ctr"/>
                      <a:r>
                        <a:rPr lang="ja-JP" altLang="en-US" sz="1100" b="0" i="0" u="none" strike="noStrike" dirty="0">
                          <a:solidFill>
                            <a:srgbClr val="000000"/>
                          </a:solidFill>
                          <a:effectLst/>
                          <a:latin typeface="ＭＳ Ｐゴシック"/>
                        </a:rPr>
                        <a:t>企業職員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2" vMerge="1">
                  <a:txBody>
                    <a:bodyPr/>
                    <a:lstStyle/>
                    <a:p>
                      <a:endParaRPr kumimoji="1" lang="ja-JP" altLang="en-US"/>
                    </a:p>
                  </a:txBody>
                  <a:tcPr/>
                </a:tc>
                <a:tc hMerge="1" vMerge="1">
                  <a:txBody>
                    <a:bodyPr/>
                    <a:lstStyle/>
                    <a:p>
                      <a:endParaRPr kumimoji="1" lang="ja-JP" altLang="en-US"/>
                    </a:p>
                  </a:txBody>
                  <a:tcPr/>
                </a:tc>
              </a:tr>
            </a:tbl>
          </a:graphicData>
        </a:graphic>
      </p:graphicFrame>
      <p:sp>
        <p:nvSpPr>
          <p:cNvPr id="8" name="角丸四角形吹き出し 7"/>
          <p:cNvSpPr/>
          <p:nvPr/>
        </p:nvSpPr>
        <p:spPr>
          <a:xfrm>
            <a:off x="5976863" y="1008162"/>
            <a:ext cx="3888432" cy="1872208"/>
          </a:xfrm>
          <a:prstGeom prst="wedgeRoundRectCallout">
            <a:avLst>
              <a:gd name="adj1" fmla="val -63119"/>
              <a:gd name="adj2" fmla="val 898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i="1" dirty="0" smtClean="0"/>
              <a:t>監督機関と監督されるべき者が同一！</a:t>
            </a:r>
            <a:endParaRPr kumimoji="1" lang="en-US" altLang="ja-JP" sz="2400" i="1" dirty="0" smtClean="0"/>
          </a:p>
          <a:p>
            <a:r>
              <a:rPr lang="ja-JP" altLang="en-US" sz="2400" i="1" dirty="0"/>
              <a:t>不払い</a:t>
            </a:r>
            <a:r>
              <a:rPr lang="ja-JP" altLang="en-US" sz="2400" i="1" dirty="0" smtClean="0"/>
              <a:t>残業</a:t>
            </a:r>
            <a:r>
              <a:rPr lang="ja-JP" altLang="en-US" sz="2400" i="1" dirty="0"/>
              <a:t>させて</a:t>
            </a:r>
            <a:r>
              <a:rPr lang="ja-JP" altLang="en-US" sz="2400" i="1" dirty="0" smtClean="0"/>
              <a:t>いる者が不払い残業を取り締まる？</a:t>
            </a:r>
            <a:endParaRPr kumimoji="1" lang="ja-JP" altLang="en-US" sz="2400" i="1" dirty="0"/>
          </a:p>
        </p:txBody>
      </p:sp>
      <p:sp>
        <p:nvSpPr>
          <p:cNvPr id="10" name="テキスト ボックス 9"/>
          <p:cNvSpPr txBox="1"/>
          <p:nvPr/>
        </p:nvSpPr>
        <p:spPr>
          <a:xfrm>
            <a:off x="576263" y="3240410"/>
            <a:ext cx="4176464" cy="461665"/>
          </a:xfrm>
          <a:prstGeom prst="rect">
            <a:avLst/>
          </a:prstGeom>
          <a:noFill/>
        </p:spPr>
        <p:txBody>
          <a:bodyPr wrap="square" rtlCol="0">
            <a:spAutoFit/>
          </a:bodyPr>
          <a:lstStyle/>
          <a:p>
            <a:r>
              <a:rPr kumimoji="1" lang="ja-JP" altLang="en-US" sz="2400" dirty="0" smtClean="0"/>
              <a:t>●フレックスタイム制について</a:t>
            </a:r>
            <a:endParaRPr kumimoji="1" lang="ja-JP" altLang="en-US" sz="2400" dirty="0"/>
          </a:p>
        </p:txBody>
      </p:sp>
      <p:sp>
        <p:nvSpPr>
          <p:cNvPr id="11" name="テキスト ボックス 10"/>
          <p:cNvSpPr txBox="1"/>
          <p:nvPr/>
        </p:nvSpPr>
        <p:spPr>
          <a:xfrm>
            <a:off x="720279" y="3702075"/>
            <a:ext cx="8856984" cy="1477328"/>
          </a:xfrm>
          <a:prstGeom prst="rect">
            <a:avLst/>
          </a:prstGeom>
          <a:noFill/>
        </p:spPr>
        <p:txBody>
          <a:bodyPr wrap="square" rtlCol="0">
            <a:spAutoFit/>
          </a:bodyPr>
          <a:lstStyle/>
          <a:p>
            <a:r>
              <a:rPr kumimoji="1" lang="en-US" altLang="ja-JP" dirty="0" smtClean="0">
                <a:latin typeface="+mj-ea"/>
                <a:ea typeface="+mj-ea"/>
              </a:rPr>
              <a:t>2015</a:t>
            </a:r>
            <a:r>
              <a:rPr kumimoji="1" lang="ja-JP" altLang="en-US" dirty="0" smtClean="0">
                <a:latin typeface="+mj-ea"/>
                <a:ea typeface="+mj-ea"/>
              </a:rPr>
              <a:t>人事院勧告でフレックスタイム制を拡充する勤務時間法改正が勧告された。</a:t>
            </a:r>
            <a:endParaRPr kumimoji="1" lang="en-US" altLang="ja-JP" dirty="0" smtClean="0">
              <a:latin typeface="+mj-ea"/>
              <a:ea typeface="+mj-ea"/>
            </a:endParaRPr>
          </a:p>
          <a:p>
            <a:r>
              <a:rPr lang="ja-JP" altLang="en-US" dirty="0">
                <a:latin typeface="+mj-ea"/>
                <a:ea typeface="+mj-ea"/>
              </a:rPr>
              <a:t>昨年</a:t>
            </a:r>
            <a:r>
              <a:rPr lang="ja-JP" altLang="en-US" dirty="0" smtClean="0">
                <a:latin typeface="+mj-ea"/>
                <a:ea typeface="+mj-ea"/>
              </a:rPr>
              <a:t>の俸給表・一時金の増額改定勧告実施の改正給与法とともに国会上程し、成立。</a:t>
            </a:r>
            <a:endParaRPr lang="en-US" altLang="ja-JP" dirty="0" smtClean="0">
              <a:latin typeface="+mj-ea"/>
              <a:ea typeface="+mj-ea"/>
            </a:endParaRPr>
          </a:p>
          <a:p>
            <a:r>
              <a:rPr kumimoji="1" lang="ja-JP" altLang="en-US" dirty="0">
                <a:latin typeface="+mj-ea"/>
                <a:ea typeface="+mj-ea"/>
              </a:rPr>
              <a:t>国家公務員</a:t>
            </a:r>
            <a:r>
              <a:rPr kumimoji="1" lang="ja-JP" altLang="en-US" dirty="0" smtClean="0">
                <a:latin typeface="+mj-ea"/>
                <a:ea typeface="+mj-ea"/>
              </a:rPr>
              <a:t>は</a:t>
            </a:r>
            <a:r>
              <a:rPr kumimoji="1" lang="en-US" altLang="ja-JP" dirty="0" smtClean="0">
                <a:latin typeface="+mj-ea"/>
                <a:ea typeface="+mj-ea"/>
              </a:rPr>
              <a:t>2016</a:t>
            </a:r>
            <a:r>
              <a:rPr kumimoji="1" lang="ja-JP" altLang="en-US" dirty="0" smtClean="0">
                <a:latin typeface="+mj-ea"/>
                <a:ea typeface="+mj-ea"/>
              </a:rPr>
              <a:t>年４月１日より、全ての職員を対象に実施。</a:t>
            </a:r>
            <a:endParaRPr kumimoji="1" lang="en-US" altLang="ja-JP" dirty="0" smtClean="0">
              <a:latin typeface="+mj-ea"/>
              <a:ea typeface="+mj-ea"/>
            </a:endParaRPr>
          </a:p>
          <a:p>
            <a:r>
              <a:rPr lang="ja-JP" altLang="en-US" dirty="0" smtClean="0">
                <a:latin typeface="+mj-ea"/>
                <a:ea typeface="+mj-ea"/>
              </a:rPr>
              <a:t>→総務省は</a:t>
            </a:r>
            <a:r>
              <a:rPr lang="en-US" altLang="ja-JP" dirty="0" smtClean="0">
                <a:latin typeface="+mj-ea"/>
                <a:ea typeface="+mj-ea"/>
              </a:rPr>
              <a:t>2016</a:t>
            </a:r>
            <a:r>
              <a:rPr lang="ja-JP" altLang="en-US" dirty="0" smtClean="0">
                <a:latin typeface="+mj-ea"/>
                <a:ea typeface="+mj-ea"/>
              </a:rPr>
              <a:t>年２月</a:t>
            </a:r>
            <a:r>
              <a:rPr lang="en-US" altLang="ja-JP" dirty="0" smtClean="0">
                <a:latin typeface="+mj-ea"/>
                <a:ea typeface="+mj-ea"/>
              </a:rPr>
              <a:t>25</a:t>
            </a:r>
            <a:r>
              <a:rPr lang="ja-JP" altLang="en-US" dirty="0" smtClean="0">
                <a:latin typeface="+mj-ea"/>
                <a:ea typeface="+mj-ea"/>
              </a:rPr>
              <a:t>日に条例例を発出し、４月１日には「地方公共団体におけるフレックスタイム制の運用について（通知）」を発出している。</a:t>
            </a:r>
            <a:endParaRPr kumimoji="1" lang="ja-JP" altLang="en-US" dirty="0">
              <a:latin typeface="+mj-ea"/>
              <a:ea typeface="+mj-ea"/>
            </a:endParaRPr>
          </a:p>
        </p:txBody>
      </p:sp>
      <p:sp>
        <p:nvSpPr>
          <p:cNvPr id="12" name="角丸四角形 11"/>
          <p:cNvSpPr/>
          <p:nvPr/>
        </p:nvSpPr>
        <p:spPr>
          <a:xfrm>
            <a:off x="710553" y="5328642"/>
            <a:ext cx="9145016" cy="13140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smtClean="0"/>
              <a:t>フレックスタイム制は労働基準法第３２条の３で規定されている。</a:t>
            </a:r>
            <a:endParaRPr kumimoji="1" lang="en-US" altLang="ja-JP" sz="2000" dirty="0" smtClean="0"/>
          </a:p>
          <a:p>
            <a:r>
              <a:rPr kumimoji="1" lang="ja-JP" altLang="en-US" sz="2000" dirty="0" smtClean="0"/>
              <a:t>しかし、地方公務員法上、一般職地方公務員は３２条の３は適用除外！</a:t>
            </a:r>
            <a:endParaRPr kumimoji="1" lang="en-US" altLang="ja-JP" sz="2000" dirty="0" smtClean="0"/>
          </a:p>
          <a:p>
            <a:r>
              <a:rPr kumimoji="1" lang="ja-JP" altLang="en-US" sz="2000" dirty="0" smtClean="0"/>
              <a:t>よって、厳密には「フレックスタイム制</a:t>
            </a:r>
            <a:r>
              <a:rPr kumimoji="1" lang="ja-JP" altLang="en-US" sz="2000" u="sng" dirty="0" smtClean="0"/>
              <a:t>的なもの</a:t>
            </a:r>
            <a:r>
              <a:rPr kumimoji="1" lang="ja-JP" altLang="en-US" sz="2000" dirty="0" smtClean="0"/>
              <a:t>」。</a:t>
            </a:r>
            <a:endParaRPr kumimoji="1" lang="en-US" altLang="ja-JP" sz="2000" dirty="0" smtClean="0"/>
          </a:p>
          <a:p>
            <a:r>
              <a:rPr lang="ja-JP" altLang="en-US" sz="2000" dirty="0" smtClean="0"/>
              <a:t>実態は労基法３２条の２で規定されている「一カ月単位の変形労働時間制」。</a:t>
            </a:r>
            <a:endParaRPr kumimoji="1" lang="ja-JP" altLang="en-US" sz="2000" dirty="0"/>
          </a:p>
        </p:txBody>
      </p:sp>
    </p:spTree>
    <p:extLst>
      <p:ext uri="{BB962C8B-B14F-4D97-AF65-F5344CB8AC3E}">
        <p14:creationId xmlns:p14="http://schemas.microsoft.com/office/powerpoint/2010/main" val="2834756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3</a:t>
            </a:fld>
            <a:endParaRPr kumimoji="1" lang="ja-JP" altLang="en-US"/>
          </a:p>
        </p:txBody>
      </p:sp>
      <p:sp>
        <p:nvSpPr>
          <p:cNvPr id="5" name="テキスト ボックス 4"/>
          <p:cNvSpPr txBox="1"/>
          <p:nvPr/>
        </p:nvSpPr>
        <p:spPr>
          <a:xfrm>
            <a:off x="720279" y="226963"/>
            <a:ext cx="4104456" cy="461665"/>
          </a:xfrm>
          <a:prstGeom prst="rect">
            <a:avLst/>
          </a:prstGeom>
          <a:solidFill>
            <a:schemeClr val="accent1"/>
          </a:solidFill>
          <a:ln>
            <a:solidFill>
              <a:schemeClr val="accent1"/>
            </a:solidFill>
          </a:ln>
        </p:spPr>
        <p:txBody>
          <a:bodyPr wrap="square" rtlCol="0">
            <a:spAutoFit/>
          </a:bodyPr>
          <a:lstStyle/>
          <a:p>
            <a:r>
              <a:rPr kumimoji="1" lang="ja-JP" altLang="en-US" sz="2400" dirty="0" smtClean="0">
                <a:solidFill>
                  <a:schemeClr val="bg1"/>
                </a:solidFill>
              </a:rPr>
              <a:t>労基法上のフレックスタイム制</a:t>
            </a:r>
            <a:endParaRPr kumimoji="1" lang="ja-JP" altLang="en-US" sz="2400" dirty="0">
              <a:solidFill>
                <a:schemeClr val="bg1"/>
              </a:solidFill>
            </a:endParaRPr>
          </a:p>
        </p:txBody>
      </p:sp>
      <p:sp>
        <p:nvSpPr>
          <p:cNvPr id="6" name="テキスト ボックス 5"/>
          <p:cNvSpPr txBox="1"/>
          <p:nvPr/>
        </p:nvSpPr>
        <p:spPr>
          <a:xfrm>
            <a:off x="1073901" y="688628"/>
            <a:ext cx="7776864" cy="461665"/>
          </a:xfrm>
          <a:prstGeom prst="rect">
            <a:avLst/>
          </a:prstGeom>
          <a:noFill/>
        </p:spPr>
        <p:txBody>
          <a:bodyPr wrap="square" rtlCol="0">
            <a:spAutoFit/>
          </a:bodyPr>
          <a:lstStyle/>
          <a:p>
            <a:r>
              <a:rPr kumimoji="1" lang="ja-JP" altLang="en-US" sz="2400" i="1" dirty="0" smtClean="0"/>
              <a:t>→</a:t>
            </a:r>
            <a:r>
              <a:rPr kumimoji="1" lang="ja-JP" altLang="en-US" sz="2400" i="1" u="sng" dirty="0" smtClean="0">
                <a:effectLst>
                  <a:outerShdw blurRad="38100" dist="38100" dir="2700000" algn="tl">
                    <a:srgbClr val="000000">
                      <a:alpha val="43137"/>
                    </a:srgbClr>
                  </a:outerShdw>
                </a:effectLst>
              </a:rPr>
              <a:t>労働者自身</a:t>
            </a:r>
            <a:r>
              <a:rPr kumimoji="1" lang="ja-JP" altLang="en-US" sz="2400" i="1" dirty="0" smtClean="0"/>
              <a:t>に労働時間の配分</a:t>
            </a:r>
            <a:r>
              <a:rPr kumimoji="1" lang="ja-JP" altLang="en-US" sz="2400" i="1" u="sng" dirty="0" smtClean="0">
                <a:effectLst>
                  <a:outerShdw blurRad="38100" dist="38100" dir="2700000" algn="tl">
                    <a:srgbClr val="000000">
                      <a:alpha val="43137"/>
                    </a:srgbClr>
                  </a:outerShdw>
                </a:effectLst>
              </a:rPr>
              <a:t>の決定</a:t>
            </a:r>
            <a:r>
              <a:rPr kumimoji="1" lang="ja-JP" altLang="en-US" sz="2400" i="1" dirty="0" smtClean="0"/>
              <a:t>を委ねている。</a:t>
            </a:r>
            <a:endParaRPr kumimoji="1" lang="ja-JP" altLang="en-US" sz="2400" i="1" dirty="0"/>
          </a:p>
        </p:txBody>
      </p:sp>
      <p:sp>
        <p:nvSpPr>
          <p:cNvPr id="7" name="テキスト ボックス 6"/>
          <p:cNvSpPr txBox="1"/>
          <p:nvPr/>
        </p:nvSpPr>
        <p:spPr>
          <a:xfrm>
            <a:off x="720279" y="1173574"/>
            <a:ext cx="7992888" cy="461665"/>
          </a:xfrm>
          <a:prstGeom prst="rect">
            <a:avLst/>
          </a:prstGeom>
          <a:solidFill>
            <a:schemeClr val="accent1"/>
          </a:solidFill>
          <a:ln>
            <a:solidFill>
              <a:schemeClr val="accent1"/>
            </a:solidFill>
          </a:ln>
        </p:spPr>
        <p:txBody>
          <a:bodyPr wrap="square" rtlCol="0">
            <a:spAutoFit/>
          </a:bodyPr>
          <a:lstStyle/>
          <a:p>
            <a:r>
              <a:rPr kumimoji="1" lang="ja-JP" altLang="en-US" sz="2400" dirty="0" smtClean="0">
                <a:solidFill>
                  <a:schemeClr val="bg1"/>
                </a:solidFill>
              </a:rPr>
              <a:t>一カ月単位の変形労働時間制（フレックスタイム制</a:t>
            </a:r>
            <a:r>
              <a:rPr kumimoji="1" lang="ja-JP" altLang="en-US" sz="2400" u="sng" dirty="0" smtClean="0">
                <a:solidFill>
                  <a:schemeClr val="bg1"/>
                </a:solidFill>
              </a:rPr>
              <a:t>的なもの</a:t>
            </a:r>
            <a:r>
              <a:rPr kumimoji="1" lang="ja-JP" altLang="en-US" sz="2400" dirty="0" smtClean="0">
                <a:solidFill>
                  <a:schemeClr val="bg1"/>
                </a:solidFill>
              </a:rPr>
              <a:t>）</a:t>
            </a:r>
            <a:endParaRPr kumimoji="1" lang="ja-JP" altLang="en-US" sz="2400" dirty="0">
              <a:solidFill>
                <a:schemeClr val="bg1"/>
              </a:solidFill>
            </a:endParaRPr>
          </a:p>
        </p:txBody>
      </p:sp>
      <p:sp>
        <p:nvSpPr>
          <p:cNvPr id="8" name="テキスト ボックス 7"/>
          <p:cNvSpPr txBox="1"/>
          <p:nvPr/>
        </p:nvSpPr>
        <p:spPr>
          <a:xfrm>
            <a:off x="1073901" y="1635239"/>
            <a:ext cx="8503362" cy="830997"/>
          </a:xfrm>
          <a:prstGeom prst="rect">
            <a:avLst/>
          </a:prstGeom>
          <a:noFill/>
        </p:spPr>
        <p:txBody>
          <a:bodyPr wrap="square" rtlCol="0">
            <a:spAutoFit/>
          </a:bodyPr>
          <a:lstStyle/>
          <a:p>
            <a:r>
              <a:rPr kumimoji="1" lang="ja-JP" altLang="en-US" sz="2400" i="1" dirty="0" smtClean="0"/>
              <a:t>→労働者の申告は尊重するものの、</a:t>
            </a:r>
            <a:r>
              <a:rPr kumimoji="1" lang="ja-JP" altLang="en-US" sz="2400" i="1" u="sng" dirty="0" smtClean="0">
                <a:effectLst>
                  <a:outerShdw blurRad="38100" dist="38100" dir="2700000" algn="tl">
                    <a:srgbClr val="000000">
                      <a:alpha val="43137"/>
                    </a:srgbClr>
                  </a:outerShdw>
                </a:effectLst>
              </a:rPr>
              <a:t>任命権者の決定</a:t>
            </a:r>
            <a:r>
              <a:rPr kumimoji="1" lang="ja-JP" altLang="en-US" sz="2400" i="1" dirty="0" smtClean="0"/>
              <a:t>により労働時間が決まる。</a:t>
            </a:r>
            <a:endParaRPr kumimoji="1" lang="ja-JP" altLang="en-US" sz="2400" i="1" dirty="0"/>
          </a:p>
        </p:txBody>
      </p:sp>
      <p:sp>
        <p:nvSpPr>
          <p:cNvPr id="9" name="テキスト ボックス 8"/>
          <p:cNvSpPr txBox="1"/>
          <p:nvPr/>
        </p:nvSpPr>
        <p:spPr>
          <a:xfrm>
            <a:off x="720279" y="2466236"/>
            <a:ext cx="9145016" cy="4278094"/>
          </a:xfrm>
          <a:prstGeom prst="rect">
            <a:avLst/>
          </a:prstGeom>
          <a:noFill/>
          <a:ln>
            <a:solidFill>
              <a:schemeClr val="tx1"/>
            </a:solidFill>
            <a:prstDash val="sysDash"/>
          </a:ln>
        </p:spPr>
        <p:txBody>
          <a:bodyPr wrap="square" rtlCol="0">
            <a:spAutoFit/>
          </a:bodyPr>
          <a:lstStyle/>
          <a:p>
            <a:r>
              <a:rPr lang="ja-JP" altLang="en-US" dirty="0" smtClean="0"/>
              <a:t>（参考）</a:t>
            </a:r>
            <a:endParaRPr lang="en-US" altLang="ja-JP" dirty="0" smtClean="0"/>
          </a:p>
          <a:p>
            <a:r>
              <a:rPr lang="ja-JP" altLang="en-US" sz="1200" dirty="0" smtClean="0"/>
              <a:t>官庁速報記事から</a:t>
            </a:r>
            <a:endParaRPr lang="en-US" altLang="ja-JP" sz="1200" dirty="0" smtClean="0"/>
          </a:p>
          <a:p>
            <a:r>
              <a:rPr lang="ja-JP" altLang="en-US" sz="1200" u="sng" dirty="0" smtClean="0"/>
              <a:t>◎「朝型勤務」へ国民運動＝安倍首相肝煎り、霞が関で今夏</a:t>
            </a:r>
          </a:p>
          <a:p>
            <a:r>
              <a:rPr lang="ja-JP" altLang="en-US" sz="1100" dirty="0" smtClean="0"/>
              <a:t>　早朝から働き始め、夕方からは家族や友人との時間を楽しむ</a:t>
            </a:r>
            <a:r>
              <a:rPr lang="en-US" altLang="ja-JP" sz="1100" dirty="0" smtClean="0"/>
              <a:t>―</a:t>
            </a:r>
            <a:r>
              <a:rPr lang="ja-JP" altLang="en-US" sz="1100" dirty="0" err="1" smtClean="0"/>
              <a:t>。</a:t>
            </a:r>
            <a:r>
              <a:rPr lang="ja-JP" altLang="en-US" sz="1100" dirty="0" smtClean="0"/>
              <a:t>政府はこうした朝型の生活スタイルを「ゆう活」と名付け、「夏の生活スタイル変革」に乗り出した。長時間労働を抑制し、効率的な働き方を促すのが目的で、早速、霞が関の中央省庁で７～８月の期間、朝型勤務を実践する。</a:t>
            </a:r>
          </a:p>
          <a:p>
            <a:r>
              <a:rPr lang="ja-JP" altLang="en-US" sz="1100" dirty="0" smtClean="0"/>
              <a:t>　「明るい時間が長い夏の間は朝早くから働き始め、夕方には家族などと過ごすことができるよう夏の生活スタイルを変革する新たな国民運動を展開する」。安倍晋三首相は３月２７日の閣僚懇談会でこう宣言した。</a:t>
            </a:r>
          </a:p>
          <a:p>
            <a:r>
              <a:rPr lang="ja-JP" altLang="en-US" sz="1100" dirty="0" smtClean="0"/>
              <a:t>　首相指示を受け、内閣官房は期間中、中央省庁で働く国家公務員の出退勤時間を１～２時間前倒しし、夕方以降の会議を禁止するなどの取り組み徹底を周知した。例年は８月末の来年度予算の概算要求の提出期限延長も検討する。　</a:t>
            </a:r>
          </a:p>
          <a:p>
            <a:r>
              <a:rPr lang="ja-JP" altLang="en-US" sz="1100" dirty="0" smtClean="0"/>
              <a:t>　そもそも朝型勤務はドイツや英国などでは広まっているが、日本では一部にとどまる。労働政策に詳しい武石恵美子法政大教授の調査によると、午前８時以前に働き始める人の割合は日本の約７％に対し、ドイツは約４７％、英国が約２１％。労働生産性を向上させて成長を持続させるには、長時間労働の見直しが急務で、まずは隗（かい）より始めよというわけだ。</a:t>
            </a:r>
            <a:endParaRPr lang="en-US" altLang="ja-JP" sz="1100" dirty="0" smtClean="0"/>
          </a:p>
          <a:p>
            <a:r>
              <a:rPr lang="ja-JP" altLang="en-US" sz="1100" dirty="0" smtClean="0"/>
              <a:t>　◇国会延長がハードル？</a:t>
            </a:r>
          </a:p>
          <a:p>
            <a:r>
              <a:rPr lang="ja-JP" altLang="en-US" sz="1100" dirty="0" smtClean="0"/>
              <a:t>　民間企業では既に伊藤忠商事など大手が採用し、残業削減などで成果を上げている。旗振り役の越智隆雄内閣府政務官は「夏だけでなく他の時期でもやれると皆が考える契機となってほしい」と通年実施も視野に入れる。</a:t>
            </a:r>
          </a:p>
          <a:p>
            <a:r>
              <a:rPr lang="ja-JP" altLang="en-US" sz="1100" dirty="0" smtClean="0"/>
              <a:t>　ただ、６月２４日が会期末の今国会は安全保障関連法案審議のため、８月上旬まで大幅延長される見通し。首相は同法案を夏までに成立させると明言しており、関係省庁では臨戦態勢を迫られる。重要法案は他にもあり、政府内からは早くも「全ての役所で実施するのは無理」と弱気な声も漏れている。（了）</a:t>
            </a:r>
          </a:p>
          <a:p>
            <a:r>
              <a:rPr lang="ja-JP" altLang="en-US" sz="1200" u="sng" dirty="0"/>
              <a:t>◎自治体も夏から朝型勤務導入を</a:t>
            </a:r>
            <a:r>
              <a:rPr lang="ja-JP" altLang="en-US" sz="1200" u="sng" dirty="0" smtClean="0"/>
              <a:t>＝５月２８日</a:t>
            </a:r>
            <a:r>
              <a:rPr lang="ja-JP" altLang="en-US" sz="1200" u="sng" dirty="0"/>
              <a:t>に担当課長会議</a:t>
            </a:r>
            <a:r>
              <a:rPr lang="en-US" altLang="ja-JP" sz="1200" u="sng" dirty="0"/>
              <a:t>―</a:t>
            </a:r>
            <a:r>
              <a:rPr lang="ja-JP" altLang="en-US" sz="1200" u="sng" dirty="0"/>
              <a:t>総務省</a:t>
            </a:r>
          </a:p>
          <a:p>
            <a:r>
              <a:rPr lang="ja-JP" altLang="en-US" sz="1100" dirty="0"/>
              <a:t>　総務省は、通常よりも勤務開始時刻を前倒しする「朝型勤務」の導入を地方自治体に促す。長時間勤務の抑制や業務効率化につなげる狙いがある。今夏からの開始を視野に、２８日に人事担当課長らを集めた会議を開き、始業時間の３０分前倒しなど可能な範囲で導入を提案する。</a:t>
            </a:r>
          </a:p>
          <a:p>
            <a:r>
              <a:rPr lang="ja-JP" altLang="en-US" sz="1100" dirty="0"/>
              <a:t>　今年度から中央省庁では、ワーク・ライフ・バランス（仕事と生活の調和）の一環として、夏季に就業時間を前倒しして、夕方からの時間を私的に活用する「ゆう活」に取り組む。具体的な取り組みとして、７月から８月にかけて勤務開始時間を１～２時間程度早め、原則的に定時退庁することを掲げている。</a:t>
            </a:r>
          </a:p>
          <a:p>
            <a:r>
              <a:rPr lang="ja-JP" altLang="en-US" sz="1100" dirty="0"/>
              <a:t>　「ゆう活」を全国的に展開するため、総務省は各自治体においても朝型勤務の導入に向けた検討を求める。担当課長会議では、国家公務員の取り組みを参考とし、始業時間３０分前倒しや実施期間短縮なども含めて、可能な範囲からの取り組みを提案する方針だ</a:t>
            </a:r>
            <a:r>
              <a:rPr lang="ja-JP" altLang="en-US" sz="1100" dirty="0" smtClean="0"/>
              <a:t>。</a:t>
            </a:r>
            <a:endParaRPr lang="ja-JP" altLang="en-US" sz="1100" dirty="0"/>
          </a:p>
        </p:txBody>
      </p:sp>
    </p:spTree>
    <p:extLst>
      <p:ext uri="{BB962C8B-B14F-4D97-AF65-F5344CB8AC3E}">
        <p14:creationId xmlns:p14="http://schemas.microsoft.com/office/powerpoint/2010/main" val="274656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4</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255" y="720130"/>
            <a:ext cx="9237637" cy="6120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360239" y="216074"/>
            <a:ext cx="5328592" cy="461665"/>
          </a:xfrm>
          <a:prstGeom prst="rect">
            <a:avLst/>
          </a:prstGeom>
          <a:noFill/>
        </p:spPr>
        <p:txBody>
          <a:bodyPr wrap="square" rtlCol="0">
            <a:spAutoFit/>
          </a:bodyPr>
          <a:lstStyle/>
          <a:p>
            <a:r>
              <a:rPr kumimoji="1" lang="ja-JP" altLang="en-US" sz="2400" dirty="0" smtClean="0"/>
              <a:t>●フレックスタイム制の概要・制度比較</a:t>
            </a:r>
            <a:endParaRPr kumimoji="1" lang="ja-JP" altLang="en-US" sz="2400" dirty="0"/>
          </a:p>
        </p:txBody>
      </p:sp>
    </p:spTree>
    <p:extLst>
      <p:ext uri="{BB962C8B-B14F-4D97-AF65-F5344CB8AC3E}">
        <p14:creationId xmlns:p14="http://schemas.microsoft.com/office/powerpoint/2010/main" val="3654572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5</a:t>
            </a:fld>
            <a:endParaRPr kumimoji="1" lang="ja-JP" altLang="en-US"/>
          </a:p>
        </p:txBody>
      </p:sp>
      <p:sp>
        <p:nvSpPr>
          <p:cNvPr id="5" name="テキスト ボックス 4"/>
          <p:cNvSpPr txBox="1"/>
          <p:nvPr/>
        </p:nvSpPr>
        <p:spPr>
          <a:xfrm>
            <a:off x="432247" y="360090"/>
            <a:ext cx="6552728" cy="461665"/>
          </a:xfrm>
          <a:prstGeom prst="rect">
            <a:avLst/>
          </a:prstGeom>
          <a:noFill/>
        </p:spPr>
        <p:txBody>
          <a:bodyPr wrap="square" rtlCol="0">
            <a:spAutoFit/>
          </a:bodyPr>
          <a:lstStyle/>
          <a:p>
            <a:r>
              <a:rPr kumimoji="1" lang="ja-JP" altLang="en-US" sz="2400" dirty="0" smtClean="0"/>
              <a:t>●</a:t>
            </a:r>
            <a:r>
              <a:rPr lang="ja-JP" altLang="en-US" sz="2400" dirty="0"/>
              <a:t>勤務</a:t>
            </a:r>
            <a:r>
              <a:rPr lang="ja-JP" altLang="en-US" sz="2400" dirty="0" smtClean="0"/>
              <a:t>時間等に関する人事院の対応</a:t>
            </a:r>
            <a:endParaRPr kumimoji="1" lang="ja-JP" altLang="en-US" sz="2400" dirty="0"/>
          </a:p>
        </p:txBody>
      </p:sp>
      <p:sp>
        <p:nvSpPr>
          <p:cNvPr id="6" name="テキスト ボックス 5"/>
          <p:cNvSpPr txBox="1"/>
          <p:nvPr/>
        </p:nvSpPr>
        <p:spPr>
          <a:xfrm>
            <a:off x="720279" y="936154"/>
            <a:ext cx="8784976" cy="1138773"/>
          </a:xfrm>
          <a:prstGeom prst="rect">
            <a:avLst/>
          </a:prstGeom>
          <a:noFill/>
        </p:spPr>
        <p:txBody>
          <a:bodyPr wrap="square" rtlCol="0">
            <a:spAutoFit/>
          </a:bodyPr>
          <a:lstStyle/>
          <a:p>
            <a:r>
              <a:rPr kumimoji="1" lang="ja-JP" altLang="en-US" sz="2000" dirty="0" smtClean="0">
                <a:latin typeface="+mj-ea"/>
                <a:ea typeface="+mj-ea"/>
              </a:rPr>
              <a:t>・</a:t>
            </a:r>
            <a:r>
              <a:rPr kumimoji="1" lang="en-US" altLang="ja-JP" sz="2000" dirty="0" smtClean="0">
                <a:latin typeface="+mj-ea"/>
                <a:ea typeface="+mj-ea"/>
              </a:rPr>
              <a:t>1991</a:t>
            </a:r>
            <a:r>
              <a:rPr kumimoji="1" lang="ja-JP" altLang="en-US" sz="2000" dirty="0" smtClean="0">
                <a:latin typeface="+mj-ea"/>
                <a:ea typeface="+mj-ea"/>
              </a:rPr>
              <a:t>年　完全週休二日制勧告</a:t>
            </a:r>
            <a:endParaRPr kumimoji="1" lang="en-US" altLang="ja-JP" sz="2000" dirty="0" smtClean="0">
              <a:latin typeface="+mj-ea"/>
              <a:ea typeface="+mj-ea"/>
            </a:endParaRPr>
          </a:p>
          <a:p>
            <a:r>
              <a:rPr lang="ja-JP" altLang="en-US" sz="1600" dirty="0" smtClean="0">
                <a:latin typeface="+mj-ea"/>
                <a:ea typeface="+mj-ea"/>
              </a:rPr>
              <a:t>　</a:t>
            </a:r>
            <a:r>
              <a:rPr lang="en-US" altLang="ja-JP" sz="1600" dirty="0" smtClean="0">
                <a:latin typeface="+mj-ea"/>
                <a:ea typeface="+mj-ea"/>
              </a:rPr>
              <a:t>1988</a:t>
            </a:r>
            <a:r>
              <a:rPr lang="ja-JP" altLang="en-US" sz="1600" dirty="0" smtClean="0">
                <a:latin typeface="+mj-ea"/>
                <a:ea typeface="+mj-ea"/>
              </a:rPr>
              <a:t>（昭和</a:t>
            </a:r>
            <a:r>
              <a:rPr lang="en-US" altLang="ja-JP" sz="1600" dirty="0" smtClean="0">
                <a:latin typeface="+mj-ea"/>
                <a:ea typeface="+mj-ea"/>
              </a:rPr>
              <a:t>63</a:t>
            </a:r>
            <a:r>
              <a:rPr lang="ja-JP" altLang="en-US" sz="1600" dirty="0" smtClean="0">
                <a:latin typeface="+mj-ea"/>
                <a:ea typeface="+mj-ea"/>
              </a:rPr>
              <a:t>）年</a:t>
            </a:r>
            <a:r>
              <a:rPr lang="en-US" altLang="ja-JP" sz="1600" dirty="0">
                <a:latin typeface="+mj-ea"/>
                <a:ea typeface="+mj-ea"/>
              </a:rPr>
              <a:t>5</a:t>
            </a:r>
            <a:r>
              <a:rPr lang="ja-JP" altLang="en-US" sz="1600" dirty="0">
                <a:latin typeface="+mj-ea"/>
                <a:ea typeface="+mj-ea"/>
              </a:rPr>
              <a:t>月に閣議決定</a:t>
            </a:r>
            <a:r>
              <a:rPr lang="ja-JP" altLang="en-US" sz="1600" dirty="0" smtClean="0">
                <a:latin typeface="+mj-ea"/>
                <a:ea typeface="+mj-ea"/>
              </a:rPr>
              <a:t>した「経済</a:t>
            </a:r>
            <a:r>
              <a:rPr lang="ja-JP" altLang="en-US" sz="1600" dirty="0">
                <a:latin typeface="+mj-ea"/>
                <a:ea typeface="+mj-ea"/>
              </a:rPr>
              <a:t>運営</a:t>
            </a:r>
            <a:r>
              <a:rPr lang="en-US" altLang="ja-JP" sz="1600" dirty="0">
                <a:latin typeface="+mj-ea"/>
                <a:ea typeface="+mj-ea"/>
              </a:rPr>
              <a:t>5</a:t>
            </a:r>
            <a:r>
              <a:rPr lang="ja-JP" altLang="en-US" sz="1600" dirty="0">
                <a:latin typeface="+mj-ea"/>
                <a:ea typeface="+mj-ea"/>
              </a:rPr>
              <a:t>ヵ年</a:t>
            </a:r>
            <a:r>
              <a:rPr lang="ja-JP" altLang="en-US" sz="1600" dirty="0" smtClean="0">
                <a:latin typeface="+mj-ea"/>
                <a:ea typeface="+mj-ea"/>
              </a:rPr>
              <a:t>計画」において</a:t>
            </a:r>
            <a:r>
              <a:rPr lang="en-US" altLang="ja-JP" sz="1600" dirty="0" smtClean="0">
                <a:latin typeface="+mj-ea"/>
                <a:ea typeface="+mj-ea"/>
              </a:rPr>
              <a:t>1992</a:t>
            </a:r>
            <a:r>
              <a:rPr lang="ja-JP" altLang="en-US" sz="1600" dirty="0" smtClean="0">
                <a:latin typeface="+mj-ea"/>
                <a:ea typeface="+mj-ea"/>
              </a:rPr>
              <a:t>（平成</a:t>
            </a:r>
            <a:r>
              <a:rPr lang="en-US" altLang="ja-JP" sz="1600" dirty="0" smtClean="0">
                <a:latin typeface="+mj-ea"/>
                <a:ea typeface="+mj-ea"/>
              </a:rPr>
              <a:t>4</a:t>
            </a:r>
            <a:r>
              <a:rPr lang="ja-JP" altLang="en-US" sz="1600" dirty="0" smtClean="0">
                <a:latin typeface="+mj-ea"/>
                <a:ea typeface="+mj-ea"/>
              </a:rPr>
              <a:t>）年度</a:t>
            </a:r>
            <a:r>
              <a:rPr lang="ja-JP" altLang="en-US" sz="1600" dirty="0">
                <a:latin typeface="+mj-ea"/>
                <a:ea typeface="+mj-ea"/>
              </a:rPr>
              <a:t>までにその実現に努める</a:t>
            </a:r>
            <a:r>
              <a:rPr lang="ja-JP" altLang="en-US" sz="1600" dirty="0" smtClean="0">
                <a:latin typeface="+mj-ea"/>
                <a:ea typeface="+mj-ea"/>
              </a:rPr>
              <a:t>とされ、</a:t>
            </a:r>
            <a:r>
              <a:rPr lang="en-US" altLang="ja-JP" sz="1600" dirty="0" smtClean="0">
                <a:latin typeface="+mj-ea"/>
                <a:ea typeface="+mj-ea"/>
              </a:rPr>
              <a:t>1988</a:t>
            </a:r>
            <a:r>
              <a:rPr lang="ja-JP" altLang="en-US" sz="1600" dirty="0" smtClean="0">
                <a:latin typeface="+mj-ea"/>
                <a:ea typeface="+mj-ea"/>
              </a:rPr>
              <a:t>年</a:t>
            </a:r>
            <a:r>
              <a:rPr lang="en-US" altLang="ja-JP" sz="1600" dirty="0" smtClean="0">
                <a:latin typeface="+mj-ea"/>
                <a:ea typeface="+mj-ea"/>
              </a:rPr>
              <a:t>8</a:t>
            </a:r>
            <a:r>
              <a:rPr lang="ja-JP" altLang="en-US" sz="1600" dirty="0" smtClean="0">
                <a:latin typeface="+mj-ea"/>
                <a:ea typeface="+mj-ea"/>
              </a:rPr>
              <a:t>月の人事院勧告時に「速やか」な実施にむけ施策を報告。</a:t>
            </a:r>
            <a:r>
              <a:rPr lang="en-US" altLang="ja-JP" sz="1600" dirty="0" smtClean="0">
                <a:latin typeface="+mj-ea"/>
                <a:ea typeface="+mj-ea"/>
              </a:rPr>
              <a:t>1991</a:t>
            </a:r>
            <a:r>
              <a:rPr lang="ja-JP" altLang="en-US" sz="1600" dirty="0" smtClean="0">
                <a:latin typeface="+mj-ea"/>
                <a:ea typeface="+mj-ea"/>
              </a:rPr>
              <a:t>年</a:t>
            </a:r>
            <a:r>
              <a:rPr lang="en-US" altLang="ja-JP" sz="1600" dirty="0" smtClean="0">
                <a:latin typeface="+mj-ea"/>
                <a:ea typeface="+mj-ea"/>
              </a:rPr>
              <a:t>8</a:t>
            </a:r>
            <a:r>
              <a:rPr lang="ja-JP" altLang="en-US" sz="1600" dirty="0" smtClean="0">
                <a:latin typeface="+mj-ea"/>
                <a:ea typeface="+mj-ea"/>
              </a:rPr>
              <a:t>月勧告で正式に勧告し、</a:t>
            </a:r>
            <a:r>
              <a:rPr lang="en-US" altLang="ja-JP" sz="1600" dirty="0" smtClean="0">
                <a:latin typeface="+mj-ea"/>
                <a:ea typeface="+mj-ea"/>
              </a:rPr>
              <a:t>1992</a:t>
            </a:r>
            <a:r>
              <a:rPr lang="ja-JP" altLang="en-US" sz="1600" dirty="0" smtClean="0">
                <a:latin typeface="+mj-ea"/>
                <a:ea typeface="+mj-ea"/>
              </a:rPr>
              <a:t>年度から実施。→自治体では早いところで</a:t>
            </a:r>
            <a:r>
              <a:rPr lang="en-US" altLang="ja-JP" sz="1600" dirty="0" smtClean="0">
                <a:latin typeface="+mj-ea"/>
                <a:ea typeface="+mj-ea"/>
              </a:rPr>
              <a:t>92</a:t>
            </a:r>
            <a:r>
              <a:rPr lang="ja-JP" altLang="en-US" sz="1600" dirty="0" smtClean="0">
                <a:latin typeface="+mj-ea"/>
                <a:ea typeface="+mj-ea"/>
              </a:rPr>
              <a:t>年</a:t>
            </a:r>
            <a:r>
              <a:rPr lang="en-US" altLang="ja-JP" sz="1600" dirty="0" smtClean="0">
                <a:latin typeface="+mj-ea"/>
                <a:ea typeface="+mj-ea"/>
              </a:rPr>
              <a:t>7</a:t>
            </a:r>
            <a:r>
              <a:rPr lang="ja-JP" altLang="en-US" sz="1600" dirty="0" smtClean="0">
                <a:latin typeface="+mj-ea"/>
                <a:ea typeface="+mj-ea"/>
              </a:rPr>
              <a:t>月から、道は</a:t>
            </a:r>
            <a:r>
              <a:rPr lang="en-US" altLang="ja-JP" sz="1600" dirty="0" smtClean="0">
                <a:latin typeface="+mj-ea"/>
                <a:ea typeface="+mj-ea"/>
              </a:rPr>
              <a:t>8</a:t>
            </a:r>
            <a:r>
              <a:rPr lang="ja-JP" altLang="en-US" sz="1600" dirty="0" smtClean="0">
                <a:latin typeface="+mj-ea"/>
                <a:ea typeface="+mj-ea"/>
              </a:rPr>
              <a:t>月</a:t>
            </a:r>
            <a:r>
              <a:rPr lang="en-US" altLang="ja-JP" sz="1600" dirty="0" smtClean="0">
                <a:latin typeface="+mj-ea"/>
                <a:ea typeface="+mj-ea"/>
              </a:rPr>
              <a:t>15</a:t>
            </a:r>
            <a:r>
              <a:rPr lang="ja-JP" altLang="en-US" sz="1600" dirty="0" smtClean="0">
                <a:latin typeface="+mj-ea"/>
                <a:ea typeface="+mj-ea"/>
              </a:rPr>
              <a:t>日から。</a:t>
            </a:r>
            <a:endParaRPr kumimoji="1" lang="ja-JP" altLang="en-US" sz="1600" dirty="0">
              <a:latin typeface="+mj-ea"/>
              <a:ea typeface="+mj-ea"/>
            </a:endParaRPr>
          </a:p>
        </p:txBody>
      </p:sp>
      <p:sp>
        <p:nvSpPr>
          <p:cNvPr id="7" name="テキスト ボックス 6"/>
          <p:cNvSpPr txBox="1"/>
          <p:nvPr/>
        </p:nvSpPr>
        <p:spPr>
          <a:xfrm>
            <a:off x="720279" y="4104506"/>
            <a:ext cx="8784976" cy="1384995"/>
          </a:xfrm>
          <a:prstGeom prst="rect">
            <a:avLst/>
          </a:prstGeom>
          <a:noFill/>
        </p:spPr>
        <p:txBody>
          <a:bodyPr wrap="square" rtlCol="0">
            <a:spAutoFit/>
          </a:bodyPr>
          <a:lstStyle/>
          <a:p>
            <a:r>
              <a:rPr kumimoji="1" lang="ja-JP" altLang="en-US" sz="2000" dirty="0" smtClean="0">
                <a:latin typeface="+mj-ea"/>
                <a:ea typeface="+mj-ea"/>
              </a:rPr>
              <a:t>・</a:t>
            </a:r>
            <a:r>
              <a:rPr lang="en-US" altLang="ja-JP" sz="2000" dirty="0" smtClean="0">
                <a:latin typeface="+mj-ea"/>
                <a:ea typeface="+mj-ea"/>
              </a:rPr>
              <a:t>2008</a:t>
            </a:r>
            <a:r>
              <a:rPr lang="ja-JP" altLang="en-US" sz="2000" dirty="0" smtClean="0">
                <a:latin typeface="+mj-ea"/>
                <a:ea typeface="+mj-ea"/>
              </a:rPr>
              <a:t>年　所定勤務時間の見直し勧告</a:t>
            </a:r>
            <a:endParaRPr lang="en-US" altLang="ja-JP" sz="2000" dirty="0" smtClean="0">
              <a:latin typeface="+mj-ea"/>
              <a:ea typeface="+mj-ea"/>
            </a:endParaRPr>
          </a:p>
          <a:p>
            <a:r>
              <a:rPr lang="ja-JP" altLang="en-US" sz="1600" dirty="0" smtClean="0">
                <a:latin typeface="+mj-ea"/>
                <a:ea typeface="+mj-ea"/>
              </a:rPr>
              <a:t>　</a:t>
            </a:r>
            <a:r>
              <a:rPr lang="en-US" altLang="ja-JP" sz="1600" dirty="0" smtClean="0">
                <a:latin typeface="+mj-ea"/>
                <a:ea typeface="+mj-ea"/>
              </a:rPr>
              <a:t>2004</a:t>
            </a:r>
            <a:r>
              <a:rPr lang="ja-JP" altLang="en-US" sz="1600" dirty="0" smtClean="0">
                <a:latin typeface="+mj-ea"/>
                <a:ea typeface="+mj-ea"/>
              </a:rPr>
              <a:t>～</a:t>
            </a:r>
            <a:r>
              <a:rPr lang="en-US" altLang="ja-JP" sz="1600" dirty="0" smtClean="0">
                <a:latin typeface="+mj-ea"/>
                <a:ea typeface="+mj-ea"/>
              </a:rPr>
              <a:t>2008</a:t>
            </a:r>
            <a:r>
              <a:rPr lang="ja-JP" altLang="en-US" sz="1600" dirty="0" smtClean="0">
                <a:latin typeface="+mj-ea"/>
                <a:ea typeface="+mj-ea"/>
              </a:rPr>
              <a:t>年の民間所定労働時間調査の結果を踏まえ、</a:t>
            </a:r>
            <a:r>
              <a:rPr lang="en-US" altLang="ja-JP" sz="1600" dirty="0" smtClean="0">
                <a:latin typeface="+mj-ea"/>
                <a:ea typeface="+mj-ea"/>
              </a:rPr>
              <a:t>2009</a:t>
            </a:r>
            <a:r>
              <a:rPr lang="ja-JP" altLang="en-US" sz="1600" dirty="0" smtClean="0">
                <a:latin typeface="+mj-ea"/>
                <a:ea typeface="+mj-ea"/>
              </a:rPr>
              <a:t>年</a:t>
            </a:r>
            <a:r>
              <a:rPr lang="ja-JP" altLang="en-US" sz="1600" dirty="0">
                <a:latin typeface="+mj-ea"/>
                <a:ea typeface="+mj-ea"/>
              </a:rPr>
              <a:t>度</a:t>
            </a:r>
            <a:r>
              <a:rPr lang="ja-JP" altLang="en-US" sz="1600" dirty="0" smtClean="0">
                <a:latin typeface="+mj-ea"/>
                <a:ea typeface="+mj-ea"/>
              </a:rPr>
              <a:t>から</a:t>
            </a:r>
            <a:r>
              <a:rPr lang="en-US" altLang="ja-JP" sz="1600" dirty="0" smtClean="0">
                <a:latin typeface="+mj-ea"/>
                <a:ea typeface="+mj-ea"/>
              </a:rPr>
              <a:t>1</a:t>
            </a:r>
            <a:r>
              <a:rPr lang="ja-JP" altLang="en-US" sz="1600" dirty="0" smtClean="0">
                <a:latin typeface="+mj-ea"/>
                <a:ea typeface="+mj-ea"/>
              </a:rPr>
              <a:t>日</a:t>
            </a:r>
            <a:r>
              <a:rPr lang="en-US" altLang="ja-JP" sz="1600" dirty="0" smtClean="0">
                <a:latin typeface="+mj-ea"/>
                <a:ea typeface="+mj-ea"/>
              </a:rPr>
              <a:t>7</a:t>
            </a:r>
            <a:r>
              <a:rPr lang="ja-JP" altLang="en-US" sz="1600" dirty="0" smtClean="0">
                <a:latin typeface="+mj-ea"/>
                <a:ea typeface="+mj-ea"/>
              </a:rPr>
              <a:t>時間</a:t>
            </a:r>
            <a:r>
              <a:rPr lang="en-US" altLang="ja-JP" sz="1600" dirty="0" smtClean="0">
                <a:latin typeface="+mj-ea"/>
                <a:ea typeface="+mj-ea"/>
              </a:rPr>
              <a:t>45</a:t>
            </a:r>
            <a:r>
              <a:rPr lang="ja-JP" altLang="en-US" sz="1600" dirty="0" smtClean="0">
                <a:latin typeface="+mj-ea"/>
                <a:ea typeface="+mj-ea"/>
              </a:rPr>
              <a:t>分、</a:t>
            </a:r>
            <a:r>
              <a:rPr lang="en-US" altLang="ja-JP" sz="1600" dirty="0" smtClean="0">
                <a:latin typeface="+mj-ea"/>
                <a:ea typeface="+mj-ea"/>
              </a:rPr>
              <a:t>1</a:t>
            </a:r>
            <a:r>
              <a:rPr lang="ja-JP" altLang="en-US" sz="1600" dirty="0" smtClean="0">
                <a:latin typeface="+mj-ea"/>
                <a:ea typeface="+mj-ea"/>
              </a:rPr>
              <a:t>週</a:t>
            </a:r>
            <a:r>
              <a:rPr lang="en-US" altLang="ja-JP" sz="1600" dirty="0" smtClean="0">
                <a:latin typeface="+mj-ea"/>
                <a:ea typeface="+mj-ea"/>
              </a:rPr>
              <a:t>38</a:t>
            </a:r>
            <a:r>
              <a:rPr lang="ja-JP" altLang="en-US" sz="1600" dirty="0" smtClean="0">
                <a:latin typeface="+mj-ea"/>
                <a:ea typeface="+mj-ea"/>
              </a:rPr>
              <a:t>時間</a:t>
            </a:r>
            <a:r>
              <a:rPr lang="en-US" altLang="ja-JP" sz="1600" dirty="0" smtClean="0">
                <a:latin typeface="+mj-ea"/>
                <a:ea typeface="+mj-ea"/>
              </a:rPr>
              <a:t>45</a:t>
            </a:r>
            <a:r>
              <a:rPr lang="ja-JP" altLang="en-US" sz="1600" dirty="0" smtClean="0">
                <a:latin typeface="+mj-ea"/>
                <a:ea typeface="+mj-ea"/>
              </a:rPr>
              <a:t>分とする勧告。一方で一向に減らない超勤・相当</a:t>
            </a:r>
            <a:r>
              <a:rPr lang="ja-JP" altLang="en-US" sz="1600" dirty="0">
                <a:latin typeface="+mj-ea"/>
                <a:ea typeface="+mj-ea"/>
              </a:rPr>
              <a:t>存在する</a:t>
            </a:r>
            <a:r>
              <a:rPr lang="ja-JP" altLang="en-US" sz="1600" dirty="0" err="1">
                <a:latin typeface="+mj-ea"/>
                <a:ea typeface="+mj-ea"/>
              </a:rPr>
              <a:t>で</a:t>
            </a:r>
            <a:r>
              <a:rPr lang="ja-JP" altLang="en-US" sz="1600" dirty="0">
                <a:latin typeface="+mj-ea"/>
                <a:ea typeface="+mj-ea"/>
              </a:rPr>
              <a:t>あろう未払い</a:t>
            </a:r>
            <a:r>
              <a:rPr lang="ja-JP" altLang="en-US" sz="1600" dirty="0" smtClean="0">
                <a:latin typeface="+mj-ea"/>
                <a:ea typeface="+mj-ea"/>
              </a:rPr>
              <a:t>超勤への実効性ある施策はとられず。</a:t>
            </a:r>
            <a:endParaRPr lang="en-US" altLang="ja-JP" sz="1600" dirty="0" smtClean="0">
              <a:latin typeface="+mj-ea"/>
              <a:ea typeface="+mj-ea"/>
            </a:endParaRPr>
          </a:p>
          <a:p>
            <a:r>
              <a:rPr kumimoji="1" lang="ja-JP" altLang="en-US" sz="1600" dirty="0">
                <a:latin typeface="+mj-ea"/>
                <a:ea typeface="+mj-ea"/>
              </a:rPr>
              <a:t>　</a:t>
            </a:r>
            <a:r>
              <a:rPr kumimoji="1" lang="ja-JP" altLang="en-US" sz="1600" dirty="0" smtClean="0">
                <a:latin typeface="+mj-ea"/>
                <a:ea typeface="+mj-ea"/>
              </a:rPr>
              <a:t>福田内閣（当時）の消費税引き上げシフトとも言われる総人件費削減政策。</a:t>
            </a:r>
            <a:endParaRPr kumimoji="1" lang="ja-JP" altLang="en-US" sz="1600" dirty="0">
              <a:latin typeface="+mj-ea"/>
              <a:ea typeface="+mj-ea"/>
            </a:endParaRPr>
          </a:p>
        </p:txBody>
      </p:sp>
      <p:sp>
        <p:nvSpPr>
          <p:cNvPr id="8" name="テキスト ボックス 7"/>
          <p:cNvSpPr txBox="1"/>
          <p:nvPr/>
        </p:nvSpPr>
        <p:spPr>
          <a:xfrm>
            <a:off x="720279" y="2376314"/>
            <a:ext cx="8784976" cy="1384995"/>
          </a:xfrm>
          <a:prstGeom prst="rect">
            <a:avLst/>
          </a:prstGeom>
          <a:noFill/>
        </p:spPr>
        <p:txBody>
          <a:bodyPr wrap="square" rtlCol="0">
            <a:spAutoFit/>
          </a:bodyPr>
          <a:lstStyle/>
          <a:p>
            <a:r>
              <a:rPr kumimoji="1" lang="ja-JP" altLang="en-US" sz="2000" dirty="0" smtClean="0">
                <a:latin typeface="+mj-ea"/>
                <a:ea typeface="+mj-ea"/>
              </a:rPr>
              <a:t>・</a:t>
            </a:r>
            <a:r>
              <a:rPr kumimoji="1" lang="en-US" altLang="ja-JP" sz="2000" dirty="0" smtClean="0">
                <a:latin typeface="+mj-ea"/>
                <a:ea typeface="+mj-ea"/>
              </a:rPr>
              <a:t>2005</a:t>
            </a:r>
            <a:r>
              <a:rPr kumimoji="1" lang="ja-JP" altLang="en-US" sz="2000" dirty="0" smtClean="0">
                <a:latin typeface="+mj-ea"/>
                <a:ea typeface="+mj-ea"/>
              </a:rPr>
              <a:t>年　休息時間の廃止を提示</a:t>
            </a:r>
            <a:endParaRPr kumimoji="1" lang="en-US" altLang="ja-JP" sz="2000" dirty="0" smtClean="0">
              <a:latin typeface="+mj-ea"/>
              <a:ea typeface="+mj-ea"/>
            </a:endParaRPr>
          </a:p>
          <a:p>
            <a:r>
              <a:rPr lang="ja-JP" altLang="en-US" sz="1600" dirty="0" smtClean="0">
                <a:latin typeface="+mj-ea"/>
                <a:ea typeface="+mj-ea"/>
              </a:rPr>
              <a:t>　「休息時間が実質、昼休み時間帯に取得されていることや民間企業においても休息時間がとられている事例がほとんど見られず、労基法でも規定されていない」として「休憩時間は１時間、休息時間は廃止」提示。</a:t>
            </a:r>
            <a:r>
              <a:rPr lang="en-US" altLang="ja-JP" sz="1600" dirty="0" smtClean="0">
                <a:latin typeface="+mj-ea"/>
                <a:ea typeface="+mj-ea"/>
              </a:rPr>
              <a:t>2006</a:t>
            </a:r>
            <a:r>
              <a:rPr lang="ja-JP" altLang="en-US" sz="1600" dirty="0" smtClean="0">
                <a:latin typeface="+mj-ea"/>
                <a:ea typeface="+mj-ea"/>
              </a:rPr>
              <a:t>年</a:t>
            </a:r>
            <a:r>
              <a:rPr lang="en-US" altLang="ja-JP" sz="1600" dirty="0" smtClean="0">
                <a:latin typeface="+mj-ea"/>
                <a:ea typeface="+mj-ea"/>
              </a:rPr>
              <a:t>7</a:t>
            </a:r>
            <a:r>
              <a:rPr lang="ja-JP" altLang="en-US" sz="1600" dirty="0" smtClean="0">
                <a:latin typeface="+mj-ea"/>
                <a:ea typeface="+mj-ea"/>
              </a:rPr>
              <a:t>月実施。</a:t>
            </a:r>
            <a:endParaRPr lang="en-US" altLang="ja-JP" sz="1600" dirty="0" smtClean="0">
              <a:latin typeface="+mj-ea"/>
              <a:ea typeface="+mj-ea"/>
            </a:endParaRPr>
          </a:p>
          <a:p>
            <a:r>
              <a:rPr kumimoji="1" lang="ja-JP" altLang="en-US" sz="1600" dirty="0" smtClean="0">
                <a:latin typeface="+mj-ea"/>
                <a:ea typeface="+mj-ea"/>
              </a:rPr>
              <a:t>　小泉首相（当時）は国会で「改善の余地がある」と発言。</a:t>
            </a:r>
            <a:endParaRPr kumimoji="1" lang="ja-JP" altLang="en-US" sz="1600" dirty="0">
              <a:latin typeface="+mj-ea"/>
              <a:ea typeface="+mj-ea"/>
            </a:endParaRPr>
          </a:p>
        </p:txBody>
      </p:sp>
      <p:sp>
        <p:nvSpPr>
          <p:cNvPr id="9" name="テキスト ボックス 8"/>
          <p:cNvSpPr txBox="1"/>
          <p:nvPr/>
        </p:nvSpPr>
        <p:spPr>
          <a:xfrm>
            <a:off x="720279" y="5760690"/>
            <a:ext cx="8784976" cy="400110"/>
          </a:xfrm>
          <a:prstGeom prst="rect">
            <a:avLst/>
          </a:prstGeom>
          <a:noFill/>
        </p:spPr>
        <p:txBody>
          <a:bodyPr wrap="square" rtlCol="0">
            <a:spAutoFit/>
          </a:bodyPr>
          <a:lstStyle/>
          <a:p>
            <a:r>
              <a:rPr kumimoji="1" lang="ja-JP" altLang="en-US" sz="2000" dirty="0" smtClean="0">
                <a:latin typeface="+mj-ea"/>
                <a:ea typeface="+mj-ea"/>
              </a:rPr>
              <a:t>・</a:t>
            </a:r>
            <a:r>
              <a:rPr lang="en-US" altLang="ja-JP" sz="2000" dirty="0" smtClean="0">
                <a:latin typeface="+mj-ea"/>
                <a:ea typeface="+mj-ea"/>
              </a:rPr>
              <a:t>2015</a:t>
            </a:r>
            <a:r>
              <a:rPr lang="ja-JP" altLang="en-US" sz="2000" dirty="0" smtClean="0">
                <a:latin typeface="+mj-ea"/>
                <a:ea typeface="+mj-ea"/>
              </a:rPr>
              <a:t>年　フレックスタイム制勧告</a:t>
            </a:r>
            <a:endParaRPr lang="en-US" altLang="ja-JP" sz="2000" dirty="0" smtClean="0">
              <a:latin typeface="+mj-ea"/>
              <a:ea typeface="+mj-ea"/>
            </a:endParaRPr>
          </a:p>
        </p:txBody>
      </p:sp>
    </p:spTree>
    <p:extLst>
      <p:ext uri="{BB962C8B-B14F-4D97-AF65-F5344CB8AC3E}">
        <p14:creationId xmlns:p14="http://schemas.microsoft.com/office/powerpoint/2010/main" val="3262401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8480" y="288370"/>
            <a:ext cx="9332596" cy="791800"/>
          </a:xfrm>
        </p:spPr>
        <p:txBody>
          <a:bodyPr>
            <a:normAutofit/>
          </a:bodyPr>
          <a:lstStyle/>
          <a:p>
            <a:pPr algn="l"/>
            <a:r>
              <a:rPr lang="ja-JP" altLang="en-US" sz="3200" dirty="0"/>
              <a:t>②週休日・休日等の勤務と時間外勤務</a:t>
            </a:r>
            <a:endParaRPr kumimoji="1" lang="ja-JP" altLang="en-US" sz="3200" dirty="0"/>
          </a:p>
        </p:txBody>
      </p:sp>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6</a:t>
            </a:fld>
            <a:endParaRPr kumimoji="1" lang="ja-JP" altLang="en-US"/>
          </a:p>
        </p:txBody>
      </p:sp>
      <p:sp>
        <p:nvSpPr>
          <p:cNvPr id="5" name="角丸四角形 4"/>
          <p:cNvSpPr/>
          <p:nvPr/>
        </p:nvSpPr>
        <p:spPr>
          <a:xfrm>
            <a:off x="648271" y="1080170"/>
            <a:ext cx="115212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週休日</a:t>
            </a:r>
            <a:endParaRPr kumimoji="1" lang="ja-JP" altLang="en-US" sz="2400" dirty="0"/>
          </a:p>
        </p:txBody>
      </p:sp>
      <p:sp>
        <p:nvSpPr>
          <p:cNvPr id="6" name="テキスト ボックス 5"/>
          <p:cNvSpPr txBox="1"/>
          <p:nvPr/>
        </p:nvSpPr>
        <p:spPr>
          <a:xfrm>
            <a:off x="1944415" y="1039810"/>
            <a:ext cx="7704856" cy="584775"/>
          </a:xfrm>
          <a:prstGeom prst="rect">
            <a:avLst/>
          </a:prstGeom>
          <a:noFill/>
        </p:spPr>
        <p:txBody>
          <a:bodyPr wrap="square" rtlCol="0">
            <a:spAutoFit/>
          </a:bodyPr>
          <a:lstStyle/>
          <a:p>
            <a:r>
              <a:rPr kumimoji="1" lang="ja-JP" altLang="en-US" sz="1600" dirty="0" smtClean="0">
                <a:latin typeface="+mj-ea"/>
                <a:ea typeface="+mj-ea"/>
              </a:rPr>
              <a:t>勤務義務を課されていない日＝勤務から解放された自由な暦日</a:t>
            </a:r>
            <a:r>
              <a:rPr kumimoji="1" lang="en-US" altLang="ja-JP" sz="1600" dirty="0" smtClean="0">
                <a:latin typeface="+mj-ea"/>
                <a:ea typeface="+mj-ea"/>
              </a:rPr>
              <a:t>1</a:t>
            </a:r>
            <a:r>
              <a:rPr kumimoji="1" lang="ja-JP" altLang="en-US" sz="1600" dirty="0" smtClean="0">
                <a:latin typeface="+mj-ea"/>
                <a:ea typeface="+mj-ea"/>
              </a:rPr>
              <a:t>日（労基法</a:t>
            </a:r>
            <a:r>
              <a:rPr kumimoji="1" lang="en-US" altLang="ja-JP" sz="1600" dirty="0" smtClean="0">
                <a:latin typeface="+mj-ea"/>
                <a:ea typeface="+mj-ea"/>
              </a:rPr>
              <a:t>35</a:t>
            </a:r>
            <a:r>
              <a:rPr kumimoji="1" lang="ja-JP" altLang="en-US" sz="1600" dirty="0" smtClean="0">
                <a:latin typeface="+mj-ea"/>
                <a:ea typeface="+mj-ea"/>
              </a:rPr>
              <a:t>条）</a:t>
            </a:r>
            <a:endParaRPr kumimoji="1" lang="en-US" altLang="ja-JP" sz="1600" dirty="0" smtClean="0">
              <a:latin typeface="+mj-ea"/>
              <a:ea typeface="+mj-ea"/>
            </a:endParaRPr>
          </a:p>
          <a:p>
            <a:r>
              <a:rPr lang="ja-JP" altLang="en-US" sz="1600" dirty="0" smtClean="0">
                <a:latin typeface="+mj-ea"/>
                <a:ea typeface="+mj-ea"/>
              </a:rPr>
              <a:t>変則勤務職場を除き原則土曜日（法定外週休日）・日曜日（法定週休日）</a:t>
            </a:r>
            <a:endParaRPr kumimoji="1" lang="ja-JP" altLang="en-US" sz="1600" dirty="0">
              <a:latin typeface="+mj-ea"/>
              <a:ea typeface="+mj-ea"/>
            </a:endParaRPr>
          </a:p>
        </p:txBody>
      </p:sp>
      <p:sp>
        <p:nvSpPr>
          <p:cNvPr id="7" name="テキスト ボックス 6"/>
          <p:cNvSpPr txBox="1"/>
          <p:nvPr/>
        </p:nvSpPr>
        <p:spPr>
          <a:xfrm>
            <a:off x="778123" y="1800250"/>
            <a:ext cx="8856984" cy="861774"/>
          </a:xfrm>
          <a:prstGeom prst="rect">
            <a:avLst/>
          </a:prstGeom>
          <a:noFill/>
        </p:spPr>
        <p:txBody>
          <a:bodyPr wrap="square" rtlCol="0">
            <a:spAutoFit/>
          </a:bodyPr>
          <a:lstStyle/>
          <a:p>
            <a:r>
              <a:rPr kumimoji="1" lang="en-US" altLang="ja-JP" dirty="0" smtClean="0"/>
              <a:t>〔</a:t>
            </a:r>
            <a:r>
              <a:rPr kumimoji="1" lang="ja-JP" altLang="en-US" dirty="0" smtClean="0"/>
              <a:t>週休日の振替</a:t>
            </a:r>
            <a:r>
              <a:rPr kumimoji="1" lang="en-US" altLang="ja-JP" dirty="0" smtClean="0"/>
              <a:t>〕</a:t>
            </a:r>
          </a:p>
          <a:p>
            <a:r>
              <a:rPr lang="ja-JP" altLang="en-US" sz="1600" dirty="0" smtClean="0">
                <a:latin typeface="+mn-ea"/>
              </a:rPr>
              <a:t>　</a:t>
            </a:r>
            <a:r>
              <a:rPr lang="en-US" altLang="ja-JP" sz="1600" dirty="0" smtClean="0">
                <a:latin typeface="+mn-ea"/>
              </a:rPr>
              <a:t>1</a:t>
            </a:r>
            <a:r>
              <a:rPr lang="ja-JP" altLang="en-US" sz="1600" dirty="0" smtClean="0">
                <a:latin typeface="+mn-ea"/>
              </a:rPr>
              <a:t>日</a:t>
            </a:r>
            <a:r>
              <a:rPr lang="ja-JP" altLang="en-US" sz="1600" dirty="0">
                <a:latin typeface="+mn-ea"/>
              </a:rPr>
              <a:t>もしく</a:t>
            </a:r>
            <a:r>
              <a:rPr lang="ja-JP" altLang="en-US" sz="1600" dirty="0" smtClean="0">
                <a:latin typeface="+mn-ea"/>
              </a:rPr>
              <a:t>は</a:t>
            </a:r>
            <a:r>
              <a:rPr lang="en-US" altLang="ja-JP" sz="1600" dirty="0" smtClean="0">
                <a:latin typeface="+mn-ea"/>
              </a:rPr>
              <a:t>4</a:t>
            </a:r>
            <a:r>
              <a:rPr lang="ja-JP" altLang="en-US" sz="1600" dirty="0" smtClean="0">
                <a:latin typeface="+mn-ea"/>
              </a:rPr>
              <a:t>時間単位で勤務することを命じる必要がある日を起算日として</a:t>
            </a:r>
            <a:r>
              <a:rPr lang="en-US" altLang="ja-JP" sz="1600" dirty="0" smtClean="0">
                <a:latin typeface="+mn-ea"/>
              </a:rPr>
              <a:t>4</a:t>
            </a:r>
            <a:r>
              <a:rPr lang="ja-JP" altLang="en-US" sz="1600" dirty="0" smtClean="0">
                <a:latin typeface="+mn-ea"/>
              </a:rPr>
              <a:t>週間前の日から、当該勤務することを命ずる必要がある日を起算日とする</a:t>
            </a:r>
            <a:r>
              <a:rPr lang="en-US" altLang="ja-JP" sz="1600" dirty="0" smtClean="0">
                <a:latin typeface="+mn-ea"/>
              </a:rPr>
              <a:t>8</a:t>
            </a:r>
            <a:r>
              <a:rPr lang="ja-JP" altLang="en-US" sz="1600" dirty="0" smtClean="0">
                <a:latin typeface="+mn-ea"/>
              </a:rPr>
              <a:t>週間後の日までの期間に振り替えるものとする。</a:t>
            </a:r>
            <a:endParaRPr lang="en-US" altLang="ja-JP" sz="1600" dirty="0" smtClean="0">
              <a:latin typeface="+mn-ea"/>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8357" y="4464011"/>
            <a:ext cx="8936654" cy="15683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426" y="2736354"/>
            <a:ext cx="5018476" cy="14750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円/楕円 10"/>
          <p:cNvSpPr/>
          <p:nvPr/>
        </p:nvSpPr>
        <p:spPr>
          <a:xfrm>
            <a:off x="5252500" y="5472658"/>
            <a:ext cx="491567"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a:stCxn id="11" idx="7"/>
          </p:cNvCxnSpPr>
          <p:nvPr/>
        </p:nvCxnSpPr>
        <p:spPr>
          <a:xfrm flipV="1">
            <a:off x="5672079" y="3676375"/>
            <a:ext cx="1777790" cy="1827919"/>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504222" y="2753045"/>
            <a:ext cx="2808312" cy="923330"/>
          </a:xfrm>
          <a:prstGeom prst="rect">
            <a:avLst/>
          </a:prstGeom>
          <a:noFill/>
          <a:ln>
            <a:solidFill>
              <a:schemeClr val="accent1">
                <a:shade val="95000"/>
                <a:satMod val="105000"/>
              </a:schemeClr>
            </a:solidFill>
            <a:prstDash val="dash"/>
          </a:ln>
        </p:spPr>
        <p:txBody>
          <a:bodyPr wrap="square" rtlCol="0">
            <a:spAutoFit/>
          </a:bodyPr>
          <a:lstStyle/>
          <a:p>
            <a:r>
              <a:rPr kumimoji="1" lang="en-US" altLang="ja-JP" dirty="0" smtClean="0"/>
              <a:t>38</a:t>
            </a:r>
            <a:r>
              <a:rPr kumimoji="1" lang="ja-JP" altLang="en-US" dirty="0" smtClean="0"/>
              <a:t>時間</a:t>
            </a:r>
            <a:r>
              <a:rPr kumimoji="1" lang="en-US" altLang="ja-JP" dirty="0" smtClean="0"/>
              <a:t>45</a:t>
            </a:r>
            <a:r>
              <a:rPr kumimoji="1" lang="ja-JP" altLang="en-US" dirty="0" smtClean="0"/>
              <a:t>分を超えるため、超えた</a:t>
            </a:r>
            <a:r>
              <a:rPr kumimoji="1" lang="en-US" altLang="ja-JP" dirty="0" smtClean="0"/>
              <a:t>7</a:t>
            </a:r>
            <a:r>
              <a:rPr kumimoji="1" lang="ja-JP" altLang="en-US" dirty="0" smtClean="0"/>
              <a:t>時間</a:t>
            </a:r>
            <a:r>
              <a:rPr kumimoji="1" lang="en-US" altLang="ja-JP" dirty="0" smtClean="0"/>
              <a:t>45</a:t>
            </a:r>
            <a:r>
              <a:rPr kumimoji="1" lang="ja-JP" altLang="en-US" dirty="0" smtClean="0"/>
              <a:t>分は</a:t>
            </a:r>
            <a:r>
              <a:rPr kumimoji="1" lang="en-US" altLang="ja-JP" dirty="0" smtClean="0"/>
              <a:t>25/100</a:t>
            </a:r>
            <a:r>
              <a:rPr kumimoji="1" lang="ja-JP" altLang="en-US" dirty="0" smtClean="0"/>
              <a:t>の割増賃金支払い要す。</a:t>
            </a:r>
            <a:endParaRPr kumimoji="1" lang="ja-JP" altLang="en-US" dirty="0"/>
          </a:p>
        </p:txBody>
      </p:sp>
      <p:sp>
        <p:nvSpPr>
          <p:cNvPr id="15" name="テキスト ボックス 14"/>
          <p:cNvSpPr txBox="1"/>
          <p:nvPr/>
        </p:nvSpPr>
        <p:spPr>
          <a:xfrm>
            <a:off x="775807" y="6120730"/>
            <a:ext cx="8873464" cy="646331"/>
          </a:xfrm>
          <a:prstGeom prst="rect">
            <a:avLst/>
          </a:prstGeom>
          <a:noFill/>
          <a:ln>
            <a:solidFill>
              <a:schemeClr val="accent1">
                <a:shade val="95000"/>
                <a:satMod val="105000"/>
              </a:schemeClr>
            </a:solidFill>
            <a:prstDash val="dash"/>
          </a:ln>
        </p:spPr>
        <p:txBody>
          <a:bodyPr wrap="square" rtlCol="0">
            <a:spAutoFit/>
          </a:bodyPr>
          <a:lstStyle/>
          <a:p>
            <a:r>
              <a:rPr kumimoji="1" lang="ja-JP" altLang="en-US" dirty="0" smtClean="0"/>
              <a:t>　週休日の振替ができない場合は土曜日の勤務時間</a:t>
            </a:r>
            <a:r>
              <a:rPr kumimoji="1" lang="en-US" altLang="ja-JP" dirty="0" smtClean="0"/>
              <a:t>7</a:t>
            </a:r>
            <a:r>
              <a:rPr kumimoji="1" lang="ja-JP" altLang="en-US" dirty="0" smtClean="0"/>
              <a:t>時間</a:t>
            </a:r>
            <a:r>
              <a:rPr kumimoji="1" lang="en-US" altLang="ja-JP" dirty="0" smtClean="0"/>
              <a:t>45</a:t>
            </a:r>
            <a:r>
              <a:rPr kumimoji="1" lang="ja-JP" altLang="en-US" dirty="0" smtClean="0"/>
              <a:t>分</a:t>
            </a:r>
            <a:r>
              <a:rPr kumimoji="1" lang="en-US" altLang="ja-JP" dirty="0" smtClean="0"/>
              <a:t>×135/100×1</a:t>
            </a:r>
            <a:r>
              <a:rPr kumimoji="1" lang="ja-JP" altLang="en-US" dirty="0" smtClean="0"/>
              <a:t>時間当たり給与額の</a:t>
            </a:r>
            <a:r>
              <a:rPr kumimoji="1" lang="ja-JP" altLang="en-US" u="sng" dirty="0" smtClean="0">
                <a:effectLst>
                  <a:outerShdw blurRad="38100" dist="38100" dir="2700000" algn="tl">
                    <a:srgbClr val="000000">
                      <a:alpha val="43137"/>
                    </a:srgbClr>
                  </a:outerShdw>
                </a:effectLst>
              </a:rPr>
              <a:t>時間外勤務手当</a:t>
            </a:r>
            <a:r>
              <a:rPr kumimoji="1" lang="ja-JP" altLang="en-US" dirty="0" smtClean="0"/>
              <a:t>が支給される。</a:t>
            </a:r>
            <a:endParaRPr kumimoji="1" lang="ja-JP" altLang="en-US" dirty="0"/>
          </a:p>
        </p:txBody>
      </p:sp>
      <p:cxnSp>
        <p:nvCxnSpPr>
          <p:cNvPr id="16" name="直線コネクタ 15"/>
          <p:cNvCxnSpPr>
            <a:stCxn id="15" idx="0"/>
            <a:endCxn id="11" idx="4"/>
          </p:cNvCxnSpPr>
          <p:nvPr/>
        </p:nvCxnSpPr>
        <p:spPr>
          <a:xfrm flipV="1">
            <a:off x="5212539" y="5688682"/>
            <a:ext cx="285745" cy="432048"/>
          </a:xfrm>
          <a:prstGeom prst="line">
            <a:avLst/>
          </a:prstGeom>
          <a:ln w="222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712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7</a:t>
            </a:fld>
            <a:endParaRPr kumimoji="1" lang="ja-JP" altLang="en-US"/>
          </a:p>
        </p:txBody>
      </p:sp>
      <p:sp>
        <p:nvSpPr>
          <p:cNvPr id="5" name="角丸四角形 4"/>
          <p:cNvSpPr/>
          <p:nvPr/>
        </p:nvSpPr>
        <p:spPr>
          <a:xfrm>
            <a:off x="648271" y="504106"/>
            <a:ext cx="1152128"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休日</a:t>
            </a:r>
            <a:endParaRPr kumimoji="1" lang="ja-JP" altLang="en-US" sz="2400" dirty="0"/>
          </a:p>
        </p:txBody>
      </p:sp>
      <p:sp>
        <p:nvSpPr>
          <p:cNvPr id="6" name="テキスト ボックス 5"/>
          <p:cNvSpPr txBox="1"/>
          <p:nvPr/>
        </p:nvSpPr>
        <p:spPr>
          <a:xfrm>
            <a:off x="1951038" y="463746"/>
            <a:ext cx="7704856" cy="584775"/>
          </a:xfrm>
          <a:prstGeom prst="rect">
            <a:avLst/>
          </a:prstGeom>
          <a:noFill/>
        </p:spPr>
        <p:txBody>
          <a:bodyPr wrap="square" rtlCol="0">
            <a:spAutoFit/>
          </a:bodyPr>
          <a:lstStyle/>
          <a:p>
            <a:r>
              <a:rPr kumimoji="1" lang="ja-JP" altLang="en-US" sz="1600" dirty="0" smtClean="0">
                <a:latin typeface="+mj-ea"/>
                <a:ea typeface="+mj-ea"/>
              </a:rPr>
              <a:t>国民の祝日に関する法律に規定する休日（祝日法による休日）と</a:t>
            </a:r>
            <a:r>
              <a:rPr kumimoji="1" lang="en-US" altLang="ja-JP" sz="1600" dirty="0" smtClean="0">
                <a:latin typeface="+mj-ea"/>
                <a:ea typeface="+mj-ea"/>
              </a:rPr>
              <a:t>12</a:t>
            </a:r>
            <a:r>
              <a:rPr kumimoji="1" lang="ja-JP" altLang="en-US" sz="1600" dirty="0" smtClean="0">
                <a:latin typeface="+mj-ea"/>
                <a:ea typeface="+mj-ea"/>
              </a:rPr>
              <a:t>月</a:t>
            </a:r>
            <a:r>
              <a:rPr kumimoji="1" lang="en-US" altLang="ja-JP" sz="1600" dirty="0" smtClean="0">
                <a:latin typeface="+mj-ea"/>
                <a:ea typeface="+mj-ea"/>
              </a:rPr>
              <a:t>29</a:t>
            </a:r>
            <a:r>
              <a:rPr kumimoji="1" lang="ja-JP" altLang="en-US" sz="1600" dirty="0" smtClean="0">
                <a:latin typeface="+mj-ea"/>
                <a:ea typeface="+mj-ea"/>
              </a:rPr>
              <a:t>日～</a:t>
            </a:r>
            <a:r>
              <a:rPr kumimoji="1" lang="en-US" altLang="ja-JP" sz="1600" dirty="0" smtClean="0">
                <a:latin typeface="+mj-ea"/>
                <a:ea typeface="+mj-ea"/>
              </a:rPr>
              <a:t>1</a:t>
            </a:r>
            <a:r>
              <a:rPr kumimoji="1" lang="ja-JP" altLang="en-US" sz="1600" dirty="0" smtClean="0">
                <a:latin typeface="+mj-ea"/>
                <a:ea typeface="+mj-ea"/>
              </a:rPr>
              <a:t>月</a:t>
            </a:r>
            <a:r>
              <a:rPr kumimoji="1" lang="en-US" altLang="ja-JP" sz="1600" dirty="0" smtClean="0">
                <a:latin typeface="+mj-ea"/>
                <a:ea typeface="+mj-ea"/>
              </a:rPr>
              <a:t>3</a:t>
            </a:r>
            <a:r>
              <a:rPr kumimoji="1" lang="ja-JP" altLang="en-US" sz="1600" dirty="0" smtClean="0">
                <a:latin typeface="+mj-ea"/>
                <a:ea typeface="+mj-ea"/>
              </a:rPr>
              <a:t>日（道の場合。町村の多くは</a:t>
            </a:r>
            <a:r>
              <a:rPr kumimoji="1" lang="en-US" altLang="ja-JP" sz="1600" dirty="0" smtClean="0">
                <a:latin typeface="+mj-ea"/>
                <a:ea typeface="+mj-ea"/>
              </a:rPr>
              <a:t>12</a:t>
            </a:r>
            <a:r>
              <a:rPr kumimoji="1" lang="ja-JP" altLang="en-US" sz="1600" dirty="0" smtClean="0">
                <a:latin typeface="+mj-ea"/>
                <a:ea typeface="+mj-ea"/>
              </a:rPr>
              <a:t>月</a:t>
            </a:r>
            <a:r>
              <a:rPr kumimoji="1" lang="en-US" altLang="ja-JP" sz="1600" dirty="0" smtClean="0">
                <a:latin typeface="+mj-ea"/>
                <a:ea typeface="+mj-ea"/>
              </a:rPr>
              <a:t>31</a:t>
            </a:r>
            <a:r>
              <a:rPr kumimoji="1" lang="ja-JP" altLang="en-US" sz="1600" dirty="0" smtClean="0">
                <a:latin typeface="+mj-ea"/>
                <a:ea typeface="+mj-ea"/>
              </a:rPr>
              <a:t>日～</a:t>
            </a:r>
            <a:r>
              <a:rPr lang="en-US" altLang="ja-JP" sz="1600" dirty="0">
                <a:latin typeface="+mj-ea"/>
                <a:ea typeface="+mj-ea"/>
              </a:rPr>
              <a:t>1</a:t>
            </a:r>
            <a:r>
              <a:rPr kumimoji="1" lang="ja-JP" altLang="en-US" sz="1600" dirty="0" smtClean="0">
                <a:latin typeface="+mj-ea"/>
                <a:ea typeface="+mj-ea"/>
              </a:rPr>
              <a:t>月</a:t>
            </a:r>
            <a:r>
              <a:rPr kumimoji="1" lang="en-US" altLang="ja-JP" sz="1600" dirty="0" smtClean="0">
                <a:latin typeface="+mj-ea"/>
                <a:ea typeface="+mj-ea"/>
              </a:rPr>
              <a:t>5</a:t>
            </a:r>
            <a:r>
              <a:rPr kumimoji="1" lang="ja-JP" altLang="en-US" sz="1600" dirty="0" smtClean="0">
                <a:latin typeface="+mj-ea"/>
                <a:ea typeface="+mj-ea"/>
              </a:rPr>
              <a:t>日）のうち祝日法による休日を除く日</a:t>
            </a:r>
            <a:endParaRPr kumimoji="1" lang="ja-JP" altLang="en-US" sz="1600" dirty="0">
              <a:latin typeface="+mj-ea"/>
              <a:ea typeface="+mj-ea"/>
            </a:endParaRPr>
          </a:p>
        </p:txBody>
      </p:sp>
      <p:sp>
        <p:nvSpPr>
          <p:cNvPr id="7" name="テキスト ボックス 6"/>
          <p:cNvSpPr txBox="1"/>
          <p:nvPr/>
        </p:nvSpPr>
        <p:spPr>
          <a:xfrm>
            <a:off x="724945" y="1152178"/>
            <a:ext cx="8856984" cy="1107996"/>
          </a:xfrm>
          <a:prstGeom prst="rect">
            <a:avLst/>
          </a:prstGeom>
          <a:noFill/>
        </p:spPr>
        <p:txBody>
          <a:bodyPr wrap="square" rtlCol="0">
            <a:spAutoFit/>
          </a:bodyPr>
          <a:lstStyle/>
          <a:p>
            <a:r>
              <a:rPr kumimoji="1" lang="en-US" altLang="ja-JP" dirty="0" smtClean="0"/>
              <a:t>〔</a:t>
            </a:r>
            <a:r>
              <a:rPr kumimoji="1" lang="ja-JP" altLang="en-US" dirty="0" smtClean="0"/>
              <a:t>休日の代休日</a:t>
            </a:r>
            <a:r>
              <a:rPr kumimoji="1" lang="en-US" altLang="ja-JP" dirty="0" smtClean="0"/>
              <a:t>〕</a:t>
            </a:r>
          </a:p>
          <a:p>
            <a:r>
              <a:rPr lang="ja-JP" altLang="en-US" sz="1600" dirty="0" smtClean="0">
                <a:latin typeface="+mn-ea"/>
              </a:rPr>
              <a:t>　正規の勤務時間数（</a:t>
            </a:r>
            <a:r>
              <a:rPr lang="en-US" altLang="ja-JP" sz="1600" dirty="0" smtClean="0">
                <a:latin typeface="+mn-ea"/>
              </a:rPr>
              <a:t>7</a:t>
            </a:r>
            <a:r>
              <a:rPr lang="ja-JP" altLang="en-US" sz="1600" dirty="0" smtClean="0">
                <a:latin typeface="+mn-ea"/>
              </a:rPr>
              <a:t>時間</a:t>
            </a:r>
            <a:r>
              <a:rPr lang="en-US" altLang="ja-JP" sz="1600" dirty="0" smtClean="0">
                <a:latin typeface="+mn-ea"/>
              </a:rPr>
              <a:t>45</a:t>
            </a:r>
            <a:r>
              <a:rPr lang="ja-JP" altLang="en-US" sz="1600" dirty="0" smtClean="0">
                <a:latin typeface="+mn-ea"/>
              </a:rPr>
              <a:t>分）の全部、またはその時間数を超えて勤務する場合のみ、同一の正規の勤務時間を割り振られた他の日を代休日とすることが出来る。勤務することを命じられた休日を起算日とし</a:t>
            </a:r>
            <a:r>
              <a:rPr lang="en-US" altLang="ja-JP" sz="1600" dirty="0" smtClean="0">
                <a:latin typeface="+mn-ea"/>
              </a:rPr>
              <a:t>8</a:t>
            </a:r>
            <a:r>
              <a:rPr lang="ja-JP" altLang="en-US" sz="1600" dirty="0" smtClean="0">
                <a:latin typeface="+mn-ea"/>
              </a:rPr>
              <a:t>週間後の日までの期間を代休日に指定できる。</a:t>
            </a:r>
            <a:r>
              <a:rPr lang="ja-JP" altLang="en-US" sz="1200" dirty="0" smtClean="0">
                <a:latin typeface="+mn-ea"/>
              </a:rPr>
              <a:t>（</a:t>
            </a:r>
            <a:r>
              <a:rPr lang="en-US" altLang="ja-JP" sz="1200" dirty="0" smtClean="0">
                <a:latin typeface="+mn-ea"/>
              </a:rPr>
              <a:t>※</a:t>
            </a:r>
            <a:r>
              <a:rPr lang="ja-JP" altLang="en-US" sz="1200" dirty="0" smtClean="0">
                <a:latin typeface="+mn-ea"/>
              </a:rPr>
              <a:t>自治体によっては週休日の振替と同様の期間）</a:t>
            </a:r>
            <a:endParaRPr lang="en-US" altLang="ja-JP" sz="1200" dirty="0" smtClean="0">
              <a:latin typeface="+mn-ea"/>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271" y="2448322"/>
            <a:ext cx="7410450"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テキスト ボックス 7"/>
          <p:cNvSpPr txBox="1"/>
          <p:nvPr/>
        </p:nvSpPr>
        <p:spPr>
          <a:xfrm>
            <a:off x="724945" y="4036551"/>
            <a:ext cx="8856984" cy="1477328"/>
          </a:xfrm>
          <a:prstGeom prst="rect">
            <a:avLst/>
          </a:prstGeom>
          <a:noFill/>
        </p:spPr>
        <p:txBody>
          <a:bodyPr wrap="square" rtlCol="0">
            <a:spAutoFit/>
          </a:bodyPr>
          <a:lstStyle/>
          <a:p>
            <a:r>
              <a:rPr kumimoji="1" lang="en-US" altLang="ja-JP" dirty="0" smtClean="0"/>
              <a:t>〔</a:t>
            </a:r>
            <a:r>
              <a:rPr kumimoji="1" lang="ja-JP" altLang="en-US" dirty="0" smtClean="0"/>
              <a:t>休日勤務手当</a:t>
            </a:r>
            <a:r>
              <a:rPr kumimoji="1" lang="en-US" altLang="ja-JP" dirty="0" smtClean="0"/>
              <a:t>〕</a:t>
            </a:r>
          </a:p>
          <a:p>
            <a:r>
              <a:rPr lang="ja-JP" altLang="en-US" dirty="0" smtClean="0">
                <a:latin typeface="+mn-ea"/>
              </a:rPr>
              <a:t>　代休日の指定ができない場合は</a:t>
            </a:r>
            <a:r>
              <a:rPr lang="en-US" altLang="ja-JP" dirty="0" smtClean="0">
                <a:latin typeface="+mn-ea"/>
              </a:rPr>
              <a:t>7</a:t>
            </a:r>
            <a:r>
              <a:rPr lang="ja-JP" altLang="en-US" dirty="0" smtClean="0">
                <a:latin typeface="+mn-ea"/>
              </a:rPr>
              <a:t>時間</a:t>
            </a:r>
            <a:r>
              <a:rPr lang="en-US" altLang="ja-JP" dirty="0" smtClean="0">
                <a:latin typeface="+mn-ea"/>
              </a:rPr>
              <a:t>45</a:t>
            </a:r>
            <a:r>
              <a:rPr lang="ja-JP" altLang="en-US" dirty="0" smtClean="0">
                <a:latin typeface="+mn-ea"/>
              </a:rPr>
              <a:t>分</a:t>
            </a:r>
            <a:r>
              <a:rPr lang="en-US" altLang="ja-JP" dirty="0" smtClean="0">
                <a:latin typeface="+mn-ea"/>
              </a:rPr>
              <a:t>×135/100×1</a:t>
            </a:r>
            <a:r>
              <a:rPr lang="ja-JP" altLang="en-US" dirty="0" smtClean="0">
                <a:latin typeface="+mn-ea"/>
              </a:rPr>
              <a:t>時間あたり給与額の</a:t>
            </a:r>
            <a:r>
              <a:rPr lang="ja-JP" altLang="en-US" u="sng" dirty="0" smtClean="0">
                <a:effectLst>
                  <a:outerShdw blurRad="38100" dist="38100" dir="2700000" algn="tl">
                    <a:srgbClr val="000000">
                      <a:alpha val="43137"/>
                    </a:srgbClr>
                  </a:outerShdw>
                </a:effectLst>
                <a:latin typeface="+mn-ea"/>
              </a:rPr>
              <a:t>休日勤務手当</a:t>
            </a:r>
            <a:r>
              <a:rPr lang="ja-JP" altLang="en-US" dirty="0" smtClean="0">
                <a:latin typeface="+mn-ea"/>
              </a:rPr>
              <a:t>が支給される。休日は本来、正規の勤務時間が割り振られている日のため週休日の指定ができない場合の時間外勤務手当措置と異なる</a:t>
            </a:r>
            <a:r>
              <a:rPr lang="ja-JP" altLang="en-US" dirty="0" smtClean="0">
                <a:latin typeface="+mn-ea"/>
              </a:rPr>
              <a:t>。ただし正規の勤務時間を超えて休日に勤務した場合は超えた時間は時間外勤務手当支給となる（割増率は</a:t>
            </a:r>
            <a:r>
              <a:rPr lang="en-US" altLang="ja-JP" dirty="0" smtClean="0">
                <a:latin typeface="+mn-ea"/>
              </a:rPr>
              <a:t>135/100</a:t>
            </a:r>
            <a:r>
              <a:rPr lang="ja-JP" altLang="en-US" dirty="0" smtClean="0">
                <a:latin typeface="+mn-ea"/>
              </a:rPr>
              <a:t>）。</a:t>
            </a:r>
            <a:endParaRPr lang="en-US" altLang="ja-JP" sz="1400" dirty="0" smtClean="0">
              <a:latin typeface="+mn-ea"/>
            </a:endParaRPr>
          </a:p>
        </p:txBody>
      </p:sp>
      <p:sp>
        <p:nvSpPr>
          <p:cNvPr id="9" name="テキスト ボックス 8"/>
          <p:cNvSpPr txBox="1"/>
          <p:nvPr/>
        </p:nvSpPr>
        <p:spPr>
          <a:xfrm>
            <a:off x="724945" y="5616674"/>
            <a:ext cx="8856984" cy="861774"/>
          </a:xfrm>
          <a:prstGeom prst="rect">
            <a:avLst/>
          </a:prstGeom>
          <a:noFill/>
        </p:spPr>
        <p:txBody>
          <a:bodyPr wrap="square" rtlCol="0">
            <a:spAutoFit/>
          </a:bodyPr>
          <a:lstStyle/>
          <a:p>
            <a:r>
              <a:rPr lang="en-US" altLang="ja-JP" dirty="0"/>
              <a:t>※</a:t>
            </a:r>
            <a:r>
              <a:rPr kumimoji="1" lang="ja-JP" altLang="en-US" dirty="0" smtClean="0"/>
              <a:t>休日と週休日が重なるとき</a:t>
            </a:r>
            <a:endParaRPr kumimoji="1" lang="en-US" altLang="ja-JP" dirty="0" smtClean="0"/>
          </a:p>
          <a:p>
            <a:r>
              <a:rPr lang="ja-JP" altLang="en-US" dirty="0" smtClean="0">
                <a:latin typeface="+mn-ea"/>
              </a:rPr>
              <a:t>　休日が週休日にあたるときは、その日は週休日として扱う。</a:t>
            </a:r>
            <a:endParaRPr lang="en-US" altLang="ja-JP" dirty="0" smtClean="0">
              <a:latin typeface="+mn-ea"/>
            </a:endParaRPr>
          </a:p>
          <a:p>
            <a:r>
              <a:rPr lang="ja-JP" altLang="en-US" sz="1400" dirty="0">
                <a:latin typeface="+mn-ea"/>
              </a:rPr>
              <a:t>　</a:t>
            </a:r>
            <a:r>
              <a:rPr lang="ja-JP" altLang="en-US" sz="1400" dirty="0" smtClean="0">
                <a:latin typeface="+mn-ea"/>
              </a:rPr>
              <a:t>　（</a:t>
            </a:r>
            <a:r>
              <a:rPr lang="en-US" altLang="ja-JP" sz="1400" dirty="0" smtClean="0">
                <a:latin typeface="+mn-ea"/>
              </a:rPr>
              <a:t>2016</a:t>
            </a:r>
            <a:r>
              <a:rPr lang="ja-JP" altLang="en-US" sz="1400" dirty="0" smtClean="0">
                <a:latin typeface="+mn-ea"/>
              </a:rPr>
              <a:t>年３月</a:t>
            </a:r>
            <a:r>
              <a:rPr lang="en-US" altLang="ja-JP" sz="1400" dirty="0" smtClean="0">
                <a:latin typeface="+mn-ea"/>
              </a:rPr>
              <a:t>20</a:t>
            </a:r>
            <a:r>
              <a:rPr lang="ja-JP" altLang="en-US" sz="1400" dirty="0" smtClean="0">
                <a:latin typeface="+mn-ea"/>
              </a:rPr>
              <a:t>日（日）→春分の日→週休日。３月</a:t>
            </a:r>
            <a:r>
              <a:rPr lang="en-US" altLang="ja-JP" sz="1400" dirty="0" smtClean="0">
                <a:latin typeface="+mn-ea"/>
              </a:rPr>
              <a:t>21</a:t>
            </a:r>
            <a:r>
              <a:rPr lang="ja-JP" altLang="en-US" sz="1400" dirty="0" smtClean="0">
                <a:latin typeface="+mn-ea"/>
              </a:rPr>
              <a:t>日（月）→祝日法の振替休日→休日）</a:t>
            </a:r>
            <a:endParaRPr lang="en-US" altLang="ja-JP" sz="1400" dirty="0" smtClean="0">
              <a:latin typeface="+mn-ea"/>
            </a:endParaRPr>
          </a:p>
        </p:txBody>
      </p:sp>
    </p:spTree>
    <p:extLst>
      <p:ext uri="{BB962C8B-B14F-4D97-AF65-F5344CB8AC3E}">
        <p14:creationId xmlns:p14="http://schemas.microsoft.com/office/powerpoint/2010/main" val="2323572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7C83626-9FCA-49DB-B8B8-D6519A696C34}" type="slidenum">
              <a:rPr kumimoji="1" lang="ja-JP" altLang="en-US" smtClean="0"/>
              <a:pPr/>
              <a:t>8</a:t>
            </a:fld>
            <a:endParaRPr kumimoji="1" lang="ja-JP" altLang="en-US"/>
          </a:p>
        </p:txBody>
      </p:sp>
      <p:sp>
        <p:nvSpPr>
          <p:cNvPr id="5" name="角丸四角形 4"/>
          <p:cNvSpPr/>
          <p:nvPr/>
        </p:nvSpPr>
        <p:spPr>
          <a:xfrm>
            <a:off x="648271" y="504106"/>
            <a:ext cx="158417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休憩</a:t>
            </a:r>
            <a:r>
              <a:rPr lang="ja-JP" altLang="en-US" sz="2400" dirty="0"/>
              <a:t>時間</a:t>
            </a:r>
            <a:endParaRPr kumimoji="1" lang="ja-JP" altLang="en-US" sz="2400" dirty="0"/>
          </a:p>
        </p:txBody>
      </p:sp>
      <p:sp>
        <p:nvSpPr>
          <p:cNvPr id="6" name="正方形/長方形 5"/>
          <p:cNvSpPr/>
          <p:nvPr/>
        </p:nvSpPr>
        <p:spPr>
          <a:xfrm>
            <a:off x="2376463" y="463746"/>
            <a:ext cx="7200800" cy="584775"/>
          </a:xfrm>
          <a:prstGeom prst="rect">
            <a:avLst/>
          </a:prstGeom>
        </p:spPr>
        <p:txBody>
          <a:bodyPr wrap="square">
            <a:spAutoFit/>
          </a:bodyPr>
          <a:lstStyle/>
          <a:p>
            <a:r>
              <a:rPr lang="ja-JP" altLang="en-US" sz="1600" dirty="0"/>
              <a:t>職員が勤務時間の途中において、勤務から解放され、自己の時間として自由に利用することが保障されている勤務義務の課されていない時間</a:t>
            </a:r>
          </a:p>
        </p:txBody>
      </p:sp>
      <p:sp>
        <p:nvSpPr>
          <p:cNvPr id="7" name="正方形/長方形 6"/>
          <p:cNvSpPr/>
          <p:nvPr/>
        </p:nvSpPr>
        <p:spPr>
          <a:xfrm>
            <a:off x="630912" y="1152178"/>
            <a:ext cx="9090367" cy="3139321"/>
          </a:xfrm>
          <a:prstGeom prst="rect">
            <a:avLst/>
          </a:prstGeom>
        </p:spPr>
        <p:txBody>
          <a:bodyPr wrap="square">
            <a:spAutoFit/>
          </a:bodyPr>
          <a:lstStyle/>
          <a:p>
            <a:r>
              <a:rPr lang="en-US" altLang="ja-JP" dirty="0"/>
              <a:t>〔</a:t>
            </a:r>
            <a:r>
              <a:rPr lang="ja-JP" altLang="en-US" dirty="0" smtClean="0"/>
              <a:t>休憩</a:t>
            </a:r>
            <a:r>
              <a:rPr lang="ja-JP" altLang="en-US" dirty="0"/>
              <a:t>時間の３</a:t>
            </a:r>
            <a:r>
              <a:rPr lang="ja-JP" altLang="en-US" dirty="0" smtClean="0"/>
              <a:t>原則</a:t>
            </a:r>
            <a:r>
              <a:rPr lang="en-US" altLang="ja-JP" dirty="0" smtClean="0"/>
              <a:t>〕</a:t>
            </a:r>
            <a:endParaRPr lang="ja-JP" altLang="en-US" dirty="0"/>
          </a:p>
          <a:p>
            <a:r>
              <a:rPr lang="ja-JP" altLang="en-US" dirty="0"/>
              <a:t>　</a:t>
            </a:r>
            <a:r>
              <a:rPr lang="ja-JP" altLang="en-US" sz="1600" dirty="0" smtClean="0"/>
              <a:t>①途中</a:t>
            </a:r>
            <a:r>
              <a:rPr lang="ja-JP" altLang="en-US" sz="1600" dirty="0"/>
              <a:t>付与の</a:t>
            </a:r>
            <a:r>
              <a:rPr lang="ja-JP" altLang="en-US" sz="1600" dirty="0" smtClean="0"/>
              <a:t>原則、②一斉</a:t>
            </a:r>
            <a:r>
              <a:rPr lang="ja-JP" altLang="en-US" sz="1600" dirty="0"/>
              <a:t>付与の</a:t>
            </a:r>
            <a:r>
              <a:rPr lang="ja-JP" altLang="en-US" sz="1600" dirty="0" smtClean="0"/>
              <a:t>原則、③自由</a:t>
            </a:r>
            <a:r>
              <a:rPr lang="ja-JP" altLang="en-US" sz="1600" dirty="0"/>
              <a:t>利用の原則</a:t>
            </a:r>
          </a:p>
          <a:p>
            <a:r>
              <a:rPr lang="en-US" altLang="ja-JP" dirty="0" smtClean="0"/>
              <a:t>〔</a:t>
            </a:r>
            <a:r>
              <a:rPr lang="ja-JP" altLang="en-US" dirty="0" smtClean="0"/>
              <a:t>休憩</a:t>
            </a:r>
            <a:r>
              <a:rPr lang="ja-JP" altLang="en-US" dirty="0"/>
              <a:t>時間の長さと付与</a:t>
            </a:r>
            <a:r>
              <a:rPr lang="ja-JP" altLang="en-US" dirty="0" smtClean="0"/>
              <a:t>時限</a:t>
            </a:r>
            <a:r>
              <a:rPr lang="en-US" altLang="ja-JP" dirty="0" smtClean="0"/>
              <a:t>〕</a:t>
            </a:r>
            <a:endParaRPr lang="ja-JP" altLang="en-US" dirty="0"/>
          </a:p>
          <a:p>
            <a:r>
              <a:rPr lang="ja-JP" altLang="en-US" sz="1600" dirty="0" smtClean="0">
                <a:latin typeface="+mj-ea"/>
                <a:ea typeface="+mj-ea"/>
              </a:rPr>
              <a:t>ア</a:t>
            </a:r>
            <a:r>
              <a:rPr lang="ja-JP" altLang="en-US" sz="1600" dirty="0">
                <a:latin typeface="+mj-ea"/>
                <a:ea typeface="+mj-ea"/>
              </a:rPr>
              <a:t>）国家</a:t>
            </a:r>
            <a:r>
              <a:rPr lang="ja-JP" altLang="en-US" sz="1600" dirty="0" smtClean="0">
                <a:latin typeface="+mj-ea"/>
                <a:ea typeface="+mj-ea"/>
              </a:rPr>
              <a:t>公務員の場合</a:t>
            </a:r>
            <a:endParaRPr lang="ja-JP" altLang="en-US" sz="1600" dirty="0">
              <a:latin typeface="+mj-ea"/>
              <a:ea typeface="+mj-ea"/>
            </a:endParaRPr>
          </a:p>
          <a:p>
            <a:r>
              <a:rPr lang="ja-JP" altLang="en-US" sz="1600" dirty="0" smtClean="0">
                <a:latin typeface="+mj-ea"/>
                <a:ea typeface="+mj-ea"/>
              </a:rPr>
              <a:t>　７時間</a:t>
            </a:r>
            <a:r>
              <a:rPr lang="en-US" altLang="ja-JP" sz="1600" dirty="0">
                <a:latin typeface="+mj-ea"/>
                <a:ea typeface="+mj-ea"/>
              </a:rPr>
              <a:t>45</a:t>
            </a:r>
            <a:r>
              <a:rPr lang="ja-JP" altLang="en-US" sz="1600" dirty="0">
                <a:latin typeface="+mj-ea"/>
                <a:ea typeface="+mj-ea"/>
              </a:rPr>
              <a:t>分の勤務時間を割り振る場合にあっては</a:t>
            </a:r>
            <a:r>
              <a:rPr lang="en-US" altLang="ja-JP" sz="1600" dirty="0">
                <a:latin typeface="+mj-ea"/>
                <a:ea typeface="+mj-ea"/>
              </a:rPr>
              <a:t>60</a:t>
            </a:r>
            <a:r>
              <a:rPr lang="ja-JP" altLang="en-US" sz="1600" dirty="0">
                <a:latin typeface="+mj-ea"/>
                <a:ea typeface="+mj-ea"/>
              </a:rPr>
              <a:t>分（各省各庁の長が、業務の運営並びに職員の健康及び福祉を考慮して必要があると認める場合は、</a:t>
            </a:r>
            <a:r>
              <a:rPr lang="en-US" altLang="ja-JP" sz="1600" dirty="0">
                <a:latin typeface="+mj-ea"/>
                <a:ea typeface="+mj-ea"/>
              </a:rPr>
              <a:t>45</a:t>
            </a:r>
            <a:r>
              <a:rPr lang="ja-JP" altLang="en-US" sz="1600" dirty="0">
                <a:latin typeface="+mj-ea"/>
                <a:ea typeface="+mj-ea"/>
              </a:rPr>
              <a:t>分）、それ以外の場合にあっては</a:t>
            </a:r>
            <a:r>
              <a:rPr lang="en-US" altLang="ja-JP" sz="1600" dirty="0">
                <a:latin typeface="+mj-ea"/>
                <a:ea typeface="+mj-ea"/>
              </a:rPr>
              <a:t>30</a:t>
            </a:r>
            <a:r>
              <a:rPr lang="ja-JP" altLang="en-US" sz="1600" dirty="0">
                <a:latin typeface="+mj-ea"/>
                <a:ea typeface="+mj-ea"/>
              </a:rPr>
              <a:t>分以上とすること</a:t>
            </a:r>
            <a:r>
              <a:rPr lang="ja-JP" altLang="en-US" sz="1600" dirty="0" smtClean="0">
                <a:latin typeface="+mj-ea"/>
                <a:ea typeface="+mj-ea"/>
              </a:rPr>
              <a:t>。</a:t>
            </a:r>
            <a:r>
              <a:rPr lang="ja-JP" altLang="en-US" sz="1600" dirty="0"/>
              <a:t>おおむね毎４時間の連続する正規の勤務時間の後に置く</a:t>
            </a:r>
            <a:r>
              <a:rPr lang="ja-JP" altLang="en-US" sz="1600" dirty="0" smtClean="0"/>
              <a:t>こと。</a:t>
            </a:r>
            <a:endParaRPr lang="ja-JP" altLang="en-US" sz="1400" dirty="0">
              <a:latin typeface="+mj-ea"/>
              <a:ea typeface="+mj-ea"/>
            </a:endParaRPr>
          </a:p>
          <a:p>
            <a:r>
              <a:rPr lang="ja-JP" altLang="en-US" sz="1600" dirty="0">
                <a:latin typeface="+mj-ea"/>
                <a:ea typeface="+mj-ea"/>
              </a:rPr>
              <a:t>イ）北海道の場合</a:t>
            </a:r>
          </a:p>
          <a:p>
            <a:r>
              <a:rPr lang="ja-JP" altLang="en-US" sz="1600" dirty="0">
                <a:latin typeface="+mj-ea"/>
                <a:ea typeface="+mj-ea"/>
              </a:rPr>
              <a:t>　６時間を超える場合は少なくとも１時間の休憩時間を勤務時間の途中におかなければならない</a:t>
            </a:r>
            <a:r>
              <a:rPr lang="ja-JP" altLang="en-US" sz="1600" dirty="0" smtClean="0">
                <a:latin typeface="+mj-ea"/>
                <a:ea typeface="+mj-ea"/>
              </a:rPr>
              <a:t>。１日</a:t>
            </a:r>
            <a:r>
              <a:rPr lang="ja-JP" altLang="en-US" sz="1600" dirty="0">
                <a:latin typeface="+mj-ea"/>
                <a:ea typeface="+mj-ea"/>
              </a:rPr>
              <a:t>の勤務時間が６時間を超え７時間</a:t>
            </a:r>
            <a:r>
              <a:rPr lang="en-US" altLang="ja-JP" sz="1600" dirty="0">
                <a:latin typeface="+mj-ea"/>
                <a:ea typeface="+mj-ea"/>
              </a:rPr>
              <a:t>45</a:t>
            </a:r>
            <a:r>
              <a:rPr lang="ja-JP" altLang="en-US" sz="1600" dirty="0">
                <a:latin typeface="+mj-ea"/>
                <a:ea typeface="+mj-ea"/>
              </a:rPr>
              <a:t>分以下の場合において、職員の健康及び福祉に重大な影響を及ぼすときは、人事委員会規則の定めるところにより、同項の休憩時間を</a:t>
            </a:r>
            <a:r>
              <a:rPr lang="en-US" altLang="ja-JP" sz="1600" dirty="0">
                <a:latin typeface="+mj-ea"/>
                <a:ea typeface="+mj-ea"/>
              </a:rPr>
              <a:t>45</a:t>
            </a:r>
            <a:r>
              <a:rPr lang="ja-JP" altLang="en-US" sz="1600" dirty="0">
                <a:latin typeface="+mj-ea"/>
                <a:ea typeface="+mj-ea"/>
              </a:rPr>
              <a:t>分以上１時間未満とすることができる</a:t>
            </a:r>
            <a:r>
              <a:rPr lang="ja-JP" altLang="en-US" sz="1600" dirty="0" smtClean="0">
                <a:latin typeface="+mj-ea"/>
                <a:ea typeface="+mj-ea"/>
              </a:rPr>
              <a:t>。</a:t>
            </a:r>
            <a:endParaRPr lang="ja-JP" altLang="en-US" sz="1600" dirty="0">
              <a:latin typeface="+mj-ea"/>
              <a:ea typeface="+mj-ea"/>
            </a:endParaRPr>
          </a:p>
        </p:txBody>
      </p:sp>
      <p:sp>
        <p:nvSpPr>
          <p:cNvPr id="8" name="角丸四角形 7"/>
          <p:cNvSpPr/>
          <p:nvPr/>
        </p:nvSpPr>
        <p:spPr>
          <a:xfrm>
            <a:off x="630911" y="4444546"/>
            <a:ext cx="1457520"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宿</a:t>
            </a:r>
            <a:r>
              <a:rPr lang="ja-JP" altLang="en-US" sz="2400" dirty="0" smtClean="0"/>
              <a:t>日直</a:t>
            </a:r>
            <a:r>
              <a:rPr lang="ja-JP" altLang="en-US" sz="2400" dirty="0"/>
              <a:t>勤務</a:t>
            </a:r>
            <a:endParaRPr kumimoji="1" lang="ja-JP" altLang="en-US" sz="2400" dirty="0"/>
          </a:p>
        </p:txBody>
      </p:sp>
      <p:sp>
        <p:nvSpPr>
          <p:cNvPr id="9" name="正方形/長方形 8"/>
          <p:cNvSpPr/>
          <p:nvPr/>
        </p:nvSpPr>
        <p:spPr>
          <a:xfrm>
            <a:off x="2232447" y="4301981"/>
            <a:ext cx="7344816" cy="1077218"/>
          </a:xfrm>
          <a:prstGeom prst="rect">
            <a:avLst/>
          </a:prstGeom>
        </p:spPr>
        <p:txBody>
          <a:bodyPr wrap="square">
            <a:spAutoFit/>
          </a:bodyPr>
          <a:lstStyle/>
          <a:p>
            <a:r>
              <a:rPr lang="ja-JP" altLang="en-US" sz="1600" dirty="0" smtClean="0">
                <a:latin typeface="+mj-ea"/>
                <a:ea typeface="+mj-ea"/>
              </a:rPr>
              <a:t>①</a:t>
            </a:r>
            <a:r>
              <a:rPr lang="ja-JP" altLang="en-US" sz="1600" dirty="0">
                <a:latin typeface="+mj-ea"/>
                <a:ea typeface="+mj-ea"/>
              </a:rPr>
              <a:t>　断続的労働の一種であり、労働基準法に定める労働時間、休憩および休日に関する規定は適用されないこととなる。</a:t>
            </a:r>
          </a:p>
          <a:p>
            <a:r>
              <a:rPr lang="ja-JP" altLang="en-US" sz="1600" dirty="0">
                <a:latin typeface="+mj-ea"/>
                <a:ea typeface="+mj-ea"/>
              </a:rPr>
              <a:t>②　宿日直勤務には、休憩・休息時間の割り振りは必要なく、宿日直勤務の時間も</a:t>
            </a:r>
            <a:r>
              <a:rPr lang="ja-JP" altLang="en-US" sz="1600" dirty="0" smtClean="0">
                <a:latin typeface="+mj-ea"/>
                <a:ea typeface="+mj-ea"/>
              </a:rPr>
              <a:t>１日７時間</a:t>
            </a:r>
            <a:r>
              <a:rPr lang="en-US" altLang="ja-JP" sz="1600" dirty="0">
                <a:latin typeface="+mj-ea"/>
                <a:ea typeface="+mj-ea"/>
              </a:rPr>
              <a:t>45</a:t>
            </a:r>
            <a:r>
              <a:rPr lang="ja-JP" altLang="en-US" sz="1600" dirty="0" smtClean="0">
                <a:latin typeface="+mj-ea"/>
                <a:ea typeface="+mj-ea"/>
              </a:rPr>
              <a:t>分の</a:t>
            </a:r>
            <a:r>
              <a:rPr lang="ja-JP" altLang="en-US" sz="1600" dirty="0">
                <a:latin typeface="+mj-ea"/>
                <a:ea typeface="+mj-ea"/>
              </a:rPr>
              <a:t>制約を受けるものではない</a:t>
            </a:r>
            <a:r>
              <a:rPr lang="ja-JP" altLang="en-US" sz="1600" dirty="0" smtClean="0">
                <a:latin typeface="+mj-ea"/>
                <a:ea typeface="+mj-ea"/>
              </a:rPr>
              <a:t>。</a:t>
            </a:r>
            <a:endParaRPr lang="ja-JP" altLang="en-US" sz="1600" dirty="0">
              <a:latin typeface="+mj-ea"/>
              <a:ea typeface="+mj-ea"/>
            </a:endParaRPr>
          </a:p>
        </p:txBody>
      </p:sp>
      <p:cxnSp>
        <p:nvCxnSpPr>
          <p:cNvPr id="11" name="直線コネクタ 10"/>
          <p:cNvCxnSpPr/>
          <p:nvPr/>
        </p:nvCxnSpPr>
        <p:spPr>
          <a:xfrm>
            <a:off x="792287" y="4301981"/>
            <a:ext cx="864096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792287" y="5472658"/>
            <a:ext cx="8640960" cy="307777"/>
          </a:xfrm>
          <a:prstGeom prst="rect">
            <a:avLst/>
          </a:prstGeom>
          <a:noFill/>
        </p:spPr>
        <p:txBody>
          <a:bodyPr wrap="square" rtlCol="0">
            <a:spAutoFit/>
          </a:bodyPr>
          <a:lstStyle/>
          <a:p>
            <a:r>
              <a:rPr kumimoji="1" lang="ja-JP" altLang="en-US" sz="1400" dirty="0" smtClean="0"/>
              <a:t>●宿直勤務－退庁時から翌日の開庁時まで　●</a:t>
            </a:r>
            <a:r>
              <a:rPr lang="ja-JP" altLang="en-US" sz="1400" dirty="0" smtClean="0"/>
              <a:t>日直勤務－週休日・休日の正規の勤務時間に相当する時間帯</a:t>
            </a:r>
            <a:endParaRPr kumimoji="1" lang="ja-JP" altLang="en-US" sz="1400" dirty="0"/>
          </a:p>
        </p:txBody>
      </p:sp>
      <p:sp>
        <p:nvSpPr>
          <p:cNvPr id="13" name="テキスト ボックス 12"/>
          <p:cNvSpPr txBox="1"/>
          <p:nvPr/>
        </p:nvSpPr>
        <p:spPr>
          <a:xfrm>
            <a:off x="792287" y="5780435"/>
            <a:ext cx="8784976" cy="984885"/>
          </a:xfrm>
          <a:prstGeom prst="rect">
            <a:avLst/>
          </a:prstGeom>
          <a:noFill/>
        </p:spPr>
        <p:txBody>
          <a:bodyPr wrap="square" rtlCol="0">
            <a:spAutoFit/>
          </a:bodyPr>
          <a:lstStyle/>
          <a:p>
            <a:r>
              <a:rPr kumimoji="1" lang="en-US" altLang="ja-JP" sz="1600" dirty="0" smtClean="0"/>
              <a:t>【</a:t>
            </a:r>
            <a:r>
              <a:rPr kumimoji="1" lang="ja-JP" altLang="en-US" sz="1600" dirty="0" smtClean="0"/>
              <a:t>勤務の態様</a:t>
            </a:r>
            <a:r>
              <a:rPr kumimoji="1" lang="en-US" altLang="ja-JP" sz="1600" dirty="0" smtClean="0"/>
              <a:t>】</a:t>
            </a:r>
            <a:r>
              <a:rPr lang="ja-JP" altLang="en-US" sz="1400" dirty="0" smtClean="0"/>
              <a:t>状態としてほとんど労働をする必要のない勤務。定時巡視、緊急の文書・電話の収受、非常事態に備えての待機などを目的とするものに限る</a:t>
            </a:r>
            <a:endParaRPr lang="en-US" altLang="ja-JP" sz="1400" dirty="0" smtClean="0"/>
          </a:p>
          <a:p>
            <a:r>
              <a:rPr kumimoji="1" lang="en-US" altLang="ja-JP" sz="1400" dirty="0" smtClean="0"/>
              <a:t>【</a:t>
            </a:r>
            <a:r>
              <a:rPr kumimoji="1" lang="ja-JP" altLang="en-US" sz="1400" dirty="0" smtClean="0"/>
              <a:t>宿日直手当</a:t>
            </a:r>
            <a:r>
              <a:rPr kumimoji="1" lang="en-US" altLang="ja-JP" sz="1400" dirty="0" smtClean="0"/>
              <a:t>】</a:t>
            </a:r>
            <a:r>
              <a:rPr lang="ja-JP" altLang="en-US" sz="1400" dirty="0"/>
              <a:t>それぞれの勤務１回の最低額は、宿直・日直の勤務に就くことの予定されている同種の労働者に対して支払われている賃金の１人１日平均額の３分の１以上</a:t>
            </a:r>
            <a:r>
              <a:rPr lang="ja-JP" altLang="en-US" sz="1400" dirty="0" smtClean="0"/>
              <a:t>。（国公水準では普通宿日直勤務</a:t>
            </a:r>
            <a:r>
              <a:rPr lang="ja-JP" altLang="en-US" sz="1400" dirty="0" smtClean="0">
                <a:latin typeface="+mj-ea"/>
                <a:ea typeface="+mj-ea"/>
              </a:rPr>
              <a:t>で</a:t>
            </a:r>
            <a:r>
              <a:rPr lang="en-US" altLang="ja-JP" sz="1400" dirty="0" smtClean="0">
                <a:latin typeface="+mj-ea"/>
                <a:ea typeface="+mj-ea"/>
              </a:rPr>
              <a:t>4,200</a:t>
            </a:r>
            <a:r>
              <a:rPr lang="ja-JP" altLang="en-US" sz="1400" dirty="0" smtClean="0">
                <a:latin typeface="+mj-ea"/>
                <a:ea typeface="+mj-ea"/>
              </a:rPr>
              <a:t>円）</a:t>
            </a:r>
            <a:endParaRPr kumimoji="1" lang="ja-JP" altLang="en-US" sz="1400" dirty="0">
              <a:latin typeface="+mj-ea"/>
              <a:ea typeface="+mj-ea"/>
            </a:endParaRPr>
          </a:p>
        </p:txBody>
      </p:sp>
    </p:spTree>
    <p:extLst>
      <p:ext uri="{BB962C8B-B14F-4D97-AF65-F5344CB8AC3E}">
        <p14:creationId xmlns:p14="http://schemas.microsoft.com/office/powerpoint/2010/main" val="195609948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6065</TotalTime>
  <Words>886</Words>
  <Application>Microsoft Office PowerPoint</Application>
  <PresentationFormat>ユーザー設定</PresentationFormat>
  <Paragraphs>150</Paragraphs>
  <Slides>12</Slides>
  <Notes>1</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講座６ ①公務員労働者の勤務時間制度 ②週休日・休日等の勤務と時間外勤務</vt:lpstr>
      <vt:lpstr>①公務員労働者の勤務時間制度</vt:lpstr>
      <vt:lpstr>PowerPoint プレゼンテーション</vt:lpstr>
      <vt:lpstr>PowerPoint プレゼンテーション</vt:lpstr>
      <vt:lpstr>PowerPoint プレゼンテーション</vt:lpstr>
      <vt:lpstr>PowerPoint プレゼンテーション</vt:lpstr>
      <vt:lpstr>②週休日・休日等の勤務と時間外勤務</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自治労本部</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0</dc:title>
  <dc:creator>橋本 勇介</dc:creator>
  <cp:lastModifiedBy>自治労県本支部</cp:lastModifiedBy>
  <cp:revision>432</cp:revision>
  <cp:lastPrinted>2016-05-09T11:17:29Z</cp:lastPrinted>
  <dcterms:created xsi:type="dcterms:W3CDTF">2012-05-09T02:37:52Z</dcterms:created>
  <dcterms:modified xsi:type="dcterms:W3CDTF">2016-05-11T11:19:45Z</dcterms:modified>
</cp:coreProperties>
</file>