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5.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6.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7.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8.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9.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10.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11.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13"/>
  </p:notesMasterIdLst>
  <p:handoutMasterIdLst>
    <p:handoutMasterId r:id="rId14"/>
  </p:handoutMasterIdLst>
  <p:sldIdLst>
    <p:sldId id="256" r:id="rId2"/>
    <p:sldId id="272" r:id="rId3"/>
    <p:sldId id="299" r:id="rId4"/>
    <p:sldId id="303" r:id="rId5"/>
    <p:sldId id="300" r:id="rId6"/>
    <p:sldId id="301" r:id="rId7"/>
    <p:sldId id="302" r:id="rId8"/>
    <p:sldId id="304" r:id="rId9"/>
    <p:sldId id="305" r:id="rId10"/>
    <p:sldId id="306" r:id="rId11"/>
    <p:sldId id="307" r:id="rId12"/>
  </p:sldIdLst>
  <p:sldSz cx="10369550" cy="7200900"/>
  <p:notesSz cx="6797675" cy="9926638"/>
  <p:defaultTextStyle>
    <a:defPPr>
      <a:defRPr lang="ja-JP"/>
    </a:defPPr>
    <a:lvl1pPr marL="0" algn="l" defTabSz="952259" rtl="0" eaLnBrk="1" latinLnBrk="0" hangingPunct="1">
      <a:defRPr kumimoji="1" sz="1800" kern="1200">
        <a:solidFill>
          <a:schemeClr val="tx1"/>
        </a:solidFill>
        <a:latin typeface="+mn-lt"/>
        <a:ea typeface="+mn-ea"/>
        <a:cs typeface="+mn-cs"/>
      </a:defRPr>
    </a:lvl1pPr>
    <a:lvl2pPr marL="476130" algn="l" defTabSz="952259" rtl="0" eaLnBrk="1" latinLnBrk="0" hangingPunct="1">
      <a:defRPr kumimoji="1" sz="1800" kern="1200">
        <a:solidFill>
          <a:schemeClr val="tx1"/>
        </a:solidFill>
        <a:latin typeface="+mn-lt"/>
        <a:ea typeface="+mn-ea"/>
        <a:cs typeface="+mn-cs"/>
      </a:defRPr>
    </a:lvl2pPr>
    <a:lvl3pPr marL="952259" algn="l" defTabSz="952259" rtl="0" eaLnBrk="1" latinLnBrk="0" hangingPunct="1">
      <a:defRPr kumimoji="1" sz="1800" kern="1200">
        <a:solidFill>
          <a:schemeClr val="tx1"/>
        </a:solidFill>
        <a:latin typeface="+mn-lt"/>
        <a:ea typeface="+mn-ea"/>
        <a:cs typeface="+mn-cs"/>
      </a:defRPr>
    </a:lvl3pPr>
    <a:lvl4pPr marL="1428389" algn="l" defTabSz="952259" rtl="0" eaLnBrk="1" latinLnBrk="0" hangingPunct="1">
      <a:defRPr kumimoji="1" sz="1800" kern="1200">
        <a:solidFill>
          <a:schemeClr val="tx1"/>
        </a:solidFill>
        <a:latin typeface="+mn-lt"/>
        <a:ea typeface="+mn-ea"/>
        <a:cs typeface="+mn-cs"/>
      </a:defRPr>
    </a:lvl4pPr>
    <a:lvl5pPr marL="1904519" algn="l" defTabSz="952259" rtl="0" eaLnBrk="1" latinLnBrk="0" hangingPunct="1">
      <a:defRPr kumimoji="1" sz="1800" kern="1200">
        <a:solidFill>
          <a:schemeClr val="tx1"/>
        </a:solidFill>
        <a:latin typeface="+mn-lt"/>
        <a:ea typeface="+mn-ea"/>
        <a:cs typeface="+mn-cs"/>
      </a:defRPr>
    </a:lvl5pPr>
    <a:lvl6pPr marL="2380648" algn="l" defTabSz="952259" rtl="0" eaLnBrk="1" latinLnBrk="0" hangingPunct="1">
      <a:defRPr kumimoji="1" sz="1800" kern="1200">
        <a:solidFill>
          <a:schemeClr val="tx1"/>
        </a:solidFill>
        <a:latin typeface="+mn-lt"/>
        <a:ea typeface="+mn-ea"/>
        <a:cs typeface="+mn-cs"/>
      </a:defRPr>
    </a:lvl6pPr>
    <a:lvl7pPr marL="2856777" algn="l" defTabSz="952259" rtl="0" eaLnBrk="1" latinLnBrk="0" hangingPunct="1">
      <a:defRPr kumimoji="1" sz="1800" kern="1200">
        <a:solidFill>
          <a:schemeClr val="tx1"/>
        </a:solidFill>
        <a:latin typeface="+mn-lt"/>
        <a:ea typeface="+mn-ea"/>
        <a:cs typeface="+mn-cs"/>
      </a:defRPr>
    </a:lvl7pPr>
    <a:lvl8pPr marL="3332906" algn="l" defTabSz="952259" rtl="0" eaLnBrk="1" latinLnBrk="0" hangingPunct="1">
      <a:defRPr kumimoji="1" sz="1800" kern="1200">
        <a:solidFill>
          <a:schemeClr val="tx1"/>
        </a:solidFill>
        <a:latin typeface="+mn-lt"/>
        <a:ea typeface="+mn-ea"/>
        <a:cs typeface="+mn-cs"/>
      </a:defRPr>
    </a:lvl8pPr>
    <a:lvl9pPr marL="3809036" algn="l" defTabSz="952259"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66FFFF"/>
    <a:srgbClr val="CCFFCC"/>
    <a:srgbClr val="D1FFD3"/>
    <a:srgbClr val="E7FFE8"/>
    <a:srgbClr val="ACFEB0"/>
    <a:srgbClr val="F6C0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78" autoAdjust="0"/>
    <p:restoredTop sz="98896" autoAdjust="0"/>
  </p:normalViewPr>
  <p:slideViewPr>
    <p:cSldViewPr>
      <p:cViewPr>
        <p:scale>
          <a:sx n="100" d="100"/>
          <a:sy n="100" d="100"/>
        </p:scale>
        <p:origin x="-72" y="-72"/>
      </p:cViewPr>
      <p:guideLst>
        <p:guide orient="horz" pos="2269"/>
        <p:guide pos="3267"/>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9" d="100"/>
          <a:sy n="79" d="100"/>
        </p:scale>
        <p:origin x="-2046" y="-102"/>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5AF27E-4216-4112-8384-FD02C506508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kumimoji="1" lang="ja-JP" altLang="en-US"/>
        </a:p>
      </dgm:t>
    </dgm:pt>
    <dgm:pt modelId="{34FD5C27-3940-46C0-8B1B-96D6E2A53E70}" type="pres">
      <dgm:prSet presAssocID="{085AF27E-4216-4112-8384-FD02C506508D}" presName="linear" presStyleCnt="0">
        <dgm:presLayoutVars>
          <dgm:animLvl val="lvl"/>
          <dgm:resizeHandles val="exact"/>
        </dgm:presLayoutVars>
      </dgm:prSet>
      <dgm:spPr/>
      <dgm:t>
        <a:bodyPr/>
        <a:lstStyle/>
        <a:p>
          <a:endParaRPr kumimoji="1" lang="ja-JP" altLang="en-US"/>
        </a:p>
      </dgm:t>
    </dgm:pt>
  </dgm:ptLst>
  <dgm:cxnLst>
    <dgm:cxn modelId="{673F9536-C296-4D13-A86E-8D1166D13625}" type="presOf" srcId="{085AF27E-4216-4112-8384-FD02C506508D}" destId="{34FD5C27-3940-46C0-8B1B-96D6E2A53E70}"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47B87B0-B29C-4ABF-88F8-2367FF9E638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03D0BA79-5092-4535-9E19-9E3EC4A14198}">
      <dgm:prSet custT="1"/>
      <dgm:spPr/>
      <dgm:t>
        <a:bodyPr/>
        <a:lstStyle/>
        <a:p>
          <a:pPr algn="ctr" rtl="0"/>
          <a:r>
            <a:rPr lang="ja-JP" altLang="en-US" sz="3200" b="0" dirty="0" smtClean="0">
              <a:latin typeface="+mj-ea"/>
              <a:ea typeface="+mj-ea"/>
            </a:rPr>
            <a:t>ラスパイレス比較の問題　</a:t>
          </a:r>
          <a:r>
            <a:rPr lang="en-US" altLang="ja-JP" sz="3200" b="0" dirty="0" smtClean="0">
              <a:latin typeface="+mj-ea"/>
              <a:ea typeface="+mj-ea"/>
            </a:rPr>
            <a:t>Ⅱ</a:t>
          </a:r>
          <a:endParaRPr lang="ja-JP" sz="3200" b="0" dirty="0">
            <a:latin typeface="+mj-ea"/>
            <a:ea typeface="+mj-ea"/>
          </a:endParaRPr>
        </a:p>
      </dgm:t>
    </dgm:pt>
    <dgm:pt modelId="{05B4F2FD-EFE7-48C9-BA42-E8A07EF185AD}" type="parTrans" cxnId="{C1FAE883-33FA-4DD4-9DD4-D8A67AB7B06A}">
      <dgm:prSet/>
      <dgm:spPr/>
      <dgm:t>
        <a:bodyPr/>
        <a:lstStyle/>
        <a:p>
          <a:endParaRPr kumimoji="1" lang="ja-JP" altLang="en-US"/>
        </a:p>
      </dgm:t>
    </dgm:pt>
    <dgm:pt modelId="{A92D56B4-64C5-4CB5-96F4-0B81C69953DE}" type="sibTrans" cxnId="{C1FAE883-33FA-4DD4-9DD4-D8A67AB7B06A}">
      <dgm:prSet/>
      <dgm:spPr/>
      <dgm:t>
        <a:bodyPr/>
        <a:lstStyle/>
        <a:p>
          <a:endParaRPr kumimoji="1" lang="ja-JP" altLang="en-US"/>
        </a:p>
      </dgm:t>
    </dgm:pt>
    <dgm:pt modelId="{F19D4935-82A4-4850-B553-3DBA7DBDC303}" type="pres">
      <dgm:prSet presAssocID="{447B87B0-B29C-4ABF-88F8-2367FF9E6381}" presName="linear" presStyleCnt="0">
        <dgm:presLayoutVars>
          <dgm:animLvl val="lvl"/>
          <dgm:resizeHandles val="exact"/>
        </dgm:presLayoutVars>
      </dgm:prSet>
      <dgm:spPr/>
      <dgm:t>
        <a:bodyPr/>
        <a:lstStyle/>
        <a:p>
          <a:endParaRPr kumimoji="1" lang="ja-JP" altLang="en-US"/>
        </a:p>
      </dgm:t>
    </dgm:pt>
    <dgm:pt modelId="{F3ED5815-A64F-49B6-9294-6D5A2CEFFF30}" type="pres">
      <dgm:prSet presAssocID="{03D0BA79-5092-4535-9E19-9E3EC4A14198}" presName="parentText" presStyleLbl="node1" presStyleIdx="0" presStyleCnt="1" custScaleX="100000" custScaleY="186760" custLinFactNeighborX="-835" custLinFactNeighborY="13040">
        <dgm:presLayoutVars>
          <dgm:chMax val="0"/>
          <dgm:bulletEnabled val="1"/>
        </dgm:presLayoutVars>
      </dgm:prSet>
      <dgm:spPr/>
      <dgm:t>
        <a:bodyPr/>
        <a:lstStyle/>
        <a:p>
          <a:endParaRPr kumimoji="1" lang="ja-JP" altLang="en-US"/>
        </a:p>
      </dgm:t>
    </dgm:pt>
  </dgm:ptLst>
  <dgm:cxnLst>
    <dgm:cxn modelId="{C1FAE883-33FA-4DD4-9DD4-D8A67AB7B06A}" srcId="{447B87B0-B29C-4ABF-88F8-2367FF9E6381}" destId="{03D0BA79-5092-4535-9E19-9E3EC4A14198}" srcOrd="0" destOrd="0" parTransId="{05B4F2FD-EFE7-48C9-BA42-E8A07EF185AD}" sibTransId="{A92D56B4-64C5-4CB5-96F4-0B81C69953DE}"/>
    <dgm:cxn modelId="{31B18480-4A88-465B-9882-A52627D2EA98}" type="presOf" srcId="{447B87B0-B29C-4ABF-88F8-2367FF9E6381}" destId="{F19D4935-82A4-4850-B553-3DBA7DBDC303}" srcOrd="0" destOrd="0" presId="urn:microsoft.com/office/officeart/2005/8/layout/vList2"/>
    <dgm:cxn modelId="{E9B6C140-1E51-4F83-9401-D2B805913F80}" type="presOf" srcId="{03D0BA79-5092-4535-9E19-9E3EC4A14198}" destId="{F3ED5815-A64F-49B6-9294-6D5A2CEFFF30}" srcOrd="0" destOrd="0" presId="urn:microsoft.com/office/officeart/2005/8/layout/vList2"/>
    <dgm:cxn modelId="{95D07DD7-86AA-414A-9566-3778747B2B7F}" type="presParOf" srcId="{F19D4935-82A4-4850-B553-3DBA7DBDC303}" destId="{F3ED5815-A64F-49B6-9294-6D5A2CEFFF30}"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85AF27E-4216-4112-8384-FD02C506508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34FD5C27-3940-46C0-8B1B-96D6E2A53E70}" type="pres">
      <dgm:prSet presAssocID="{085AF27E-4216-4112-8384-FD02C506508D}" presName="linear" presStyleCnt="0">
        <dgm:presLayoutVars>
          <dgm:animLvl val="lvl"/>
          <dgm:resizeHandles val="exact"/>
        </dgm:presLayoutVars>
      </dgm:prSet>
      <dgm:spPr/>
      <dgm:t>
        <a:bodyPr/>
        <a:lstStyle/>
        <a:p>
          <a:endParaRPr kumimoji="1" lang="ja-JP" altLang="en-US"/>
        </a:p>
      </dgm:t>
    </dgm:pt>
  </dgm:ptLst>
  <dgm:cxnLst>
    <dgm:cxn modelId="{18D3FDE9-7A44-4C78-A61F-914F70CDA18A}" type="presOf" srcId="{085AF27E-4216-4112-8384-FD02C506508D}" destId="{34FD5C27-3940-46C0-8B1B-96D6E2A53E70}"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447B87B0-B29C-4ABF-88F8-2367FF9E638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03D0BA79-5092-4535-9E19-9E3EC4A14198}">
      <dgm:prSet custT="1"/>
      <dgm:spPr/>
      <dgm:t>
        <a:bodyPr/>
        <a:lstStyle/>
        <a:p>
          <a:pPr algn="ctr" rtl="0"/>
          <a:r>
            <a:rPr lang="ja-JP" altLang="en-US" sz="3200" b="0" dirty="0" smtClean="0">
              <a:latin typeface="+mj-ea"/>
              <a:ea typeface="+mj-ea"/>
            </a:rPr>
            <a:t>ラスパイレス比較の問題　</a:t>
          </a:r>
          <a:r>
            <a:rPr lang="en-US" altLang="ja-JP" sz="3200" b="0" dirty="0" smtClean="0">
              <a:latin typeface="+mj-ea"/>
              <a:ea typeface="+mj-ea"/>
            </a:rPr>
            <a:t>Ⅱ</a:t>
          </a:r>
          <a:endParaRPr lang="ja-JP" sz="3200" b="0" dirty="0">
            <a:latin typeface="+mj-ea"/>
            <a:ea typeface="+mj-ea"/>
          </a:endParaRPr>
        </a:p>
      </dgm:t>
    </dgm:pt>
    <dgm:pt modelId="{05B4F2FD-EFE7-48C9-BA42-E8A07EF185AD}" type="parTrans" cxnId="{C1FAE883-33FA-4DD4-9DD4-D8A67AB7B06A}">
      <dgm:prSet/>
      <dgm:spPr/>
      <dgm:t>
        <a:bodyPr/>
        <a:lstStyle/>
        <a:p>
          <a:endParaRPr kumimoji="1" lang="ja-JP" altLang="en-US"/>
        </a:p>
      </dgm:t>
    </dgm:pt>
    <dgm:pt modelId="{A92D56B4-64C5-4CB5-96F4-0B81C69953DE}" type="sibTrans" cxnId="{C1FAE883-33FA-4DD4-9DD4-D8A67AB7B06A}">
      <dgm:prSet/>
      <dgm:spPr/>
      <dgm:t>
        <a:bodyPr/>
        <a:lstStyle/>
        <a:p>
          <a:endParaRPr kumimoji="1" lang="ja-JP" altLang="en-US"/>
        </a:p>
      </dgm:t>
    </dgm:pt>
    <dgm:pt modelId="{F19D4935-82A4-4850-B553-3DBA7DBDC303}" type="pres">
      <dgm:prSet presAssocID="{447B87B0-B29C-4ABF-88F8-2367FF9E6381}" presName="linear" presStyleCnt="0">
        <dgm:presLayoutVars>
          <dgm:animLvl val="lvl"/>
          <dgm:resizeHandles val="exact"/>
        </dgm:presLayoutVars>
      </dgm:prSet>
      <dgm:spPr/>
      <dgm:t>
        <a:bodyPr/>
        <a:lstStyle/>
        <a:p>
          <a:endParaRPr kumimoji="1" lang="ja-JP" altLang="en-US"/>
        </a:p>
      </dgm:t>
    </dgm:pt>
    <dgm:pt modelId="{F3ED5815-A64F-49B6-9294-6D5A2CEFFF30}" type="pres">
      <dgm:prSet presAssocID="{03D0BA79-5092-4535-9E19-9E3EC4A14198}" presName="parentText" presStyleLbl="node1" presStyleIdx="0" presStyleCnt="1" custScaleX="100000" custScaleY="186760" custLinFactNeighborY="-13708">
        <dgm:presLayoutVars>
          <dgm:chMax val="0"/>
          <dgm:bulletEnabled val="1"/>
        </dgm:presLayoutVars>
      </dgm:prSet>
      <dgm:spPr/>
      <dgm:t>
        <a:bodyPr/>
        <a:lstStyle/>
        <a:p>
          <a:endParaRPr kumimoji="1" lang="ja-JP" altLang="en-US"/>
        </a:p>
      </dgm:t>
    </dgm:pt>
  </dgm:ptLst>
  <dgm:cxnLst>
    <dgm:cxn modelId="{CE268DC6-3FE7-4F12-90F4-671516D4776E}" type="presOf" srcId="{03D0BA79-5092-4535-9E19-9E3EC4A14198}" destId="{F3ED5815-A64F-49B6-9294-6D5A2CEFFF30}" srcOrd="0" destOrd="0" presId="urn:microsoft.com/office/officeart/2005/8/layout/vList2"/>
    <dgm:cxn modelId="{C1FAE883-33FA-4DD4-9DD4-D8A67AB7B06A}" srcId="{447B87B0-B29C-4ABF-88F8-2367FF9E6381}" destId="{03D0BA79-5092-4535-9E19-9E3EC4A14198}" srcOrd="0" destOrd="0" parTransId="{05B4F2FD-EFE7-48C9-BA42-E8A07EF185AD}" sibTransId="{A92D56B4-64C5-4CB5-96F4-0B81C69953DE}"/>
    <dgm:cxn modelId="{82598049-3EC8-4EEF-84D9-BBD93FC948B6}" type="presOf" srcId="{447B87B0-B29C-4ABF-88F8-2367FF9E6381}" destId="{F19D4935-82A4-4850-B553-3DBA7DBDC303}" srcOrd="0" destOrd="0" presId="urn:microsoft.com/office/officeart/2005/8/layout/vList2"/>
    <dgm:cxn modelId="{85EBB6C6-C705-4787-8D6B-696C3FE16A2D}" type="presParOf" srcId="{F19D4935-82A4-4850-B553-3DBA7DBDC303}" destId="{F3ED5815-A64F-49B6-9294-6D5A2CEFFF30}"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085AF27E-4216-4112-8384-FD02C506508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34FD5C27-3940-46C0-8B1B-96D6E2A53E70}" type="pres">
      <dgm:prSet presAssocID="{085AF27E-4216-4112-8384-FD02C506508D}" presName="linear" presStyleCnt="0">
        <dgm:presLayoutVars>
          <dgm:animLvl val="lvl"/>
          <dgm:resizeHandles val="exact"/>
        </dgm:presLayoutVars>
      </dgm:prSet>
      <dgm:spPr/>
      <dgm:t>
        <a:bodyPr/>
        <a:lstStyle/>
        <a:p>
          <a:endParaRPr kumimoji="1" lang="ja-JP" altLang="en-US"/>
        </a:p>
      </dgm:t>
    </dgm:pt>
  </dgm:ptLst>
  <dgm:cxnLst>
    <dgm:cxn modelId="{C1A19094-D094-4441-90E6-357DAFAD9344}" type="presOf" srcId="{085AF27E-4216-4112-8384-FD02C506508D}" destId="{34FD5C27-3940-46C0-8B1B-96D6E2A53E70}"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447B87B0-B29C-4ABF-88F8-2367FF9E638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03D0BA79-5092-4535-9E19-9E3EC4A14198}">
      <dgm:prSet custT="1"/>
      <dgm:spPr/>
      <dgm:t>
        <a:bodyPr/>
        <a:lstStyle/>
        <a:p>
          <a:pPr algn="ctr" rtl="0"/>
          <a:r>
            <a:rPr lang="en-US" altLang="ja-JP" sz="3200" b="0" dirty="0" smtClean="0">
              <a:latin typeface="+mj-ea"/>
              <a:ea typeface="+mj-ea"/>
            </a:rPr>
            <a:t>2015</a:t>
          </a:r>
          <a:r>
            <a:rPr lang="ja-JP" altLang="en-US" sz="3200" b="0" dirty="0" smtClean="0">
              <a:latin typeface="+mj-ea"/>
              <a:ea typeface="+mj-ea"/>
            </a:rPr>
            <a:t>人事院勧告の問題点</a:t>
          </a:r>
          <a:endParaRPr lang="ja-JP" sz="3200" b="0" dirty="0">
            <a:latin typeface="+mj-ea"/>
            <a:ea typeface="+mj-ea"/>
          </a:endParaRPr>
        </a:p>
      </dgm:t>
    </dgm:pt>
    <dgm:pt modelId="{05B4F2FD-EFE7-48C9-BA42-E8A07EF185AD}" type="parTrans" cxnId="{C1FAE883-33FA-4DD4-9DD4-D8A67AB7B06A}">
      <dgm:prSet/>
      <dgm:spPr/>
      <dgm:t>
        <a:bodyPr/>
        <a:lstStyle/>
        <a:p>
          <a:endParaRPr kumimoji="1" lang="ja-JP" altLang="en-US"/>
        </a:p>
      </dgm:t>
    </dgm:pt>
    <dgm:pt modelId="{A92D56B4-64C5-4CB5-96F4-0B81C69953DE}" type="sibTrans" cxnId="{C1FAE883-33FA-4DD4-9DD4-D8A67AB7B06A}">
      <dgm:prSet/>
      <dgm:spPr/>
      <dgm:t>
        <a:bodyPr/>
        <a:lstStyle/>
        <a:p>
          <a:endParaRPr kumimoji="1" lang="ja-JP" altLang="en-US"/>
        </a:p>
      </dgm:t>
    </dgm:pt>
    <dgm:pt modelId="{F19D4935-82A4-4850-B553-3DBA7DBDC303}" type="pres">
      <dgm:prSet presAssocID="{447B87B0-B29C-4ABF-88F8-2367FF9E6381}" presName="linear" presStyleCnt="0">
        <dgm:presLayoutVars>
          <dgm:animLvl val="lvl"/>
          <dgm:resizeHandles val="exact"/>
        </dgm:presLayoutVars>
      </dgm:prSet>
      <dgm:spPr/>
      <dgm:t>
        <a:bodyPr/>
        <a:lstStyle/>
        <a:p>
          <a:endParaRPr kumimoji="1" lang="ja-JP" altLang="en-US"/>
        </a:p>
      </dgm:t>
    </dgm:pt>
    <dgm:pt modelId="{F3ED5815-A64F-49B6-9294-6D5A2CEFFF30}" type="pres">
      <dgm:prSet presAssocID="{03D0BA79-5092-4535-9E19-9E3EC4A14198}" presName="parentText" presStyleLbl="node1" presStyleIdx="0" presStyleCnt="1" custScaleX="100000" custScaleY="186760" custLinFactNeighborX="-835" custLinFactNeighborY="13040">
        <dgm:presLayoutVars>
          <dgm:chMax val="0"/>
          <dgm:bulletEnabled val="1"/>
        </dgm:presLayoutVars>
      </dgm:prSet>
      <dgm:spPr/>
      <dgm:t>
        <a:bodyPr/>
        <a:lstStyle/>
        <a:p>
          <a:endParaRPr kumimoji="1" lang="ja-JP" altLang="en-US"/>
        </a:p>
      </dgm:t>
    </dgm:pt>
  </dgm:ptLst>
  <dgm:cxnLst>
    <dgm:cxn modelId="{4CAD942B-B442-43AA-B72B-3AD2A820342D}" type="presOf" srcId="{447B87B0-B29C-4ABF-88F8-2367FF9E6381}" destId="{F19D4935-82A4-4850-B553-3DBA7DBDC303}" srcOrd="0" destOrd="0" presId="urn:microsoft.com/office/officeart/2005/8/layout/vList2"/>
    <dgm:cxn modelId="{C1FAE883-33FA-4DD4-9DD4-D8A67AB7B06A}" srcId="{447B87B0-B29C-4ABF-88F8-2367FF9E6381}" destId="{03D0BA79-5092-4535-9E19-9E3EC4A14198}" srcOrd="0" destOrd="0" parTransId="{05B4F2FD-EFE7-48C9-BA42-E8A07EF185AD}" sibTransId="{A92D56B4-64C5-4CB5-96F4-0B81C69953DE}"/>
    <dgm:cxn modelId="{DD89FD15-C306-4CE8-8268-096F485D87D4}" type="presOf" srcId="{03D0BA79-5092-4535-9E19-9E3EC4A14198}" destId="{F3ED5815-A64F-49B6-9294-6D5A2CEFFF30}" srcOrd="0" destOrd="0" presId="urn:microsoft.com/office/officeart/2005/8/layout/vList2"/>
    <dgm:cxn modelId="{72B331ED-B6DA-479F-920C-C618F4816023}" type="presParOf" srcId="{F19D4935-82A4-4850-B553-3DBA7DBDC303}" destId="{F3ED5815-A64F-49B6-9294-6D5A2CEFFF30}"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085AF27E-4216-4112-8384-FD02C506508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34FD5C27-3940-46C0-8B1B-96D6E2A53E70}" type="pres">
      <dgm:prSet presAssocID="{085AF27E-4216-4112-8384-FD02C506508D}" presName="linear" presStyleCnt="0">
        <dgm:presLayoutVars>
          <dgm:animLvl val="lvl"/>
          <dgm:resizeHandles val="exact"/>
        </dgm:presLayoutVars>
      </dgm:prSet>
      <dgm:spPr/>
      <dgm:t>
        <a:bodyPr/>
        <a:lstStyle/>
        <a:p>
          <a:endParaRPr kumimoji="1" lang="ja-JP" altLang="en-US"/>
        </a:p>
      </dgm:t>
    </dgm:pt>
  </dgm:ptLst>
  <dgm:cxnLst>
    <dgm:cxn modelId="{398E5D95-4B32-4643-839F-D4E2EFE2DB78}" type="presOf" srcId="{085AF27E-4216-4112-8384-FD02C506508D}" destId="{34FD5C27-3940-46C0-8B1B-96D6E2A53E70}"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447B87B0-B29C-4ABF-88F8-2367FF9E638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03D0BA79-5092-4535-9E19-9E3EC4A14198}">
      <dgm:prSet custT="1"/>
      <dgm:spPr/>
      <dgm:t>
        <a:bodyPr/>
        <a:lstStyle/>
        <a:p>
          <a:pPr algn="ctr" rtl="0"/>
          <a:r>
            <a:rPr lang="en-US" altLang="ja-JP" sz="3200" b="0" dirty="0" smtClean="0">
              <a:latin typeface="+mj-ea"/>
              <a:ea typeface="+mj-ea"/>
            </a:rPr>
            <a:t>2015</a:t>
          </a:r>
          <a:r>
            <a:rPr lang="ja-JP" altLang="en-US" sz="3200" b="0" dirty="0" smtClean="0">
              <a:latin typeface="+mj-ea"/>
              <a:ea typeface="+mj-ea"/>
            </a:rPr>
            <a:t>人事院勧告の問題点</a:t>
          </a:r>
          <a:endParaRPr lang="ja-JP" sz="3200" b="0" dirty="0">
            <a:latin typeface="+mj-ea"/>
            <a:ea typeface="+mj-ea"/>
          </a:endParaRPr>
        </a:p>
      </dgm:t>
    </dgm:pt>
    <dgm:pt modelId="{05B4F2FD-EFE7-48C9-BA42-E8A07EF185AD}" type="parTrans" cxnId="{C1FAE883-33FA-4DD4-9DD4-D8A67AB7B06A}">
      <dgm:prSet/>
      <dgm:spPr/>
      <dgm:t>
        <a:bodyPr/>
        <a:lstStyle/>
        <a:p>
          <a:endParaRPr kumimoji="1" lang="ja-JP" altLang="en-US"/>
        </a:p>
      </dgm:t>
    </dgm:pt>
    <dgm:pt modelId="{A92D56B4-64C5-4CB5-96F4-0B81C69953DE}" type="sibTrans" cxnId="{C1FAE883-33FA-4DD4-9DD4-D8A67AB7B06A}">
      <dgm:prSet/>
      <dgm:spPr/>
      <dgm:t>
        <a:bodyPr/>
        <a:lstStyle/>
        <a:p>
          <a:endParaRPr kumimoji="1" lang="ja-JP" altLang="en-US"/>
        </a:p>
      </dgm:t>
    </dgm:pt>
    <dgm:pt modelId="{F19D4935-82A4-4850-B553-3DBA7DBDC303}" type="pres">
      <dgm:prSet presAssocID="{447B87B0-B29C-4ABF-88F8-2367FF9E6381}" presName="linear" presStyleCnt="0">
        <dgm:presLayoutVars>
          <dgm:animLvl val="lvl"/>
          <dgm:resizeHandles val="exact"/>
        </dgm:presLayoutVars>
      </dgm:prSet>
      <dgm:spPr/>
      <dgm:t>
        <a:bodyPr/>
        <a:lstStyle/>
        <a:p>
          <a:endParaRPr kumimoji="1" lang="ja-JP" altLang="en-US"/>
        </a:p>
      </dgm:t>
    </dgm:pt>
    <dgm:pt modelId="{F3ED5815-A64F-49B6-9294-6D5A2CEFFF30}" type="pres">
      <dgm:prSet presAssocID="{03D0BA79-5092-4535-9E19-9E3EC4A14198}" presName="parentText" presStyleLbl="node1" presStyleIdx="0" presStyleCnt="1" custScaleX="100000" custScaleY="186760" custLinFactNeighborX="-835" custLinFactNeighborY="13040">
        <dgm:presLayoutVars>
          <dgm:chMax val="0"/>
          <dgm:bulletEnabled val="1"/>
        </dgm:presLayoutVars>
      </dgm:prSet>
      <dgm:spPr/>
      <dgm:t>
        <a:bodyPr/>
        <a:lstStyle/>
        <a:p>
          <a:endParaRPr kumimoji="1" lang="ja-JP" altLang="en-US"/>
        </a:p>
      </dgm:t>
    </dgm:pt>
  </dgm:ptLst>
  <dgm:cxnLst>
    <dgm:cxn modelId="{C1FAE883-33FA-4DD4-9DD4-D8A67AB7B06A}" srcId="{447B87B0-B29C-4ABF-88F8-2367FF9E6381}" destId="{03D0BA79-5092-4535-9E19-9E3EC4A14198}" srcOrd="0" destOrd="0" parTransId="{05B4F2FD-EFE7-48C9-BA42-E8A07EF185AD}" sibTransId="{A92D56B4-64C5-4CB5-96F4-0B81C69953DE}"/>
    <dgm:cxn modelId="{87245AF7-770C-4FE0-919C-9E9C02AF4690}" type="presOf" srcId="{03D0BA79-5092-4535-9E19-9E3EC4A14198}" destId="{F3ED5815-A64F-49B6-9294-6D5A2CEFFF30}" srcOrd="0" destOrd="0" presId="urn:microsoft.com/office/officeart/2005/8/layout/vList2"/>
    <dgm:cxn modelId="{860240B3-9618-49A3-A66D-E87E1D12BFFC}" type="presOf" srcId="{447B87B0-B29C-4ABF-88F8-2367FF9E6381}" destId="{F19D4935-82A4-4850-B553-3DBA7DBDC303}" srcOrd="0" destOrd="0" presId="urn:microsoft.com/office/officeart/2005/8/layout/vList2"/>
    <dgm:cxn modelId="{EEFA1582-BF1B-4566-A762-9360CE1DEE4A}" type="presParOf" srcId="{F19D4935-82A4-4850-B553-3DBA7DBDC303}" destId="{F3ED5815-A64F-49B6-9294-6D5A2CEFFF30}"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085AF27E-4216-4112-8384-FD02C506508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34FD5C27-3940-46C0-8B1B-96D6E2A53E70}" type="pres">
      <dgm:prSet presAssocID="{085AF27E-4216-4112-8384-FD02C506508D}" presName="linear" presStyleCnt="0">
        <dgm:presLayoutVars>
          <dgm:animLvl val="lvl"/>
          <dgm:resizeHandles val="exact"/>
        </dgm:presLayoutVars>
      </dgm:prSet>
      <dgm:spPr/>
      <dgm:t>
        <a:bodyPr/>
        <a:lstStyle/>
        <a:p>
          <a:endParaRPr kumimoji="1" lang="ja-JP" altLang="en-US"/>
        </a:p>
      </dgm:t>
    </dgm:pt>
  </dgm:ptLst>
  <dgm:cxnLst>
    <dgm:cxn modelId="{98EBF4EC-8398-48AF-B423-2FB91D9FCD6A}" type="presOf" srcId="{085AF27E-4216-4112-8384-FD02C506508D}" destId="{34FD5C27-3940-46C0-8B1B-96D6E2A53E70}"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447B87B0-B29C-4ABF-88F8-2367FF9E638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03D0BA79-5092-4535-9E19-9E3EC4A14198}">
      <dgm:prSet custT="1"/>
      <dgm:spPr/>
      <dgm:t>
        <a:bodyPr/>
        <a:lstStyle/>
        <a:p>
          <a:pPr algn="ctr" rtl="0"/>
          <a:r>
            <a:rPr lang="en-US" altLang="ja-JP" sz="3200" b="0" dirty="0" smtClean="0">
              <a:latin typeface="+mj-ea"/>
              <a:ea typeface="+mj-ea"/>
            </a:rPr>
            <a:t>2015</a:t>
          </a:r>
          <a:r>
            <a:rPr lang="ja-JP" altLang="en-US" sz="3200" b="0" dirty="0" smtClean="0">
              <a:latin typeface="+mj-ea"/>
              <a:ea typeface="+mj-ea"/>
            </a:rPr>
            <a:t>人事院勧告の問題点</a:t>
          </a:r>
          <a:endParaRPr lang="ja-JP" sz="3200" b="0" dirty="0">
            <a:latin typeface="+mj-ea"/>
            <a:ea typeface="+mj-ea"/>
          </a:endParaRPr>
        </a:p>
      </dgm:t>
    </dgm:pt>
    <dgm:pt modelId="{05B4F2FD-EFE7-48C9-BA42-E8A07EF185AD}" type="parTrans" cxnId="{C1FAE883-33FA-4DD4-9DD4-D8A67AB7B06A}">
      <dgm:prSet/>
      <dgm:spPr/>
      <dgm:t>
        <a:bodyPr/>
        <a:lstStyle/>
        <a:p>
          <a:endParaRPr kumimoji="1" lang="ja-JP" altLang="en-US"/>
        </a:p>
      </dgm:t>
    </dgm:pt>
    <dgm:pt modelId="{A92D56B4-64C5-4CB5-96F4-0B81C69953DE}" type="sibTrans" cxnId="{C1FAE883-33FA-4DD4-9DD4-D8A67AB7B06A}">
      <dgm:prSet/>
      <dgm:spPr/>
      <dgm:t>
        <a:bodyPr/>
        <a:lstStyle/>
        <a:p>
          <a:endParaRPr kumimoji="1" lang="ja-JP" altLang="en-US"/>
        </a:p>
      </dgm:t>
    </dgm:pt>
    <dgm:pt modelId="{F19D4935-82A4-4850-B553-3DBA7DBDC303}" type="pres">
      <dgm:prSet presAssocID="{447B87B0-B29C-4ABF-88F8-2367FF9E6381}" presName="linear" presStyleCnt="0">
        <dgm:presLayoutVars>
          <dgm:animLvl val="lvl"/>
          <dgm:resizeHandles val="exact"/>
        </dgm:presLayoutVars>
      </dgm:prSet>
      <dgm:spPr/>
      <dgm:t>
        <a:bodyPr/>
        <a:lstStyle/>
        <a:p>
          <a:endParaRPr kumimoji="1" lang="ja-JP" altLang="en-US"/>
        </a:p>
      </dgm:t>
    </dgm:pt>
    <dgm:pt modelId="{F3ED5815-A64F-49B6-9294-6D5A2CEFFF30}" type="pres">
      <dgm:prSet presAssocID="{03D0BA79-5092-4535-9E19-9E3EC4A14198}" presName="parentText" presStyleLbl="node1" presStyleIdx="0" presStyleCnt="1" custScaleX="100000" custScaleY="186760" custLinFactNeighborX="-835" custLinFactNeighborY="13040">
        <dgm:presLayoutVars>
          <dgm:chMax val="0"/>
          <dgm:bulletEnabled val="1"/>
        </dgm:presLayoutVars>
      </dgm:prSet>
      <dgm:spPr/>
      <dgm:t>
        <a:bodyPr/>
        <a:lstStyle/>
        <a:p>
          <a:endParaRPr kumimoji="1" lang="ja-JP" altLang="en-US"/>
        </a:p>
      </dgm:t>
    </dgm:pt>
  </dgm:ptLst>
  <dgm:cxnLst>
    <dgm:cxn modelId="{C1FAE883-33FA-4DD4-9DD4-D8A67AB7B06A}" srcId="{447B87B0-B29C-4ABF-88F8-2367FF9E6381}" destId="{03D0BA79-5092-4535-9E19-9E3EC4A14198}" srcOrd="0" destOrd="0" parTransId="{05B4F2FD-EFE7-48C9-BA42-E8A07EF185AD}" sibTransId="{A92D56B4-64C5-4CB5-96F4-0B81C69953DE}"/>
    <dgm:cxn modelId="{863E928E-D1AB-40E3-B929-B83DE8119BBC}" type="presOf" srcId="{447B87B0-B29C-4ABF-88F8-2367FF9E6381}" destId="{F19D4935-82A4-4850-B553-3DBA7DBDC303}" srcOrd="0" destOrd="0" presId="urn:microsoft.com/office/officeart/2005/8/layout/vList2"/>
    <dgm:cxn modelId="{F35E1689-1B6F-402E-B1F5-7DF5E05BBEFF}" type="presOf" srcId="{03D0BA79-5092-4535-9E19-9E3EC4A14198}" destId="{F3ED5815-A64F-49B6-9294-6D5A2CEFFF30}" srcOrd="0" destOrd="0" presId="urn:microsoft.com/office/officeart/2005/8/layout/vList2"/>
    <dgm:cxn modelId="{A86F27D2-3620-414E-B26B-4F3B51FAA0E0}" type="presParOf" srcId="{F19D4935-82A4-4850-B553-3DBA7DBDC303}" destId="{F3ED5815-A64F-49B6-9294-6D5A2CEFFF30}"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085AF27E-4216-4112-8384-FD02C506508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34FD5C27-3940-46C0-8B1B-96D6E2A53E70}" type="pres">
      <dgm:prSet presAssocID="{085AF27E-4216-4112-8384-FD02C506508D}" presName="linear" presStyleCnt="0">
        <dgm:presLayoutVars>
          <dgm:animLvl val="lvl"/>
          <dgm:resizeHandles val="exact"/>
        </dgm:presLayoutVars>
      </dgm:prSet>
      <dgm:spPr/>
      <dgm:t>
        <a:bodyPr/>
        <a:lstStyle/>
        <a:p>
          <a:endParaRPr kumimoji="1" lang="ja-JP" altLang="en-US"/>
        </a:p>
      </dgm:t>
    </dgm:pt>
  </dgm:ptLst>
  <dgm:cxnLst>
    <dgm:cxn modelId="{F11D9213-FEF4-49BA-8021-306F379F2AAB}" type="presOf" srcId="{085AF27E-4216-4112-8384-FD02C506508D}" destId="{34FD5C27-3940-46C0-8B1B-96D6E2A53E70}"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47B87B0-B29C-4ABF-88F8-2367FF9E638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03D0BA79-5092-4535-9E19-9E3EC4A14198}">
      <dgm:prSet custT="1"/>
      <dgm:spPr/>
      <dgm:t>
        <a:bodyPr/>
        <a:lstStyle/>
        <a:p>
          <a:pPr algn="ctr" rtl="0"/>
          <a:r>
            <a:rPr lang="ja-JP" altLang="en-US" sz="3200" b="0" dirty="0" smtClean="0">
              <a:latin typeface="+mj-ea"/>
              <a:ea typeface="+mj-ea"/>
            </a:rPr>
            <a:t>地方公務員の賃金について</a:t>
          </a:r>
          <a:endParaRPr lang="ja-JP" sz="3200" b="0" dirty="0">
            <a:latin typeface="+mj-ea"/>
            <a:ea typeface="+mj-ea"/>
          </a:endParaRPr>
        </a:p>
      </dgm:t>
    </dgm:pt>
    <dgm:pt modelId="{05B4F2FD-EFE7-48C9-BA42-E8A07EF185AD}" type="parTrans" cxnId="{C1FAE883-33FA-4DD4-9DD4-D8A67AB7B06A}">
      <dgm:prSet/>
      <dgm:spPr/>
      <dgm:t>
        <a:bodyPr/>
        <a:lstStyle/>
        <a:p>
          <a:endParaRPr kumimoji="1" lang="ja-JP" altLang="en-US"/>
        </a:p>
      </dgm:t>
    </dgm:pt>
    <dgm:pt modelId="{A92D56B4-64C5-4CB5-96F4-0B81C69953DE}" type="sibTrans" cxnId="{C1FAE883-33FA-4DD4-9DD4-D8A67AB7B06A}">
      <dgm:prSet/>
      <dgm:spPr/>
      <dgm:t>
        <a:bodyPr/>
        <a:lstStyle/>
        <a:p>
          <a:endParaRPr kumimoji="1" lang="ja-JP" altLang="en-US"/>
        </a:p>
      </dgm:t>
    </dgm:pt>
    <dgm:pt modelId="{F19D4935-82A4-4850-B553-3DBA7DBDC303}" type="pres">
      <dgm:prSet presAssocID="{447B87B0-B29C-4ABF-88F8-2367FF9E6381}" presName="linear" presStyleCnt="0">
        <dgm:presLayoutVars>
          <dgm:animLvl val="lvl"/>
          <dgm:resizeHandles val="exact"/>
        </dgm:presLayoutVars>
      </dgm:prSet>
      <dgm:spPr/>
      <dgm:t>
        <a:bodyPr/>
        <a:lstStyle/>
        <a:p>
          <a:endParaRPr kumimoji="1" lang="ja-JP" altLang="en-US"/>
        </a:p>
      </dgm:t>
    </dgm:pt>
    <dgm:pt modelId="{F3ED5815-A64F-49B6-9294-6D5A2CEFFF30}" type="pres">
      <dgm:prSet presAssocID="{03D0BA79-5092-4535-9E19-9E3EC4A14198}" presName="parentText" presStyleLbl="node1" presStyleIdx="0" presStyleCnt="1" custScaleX="100000" custScaleY="186760" custLinFactNeighborX="-835" custLinFactNeighborY="13040">
        <dgm:presLayoutVars>
          <dgm:chMax val="0"/>
          <dgm:bulletEnabled val="1"/>
        </dgm:presLayoutVars>
      </dgm:prSet>
      <dgm:spPr/>
      <dgm:t>
        <a:bodyPr/>
        <a:lstStyle/>
        <a:p>
          <a:endParaRPr kumimoji="1" lang="ja-JP" altLang="en-US"/>
        </a:p>
      </dgm:t>
    </dgm:pt>
  </dgm:ptLst>
  <dgm:cxnLst>
    <dgm:cxn modelId="{4B7D9DDF-F682-4E57-B438-4E154BBA7EA0}" type="presOf" srcId="{03D0BA79-5092-4535-9E19-9E3EC4A14198}" destId="{F3ED5815-A64F-49B6-9294-6D5A2CEFFF30}" srcOrd="0" destOrd="0" presId="urn:microsoft.com/office/officeart/2005/8/layout/vList2"/>
    <dgm:cxn modelId="{C1FAE883-33FA-4DD4-9DD4-D8A67AB7B06A}" srcId="{447B87B0-B29C-4ABF-88F8-2367FF9E6381}" destId="{03D0BA79-5092-4535-9E19-9E3EC4A14198}" srcOrd="0" destOrd="0" parTransId="{05B4F2FD-EFE7-48C9-BA42-E8A07EF185AD}" sibTransId="{A92D56B4-64C5-4CB5-96F4-0B81C69953DE}"/>
    <dgm:cxn modelId="{7D1A7E43-44CC-4292-B52B-122D39B1E65D}" type="presOf" srcId="{447B87B0-B29C-4ABF-88F8-2367FF9E6381}" destId="{F19D4935-82A4-4850-B553-3DBA7DBDC303}" srcOrd="0" destOrd="0" presId="urn:microsoft.com/office/officeart/2005/8/layout/vList2"/>
    <dgm:cxn modelId="{47FD0248-CE20-4FDA-8AD6-B6A875E7F102}" type="presParOf" srcId="{F19D4935-82A4-4850-B553-3DBA7DBDC303}" destId="{F3ED5815-A64F-49B6-9294-6D5A2CEFFF30}"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447B87B0-B29C-4ABF-88F8-2367FF9E638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03D0BA79-5092-4535-9E19-9E3EC4A14198}">
      <dgm:prSet custT="1"/>
      <dgm:spPr/>
      <dgm:t>
        <a:bodyPr/>
        <a:lstStyle/>
        <a:p>
          <a:pPr algn="ctr" rtl="0"/>
          <a:r>
            <a:rPr lang="en-US" altLang="ja-JP" sz="3200" b="0" dirty="0" smtClean="0">
              <a:latin typeface="+mj-ea"/>
              <a:ea typeface="+mj-ea"/>
            </a:rPr>
            <a:t>2015</a:t>
          </a:r>
          <a:r>
            <a:rPr lang="ja-JP" altLang="en-US" sz="3200" b="0" dirty="0" smtClean="0">
              <a:latin typeface="+mj-ea"/>
              <a:ea typeface="+mj-ea"/>
            </a:rPr>
            <a:t>人事院勧告の問題点</a:t>
          </a:r>
          <a:endParaRPr lang="ja-JP" sz="3200" b="0" dirty="0">
            <a:latin typeface="+mj-ea"/>
            <a:ea typeface="+mj-ea"/>
          </a:endParaRPr>
        </a:p>
      </dgm:t>
    </dgm:pt>
    <dgm:pt modelId="{05B4F2FD-EFE7-48C9-BA42-E8A07EF185AD}" type="parTrans" cxnId="{C1FAE883-33FA-4DD4-9DD4-D8A67AB7B06A}">
      <dgm:prSet/>
      <dgm:spPr/>
      <dgm:t>
        <a:bodyPr/>
        <a:lstStyle/>
        <a:p>
          <a:endParaRPr kumimoji="1" lang="ja-JP" altLang="en-US"/>
        </a:p>
      </dgm:t>
    </dgm:pt>
    <dgm:pt modelId="{A92D56B4-64C5-4CB5-96F4-0B81C69953DE}" type="sibTrans" cxnId="{C1FAE883-33FA-4DD4-9DD4-D8A67AB7B06A}">
      <dgm:prSet/>
      <dgm:spPr/>
      <dgm:t>
        <a:bodyPr/>
        <a:lstStyle/>
        <a:p>
          <a:endParaRPr kumimoji="1" lang="ja-JP" altLang="en-US"/>
        </a:p>
      </dgm:t>
    </dgm:pt>
    <dgm:pt modelId="{F19D4935-82A4-4850-B553-3DBA7DBDC303}" type="pres">
      <dgm:prSet presAssocID="{447B87B0-B29C-4ABF-88F8-2367FF9E6381}" presName="linear" presStyleCnt="0">
        <dgm:presLayoutVars>
          <dgm:animLvl val="lvl"/>
          <dgm:resizeHandles val="exact"/>
        </dgm:presLayoutVars>
      </dgm:prSet>
      <dgm:spPr/>
      <dgm:t>
        <a:bodyPr/>
        <a:lstStyle/>
        <a:p>
          <a:endParaRPr kumimoji="1" lang="ja-JP" altLang="en-US"/>
        </a:p>
      </dgm:t>
    </dgm:pt>
    <dgm:pt modelId="{F3ED5815-A64F-49B6-9294-6D5A2CEFFF30}" type="pres">
      <dgm:prSet presAssocID="{03D0BA79-5092-4535-9E19-9E3EC4A14198}" presName="parentText" presStyleLbl="node1" presStyleIdx="0" presStyleCnt="1" custScaleX="100000" custScaleY="186760" custLinFactNeighborX="-835" custLinFactNeighborY="13040">
        <dgm:presLayoutVars>
          <dgm:chMax val="0"/>
          <dgm:bulletEnabled val="1"/>
        </dgm:presLayoutVars>
      </dgm:prSet>
      <dgm:spPr/>
      <dgm:t>
        <a:bodyPr/>
        <a:lstStyle/>
        <a:p>
          <a:endParaRPr kumimoji="1" lang="ja-JP" altLang="en-US"/>
        </a:p>
      </dgm:t>
    </dgm:pt>
  </dgm:ptLst>
  <dgm:cxnLst>
    <dgm:cxn modelId="{8B924BFA-AB19-4366-926D-A2418A5A039D}" type="presOf" srcId="{03D0BA79-5092-4535-9E19-9E3EC4A14198}" destId="{F3ED5815-A64F-49B6-9294-6D5A2CEFFF30}" srcOrd="0" destOrd="0" presId="urn:microsoft.com/office/officeart/2005/8/layout/vList2"/>
    <dgm:cxn modelId="{C1FAE883-33FA-4DD4-9DD4-D8A67AB7B06A}" srcId="{447B87B0-B29C-4ABF-88F8-2367FF9E6381}" destId="{03D0BA79-5092-4535-9E19-9E3EC4A14198}" srcOrd="0" destOrd="0" parTransId="{05B4F2FD-EFE7-48C9-BA42-E8A07EF185AD}" sibTransId="{A92D56B4-64C5-4CB5-96F4-0B81C69953DE}"/>
    <dgm:cxn modelId="{DDD88EA1-A01D-4C33-84A4-1A2E284C2EF9}" type="presOf" srcId="{447B87B0-B29C-4ABF-88F8-2367FF9E6381}" destId="{F19D4935-82A4-4850-B553-3DBA7DBDC303}" srcOrd="0" destOrd="0" presId="urn:microsoft.com/office/officeart/2005/8/layout/vList2"/>
    <dgm:cxn modelId="{05857F58-20C5-492C-8BBD-31D70FAEC4AA}" type="presParOf" srcId="{F19D4935-82A4-4850-B553-3DBA7DBDC303}" destId="{F3ED5815-A64F-49B6-9294-6D5A2CEFFF30}"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85AF27E-4216-4112-8384-FD02C506508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kumimoji="1" lang="ja-JP" altLang="en-US"/>
        </a:p>
      </dgm:t>
    </dgm:pt>
    <dgm:pt modelId="{34FD5C27-3940-46C0-8B1B-96D6E2A53E70}" type="pres">
      <dgm:prSet presAssocID="{085AF27E-4216-4112-8384-FD02C506508D}" presName="linear" presStyleCnt="0">
        <dgm:presLayoutVars>
          <dgm:animLvl val="lvl"/>
          <dgm:resizeHandles val="exact"/>
        </dgm:presLayoutVars>
      </dgm:prSet>
      <dgm:spPr/>
      <dgm:t>
        <a:bodyPr/>
        <a:lstStyle/>
        <a:p>
          <a:endParaRPr kumimoji="1" lang="ja-JP" altLang="en-US"/>
        </a:p>
      </dgm:t>
    </dgm:pt>
  </dgm:ptLst>
  <dgm:cxnLst>
    <dgm:cxn modelId="{A43969BF-2D93-40E4-91A8-C4BA55552E9B}" type="presOf" srcId="{085AF27E-4216-4112-8384-FD02C506508D}" destId="{34FD5C27-3940-46C0-8B1B-96D6E2A53E70}"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85AF27E-4216-4112-8384-FD02C506508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34FD5C27-3940-46C0-8B1B-96D6E2A53E70}" type="pres">
      <dgm:prSet presAssocID="{085AF27E-4216-4112-8384-FD02C506508D}" presName="linear" presStyleCnt="0">
        <dgm:presLayoutVars>
          <dgm:animLvl val="lvl"/>
          <dgm:resizeHandles val="exact"/>
        </dgm:presLayoutVars>
      </dgm:prSet>
      <dgm:spPr/>
      <dgm:t>
        <a:bodyPr/>
        <a:lstStyle/>
        <a:p>
          <a:endParaRPr kumimoji="1" lang="ja-JP" altLang="en-US"/>
        </a:p>
      </dgm:t>
    </dgm:pt>
  </dgm:ptLst>
  <dgm:cxnLst>
    <dgm:cxn modelId="{B4C627E9-D937-4444-9054-4BB8D04687D8}" type="presOf" srcId="{085AF27E-4216-4112-8384-FD02C506508D}" destId="{34FD5C27-3940-46C0-8B1B-96D6E2A53E70}"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47B87B0-B29C-4ABF-88F8-2367FF9E638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03D0BA79-5092-4535-9E19-9E3EC4A14198}">
      <dgm:prSet custT="1"/>
      <dgm:spPr/>
      <dgm:t>
        <a:bodyPr/>
        <a:lstStyle/>
        <a:p>
          <a:pPr algn="ctr" rtl="0"/>
          <a:r>
            <a:rPr lang="ja-JP" altLang="en-US" sz="3200" b="0" dirty="0" smtClean="0">
              <a:latin typeface="+mj-ea"/>
              <a:ea typeface="+mj-ea"/>
            </a:rPr>
            <a:t>ラスパイレス比較の問題　</a:t>
          </a:r>
          <a:r>
            <a:rPr lang="en-US" altLang="ja-JP" sz="3200" b="0" dirty="0" smtClean="0">
              <a:latin typeface="+mj-ea"/>
              <a:ea typeface="+mj-ea"/>
            </a:rPr>
            <a:t>Ⅰ</a:t>
          </a:r>
          <a:endParaRPr lang="ja-JP" sz="3200" b="0" dirty="0">
            <a:latin typeface="+mj-ea"/>
            <a:ea typeface="+mj-ea"/>
          </a:endParaRPr>
        </a:p>
      </dgm:t>
    </dgm:pt>
    <dgm:pt modelId="{05B4F2FD-EFE7-48C9-BA42-E8A07EF185AD}" type="parTrans" cxnId="{C1FAE883-33FA-4DD4-9DD4-D8A67AB7B06A}">
      <dgm:prSet/>
      <dgm:spPr/>
      <dgm:t>
        <a:bodyPr/>
        <a:lstStyle/>
        <a:p>
          <a:endParaRPr kumimoji="1" lang="ja-JP" altLang="en-US"/>
        </a:p>
      </dgm:t>
    </dgm:pt>
    <dgm:pt modelId="{A92D56B4-64C5-4CB5-96F4-0B81C69953DE}" type="sibTrans" cxnId="{C1FAE883-33FA-4DD4-9DD4-D8A67AB7B06A}">
      <dgm:prSet/>
      <dgm:spPr/>
      <dgm:t>
        <a:bodyPr/>
        <a:lstStyle/>
        <a:p>
          <a:endParaRPr kumimoji="1" lang="ja-JP" altLang="en-US"/>
        </a:p>
      </dgm:t>
    </dgm:pt>
    <dgm:pt modelId="{F19D4935-82A4-4850-B553-3DBA7DBDC303}" type="pres">
      <dgm:prSet presAssocID="{447B87B0-B29C-4ABF-88F8-2367FF9E6381}" presName="linear" presStyleCnt="0">
        <dgm:presLayoutVars>
          <dgm:animLvl val="lvl"/>
          <dgm:resizeHandles val="exact"/>
        </dgm:presLayoutVars>
      </dgm:prSet>
      <dgm:spPr/>
      <dgm:t>
        <a:bodyPr/>
        <a:lstStyle/>
        <a:p>
          <a:endParaRPr kumimoji="1" lang="ja-JP" altLang="en-US"/>
        </a:p>
      </dgm:t>
    </dgm:pt>
    <dgm:pt modelId="{F3ED5815-A64F-49B6-9294-6D5A2CEFFF30}" type="pres">
      <dgm:prSet presAssocID="{03D0BA79-5092-4535-9E19-9E3EC4A14198}" presName="parentText" presStyleLbl="node1" presStyleIdx="0" presStyleCnt="1" custScaleX="100000" custScaleY="186760" custLinFactNeighborX="-835" custLinFactNeighborY="13040">
        <dgm:presLayoutVars>
          <dgm:chMax val="0"/>
          <dgm:bulletEnabled val="1"/>
        </dgm:presLayoutVars>
      </dgm:prSet>
      <dgm:spPr/>
      <dgm:t>
        <a:bodyPr/>
        <a:lstStyle/>
        <a:p>
          <a:endParaRPr kumimoji="1" lang="ja-JP" altLang="en-US"/>
        </a:p>
      </dgm:t>
    </dgm:pt>
  </dgm:ptLst>
  <dgm:cxnLst>
    <dgm:cxn modelId="{C1FAE883-33FA-4DD4-9DD4-D8A67AB7B06A}" srcId="{447B87B0-B29C-4ABF-88F8-2367FF9E6381}" destId="{03D0BA79-5092-4535-9E19-9E3EC4A14198}" srcOrd="0" destOrd="0" parTransId="{05B4F2FD-EFE7-48C9-BA42-E8A07EF185AD}" sibTransId="{A92D56B4-64C5-4CB5-96F4-0B81C69953DE}"/>
    <dgm:cxn modelId="{D5AE29E6-F917-4FFE-A1E8-1F8E7111242E}" type="presOf" srcId="{447B87B0-B29C-4ABF-88F8-2367FF9E6381}" destId="{F19D4935-82A4-4850-B553-3DBA7DBDC303}" srcOrd="0" destOrd="0" presId="urn:microsoft.com/office/officeart/2005/8/layout/vList2"/>
    <dgm:cxn modelId="{8296F702-D901-4D11-82C7-1A4CDBC8F8EB}" type="presOf" srcId="{03D0BA79-5092-4535-9E19-9E3EC4A14198}" destId="{F3ED5815-A64F-49B6-9294-6D5A2CEFFF30}" srcOrd="0" destOrd="0" presId="urn:microsoft.com/office/officeart/2005/8/layout/vList2"/>
    <dgm:cxn modelId="{3907FB07-9FA3-4C1C-8951-28B2C8D96DBF}" type="presParOf" srcId="{F19D4935-82A4-4850-B553-3DBA7DBDC303}" destId="{F3ED5815-A64F-49B6-9294-6D5A2CEFFF30}" srcOrd="0" destOrd="0" presId="urn:microsoft.com/office/officeart/2005/8/layout/vList2"/>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85AF27E-4216-4112-8384-FD02C506508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kumimoji="1" lang="ja-JP" altLang="en-US"/>
        </a:p>
      </dgm:t>
    </dgm:pt>
    <dgm:pt modelId="{34FD5C27-3940-46C0-8B1B-96D6E2A53E70}" type="pres">
      <dgm:prSet presAssocID="{085AF27E-4216-4112-8384-FD02C506508D}" presName="linear" presStyleCnt="0">
        <dgm:presLayoutVars>
          <dgm:animLvl val="lvl"/>
          <dgm:resizeHandles val="exact"/>
        </dgm:presLayoutVars>
      </dgm:prSet>
      <dgm:spPr/>
      <dgm:t>
        <a:bodyPr/>
        <a:lstStyle/>
        <a:p>
          <a:endParaRPr kumimoji="1" lang="ja-JP" altLang="en-US"/>
        </a:p>
      </dgm:t>
    </dgm:pt>
  </dgm:ptLst>
  <dgm:cxnLst>
    <dgm:cxn modelId="{6418A624-E9E8-4B45-BC11-1C96F7FFB45E}" type="presOf" srcId="{085AF27E-4216-4112-8384-FD02C506508D}" destId="{34FD5C27-3940-46C0-8B1B-96D6E2A53E70}"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85AF27E-4216-4112-8384-FD02C506508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34FD5C27-3940-46C0-8B1B-96D6E2A53E70}" type="pres">
      <dgm:prSet presAssocID="{085AF27E-4216-4112-8384-FD02C506508D}" presName="linear" presStyleCnt="0">
        <dgm:presLayoutVars>
          <dgm:animLvl val="lvl"/>
          <dgm:resizeHandles val="exact"/>
        </dgm:presLayoutVars>
      </dgm:prSet>
      <dgm:spPr/>
      <dgm:t>
        <a:bodyPr/>
        <a:lstStyle/>
        <a:p>
          <a:endParaRPr kumimoji="1" lang="ja-JP" altLang="en-US"/>
        </a:p>
      </dgm:t>
    </dgm:pt>
  </dgm:ptLst>
  <dgm:cxnLst>
    <dgm:cxn modelId="{DA87895C-EE4B-41F5-A19A-16D3ACF1CB97}" type="presOf" srcId="{085AF27E-4216-4112-8384-FD02C506508D}" destId="{34FD5C27-3940-46C0-8B1B-96D6E2A53E70}"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47B87B0-B29C-4ABF-88F8-2367FF9E638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03D0BA79-5092-4535-9E19-9E3EC4A14198}">
      <dgm:prSet custT="1"/>
      <dgm:spPr/>
      <dgm:t>
        <a:bodyPr/>
        <a:lstStyle/>
        <a:p>
          <a:pPr algn="ctr" rtl="0"/>
          <a:r>
            <a:rPr lang="ja-JP" altLang="en-US" sz="3200" b="0" dirty="0" smtClean="0">
              <a:latin typeface="+mj-ea"/>
              <a:ea typeface="+mj-ea"/>
            </a:rPr>
            <a:t>ラスパイレス比較の問題　</a:t>
          </a:r>
          <a:r>
            <a:rPr lang="en-US" altLang="ja-JP" sz="3200" b="0" dirty="0" smtClean="0">
              <a:latin typeface="+mj-ea"/>
              <a:ea typeface="+mj-ea"/>
            </a:rPr>
            <a:t>Ⅰ</a:t>
          </a:r>
          <a:endParaRPr lang="ja-JP" sz="3200" b="0" dirty="0">
            <a:latin typeface="+mj-ea"/>
            <a:ea typeface="+mj-ea"/>
          </a:endParaRPr>
        </a:p>
      </dgm:t>
    </dgm:pt>
    <dgm:pt modelId="{05B4F2FD-EFE7-48C9-BA42-E8A07EF185AD}" type="parTrans" cxnId="{C1FAE883-33FA-4DD4-9DD4-D8A67AB7B06A}">
      <dgm:prSet/>
      <dgm:spPr/>
      <dgm:t>
        <a:bodyPr/>
        <a:lstStyle/>
        <a:p>
          <a:endParaRPr kumimoji="1" lang="ja-JP" altLang="en-US"/>
        </a:p>
      </dgm:t>
    </dgm:pt>
    <dgm:pt modelId="{A92D56B4-64C5-4CB5-96F4-0B81C69953DE}" type="sibTrans" cxnId="{C1FAE883-33FA-4DD4-9DD4-D8A67AB7B06A}">
      <dgm:prSet/>
      <dgm:spPr/>
      <dgm:t>
        <a:bodyPr/>
        <a:lstStyle/>
        <a:p>
          <a:endParaRPr kumimoji="1" lang="ja-JP" altLang="en-US"/>
        </a:p>
      </dgm:t>
    </dgm:pt>
    <dgm:pt modelId="{F19D4935-82A4-4850-B553-3DBA7DBDC303}" type="pres">
      <dgm:prSet presAssocID="{447B87B0-B29C-4ABF-88F8-2367FF9E6381}" presName="linear" presStyleCnt="0">
        <dgm:presLayoutVars>
          <dgm:animLvl val="lvl"/>
          <dgm:resizeHandles val="exact"/>
        </dgm:presLayoutVars>
      </dgm:prSet>
      <dgm:spPr/>
      <dgm:t>
        <a:bodyPr/>
        <a:lstStyle/>
        <a:p>
          <a:endParaRPr kumimoji="1" lang="ja-JP" altLang="en-US"/>
        </a:p>
      </dgm:t>
    </dgm:pt>
    <dgm:pt modelId="{F3ED5815-A64F-49B6-9294-6D5A2CEFFF30}" type="pres">
      <dgm:prSet presAssocID="{03D0BA79-5092-4535-9E19-9E3EC4A14198}" presName="parentText" presStyleLbl="node1" presStyleIdx="0" presStyleCnt="1" custScaleX="100000" custScaleY="186760" custLinFactNeighborX="-835" custLinFactNeighborY="13040">
        <dgm:presLayoutVars>
          <dgm:chMax val="0"/>
          <dgm:bulletEnabled val="1"/>
        </dgm:presLayoutVars>
      </dgm:prSet>
      <dgm:spPr/>
      <dgm:t>
        <a:bodyPr/>
        <a:lstStyle/>
        <a:p>
          <a:endParaRPr kumimoji="1" lang="ja-JP" altLang="en-US"/>
        </a:p>
      </dgm:t>
    </dgm:pt>
  </dgm:ptLst>
  <dgm:cxnLst>
    <dgm:cxn modelId="{3889AD0F-8CBD-49C6-BC69-98528A30FEE8}" type="presOf" srcId="{03D0BA79-5092-4535-9E19-9E3EC4A14198}" destId="{F3ED5815-A64F-49B6-9294-6D5A2CEFFF30}" srcOrd="0" destOrd="0" presId="urn:microsoft.com/office/officeart/2005/8/layout/vList2"/>
    <dgm:cxn modelId="{C1FAE883-33FA-4DD4-9DD4-D8A67AB7B06A}" srcId="{447B87B0-B29C-4ABF-88F8-2367FF9E6381}" destId="{03D0BA79-5092-4535-9E19-9E3EC4A14198}" srcOrd="0" destOrd="0" parTransId="{05B4F2FD-EFE7-48C9-BA42-E8A07EF185AD}" sibTransId="{A92D56B4-64C5-4CB5-96F4-0B81C69953DE}"/>
    <dgm:cxn modelId="{8BAF2492-CF8C-4DC4-ABCF-390EFFB9503F}" type="presOf" srcId="{447B87B0-B29C-4ABF-88F8-2367FF9E6381}" destId="{F19D4935-82A4-4850-B553-3DBA7DBDC303}" srcOrd="0" destOrd="0" presId="urn:microsoft.com/office/officeart/2005/8/layout/vList2"/>
    <dgm:cxn modelId="{EE0888B0-878F-4760-8A0C-752B1CCFA7E9}" type="presParOf" srcId="{F19D4935-82A4-4850-B553-3DBA7DBDC303}" destId="{F3ED5815-A64F-49B6-9294-6D5A2CEFFF30}" srcOrd="0" destOrd="0" presId="urn:microsoft.com/office/officeart/2005/8/layout/vList2"/>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47B87B0-B29C-4ABF-88F8-2367FF9E638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03D0BA79-5092-4535-9E19-9E3EC4A14198}">
      <dgm:prSet custT="1"/>
      <dgm:spPr/>
      <dgm:t>
        <a:bodyPr/>
        <a:lstStyle/>
        <a:p>
          <a:pPr algn="ctr" rtl="0"/>
          <a:r>
            <a:rPr lang="ja-JP" altLang="en-US" sz="3200" b="0" dirty="0" smtClean="0">
              <a:latin typeface="+mj-ea"/>
              <a:ea typeface="+mj-ea"/>
            </a:rPr>
            <a:t>ラスパイレス比較の問題　</a:t>
          </a:r>
          <a:r>
            <a:rPr lang="en-US" altLang="ja-JP" sz="3200" b="0" dirty="0" smtClean="0">
              <a:latin typeface="+mj-ea"/>
              <a:ea typeface="+mj-ea"/>
            </a:rPr>
            <a:t>Ⅱ</a:t>
          </a:r>
          <a:endParaRPr lang="ja-JP" sz="3200" b="0" dirty="0">
            <a:latin typeface="+mj-ea"/>
            <a:ea typeface="+mj-ea"/>
          </a:endParaRPr>
        </a:p>
      </dgm:t>
    </dgm:pt>
    <dgm:pt modelId="{05B4F2FD-EFE7-48C9-BA42-E8A07EF185AD}" type="parTrans" cxnId="{C1FAE883-33FA-4DD4-9DD4-D8A67AB7B06A}">
      <dgm:prSet/>
      <dgm:spPr/>
      <dgm:t>
        <a:bodyPr/>
        <a:lstStyle/>
        <a:p>
          <a:endParaRPr kumimoji="1" lang="ja-JP" altLang="en-US"/>
        </a:p>
      </dgm:t>
    </dgm:pt>
    <dgm:pt modelId="{A92D56B4-64C5-4CB5-96F4-0B81C69953DE}" type="sibTrans" cxnId="{C1FAE883-33FA-4DD4-9DD4-D8A67AB7B06A}">
      <dgm:prSet/>
      <dgm:spPr/>
      <dgm:t>
        <a:bodyPr/>
        <a:lstStyle/>
        <a:p>
          <a:endParaRPr kumimoji="1" lang="ja-JP" altLang="en-US"/>
        </a:p>
      </dgm:t>
    </dgm:pt>
    <dgm:pt modelId="{F19D4935-82A4-4850-B553-3DBA7DBDC303}" type="pres">
      <dgm:prSet presAssocID="{447B87B0-B29C-4ABF-88F8-2367FF9E6381}" presName="linear" presStyleCnt="0">
        <dgm:presLayoutVars>
          <dgm:animLvl val="lvl"/>
          <dgm:resizeHandles val="exact"/>
        </dgm:presLayoutVars>
      </dgm:prSet>
      <dgm:spPr/>
      <dgm:t>
        <a:bodyPr/>
        <a:lstStyle/>
        <a:p>
          <a:endParaRPr kumimoji="1" lang="ja-JP" altLang="en-US"/>
        </a:p>
      </dgm:t>
    </dgm:pt>
    <dgm:pt modelId="{F3ED5815-A64F-49B6-9294-6D5A2CEFFF30}" type="pres">
      <dgm:prSet presAssocID="{03D0BA79-5092-4535-9E19-9E3EC4A14198}" presName="parentText" presStyleLbl="node1" presStyleIdx="0" presStyleCnt="1" custScaleX="100000" custScaleY="186760" custLinFactNeighborX="-382" custLinFactNeighborY="15689">
        <dgm:presLayoutVars>
          <dgm:chMax val="0"/>
          <dgm:bulletEnabled val="1"/>
        </dgm:presLayoutVars>
      </dgm:prSet>
      <dgm:spPr/>
      <dgm:t>
        <a:bodyPr/>
        <a:lstStyle/>
        <a:p>
          <a:endParaRPr kumimoji="1" lang="ja-JP" altLang="en-US"/>
        </a:p>
      </dgm:t>
    </dgm:pt>
  </dgm:ptLst>
  <dgm:cxnLst>
    <dgm:cxn modelId="{C1FAE883-33FA-4DD4-9DD4-D8A67AB7B06A}" srcId="{447B87B0-B29C-4ABF-88F8-2367FF9E6381}" destId="{03D0BA79-5092-4535-9E19-9E3EC4A14198}" srcOrd="0" destOrd="0" parTransId="{05B4F2FD-EFE7-48C9-BA42-E8A07EF185AD}" sibTransId="{A92D56B4-64C5-4CB5-96F4-0B81C69953DE}"/>
    <dgm:cxn modelId="{1831C901-C25C-4B80-A931-F4590C047908}" type="presOf" srcId="{447B87B0-B29C-4ABF-88F8-2367FF9E6381}" destId="{F19D4935-82A4-4850-B553-3DBA7DBDC303}" srcOrd="0" destOrd="0" presId="urn:microsoft.com/office/officeart/2005/8/layout/vList2"/>
    <dgm:cxn modelId="{FF61B4E5-FBAE-4A73-87F1-ED9B5AE82DAA}" type="presOf" srcId="{03D0BA79-5092-4535-9E19-9E3EC4A14198}" destId="{F3ED5815-A64F-49B6-9294-6D5A2CEFFF30}" srcOrd="0" destOrd="0" presId="urn:microsoft.com/office/officeart/2005/8/layout/vList2"/>
    <dgm:cxn modelId="{23C425B7-03AC-4FEF-A50B-AADEC5BE91CB}" type="presParOf" srcId="{F19D4935-82A4-4850-B553-3DBA7DBDC303}" destId="{F3ED5815-A64F-49B6-9294-6D5A2CEFFF30}"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ED5815-A64F-49B6-9294-6D5A2CEFFF30}">
      <dsp:nvSpPr>
        <dsp:cNvPr id="0" name=""/>
        <dsp:cNvSpPr/>
      </dsp:nvSpPr>
      <dsp:spPr>
        <a:xfrm>
          <a:off x="0" y="76403"/>
          <a:ext cx="9433047" cy="66580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ja-JP" altLang="en-US" sz="3200" b="0" kern="1200" dirty="0" smtClean="0">
              <a:latin typeface="+mj-ea"/>
              <a:ea typeface="+mj-ea"/>
            </a:rPr>
            <a:t>ラスパイレス比較の問題　</a:t>
          </a:r>
          <a:r>
            <a:rPr lang="en-US" altLang="ja-JP" sz="3200" b="0" kern="1200" dirty="0" smtClean="0">
              <a:latin typeface="+mj-ea"/>
              <a:ea typeface="+mj-ea"/>
            </a:rPr>
            <a:t>Ⅱ</a:t>
          </a:r>
          <a:endParaRPr lang="ja-JP" sz="3200" b="0" kern="1200" dirty="0">
            <a:latin typeface="+mj-ea"/>
            <a:ea typeface="+mj-ea"/>
          </a:endParaRPr>
        </a:p>
      </dsp:txBody>
      <dsp:txXfrm>
        <a:off x="32502" y="108905"/>
        <a:ext cx="9368043" cy="60079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ED5815-A64F-49B6-9294-6D5A2CEFFF30}">
      <dsp:nvSpPr>
        <dsp:cNvPr id="0" name=""/>
        <dsp:cNvSpPr/>
      </dsp:nvSpPr>
      <dsp:spPr>
        <a:xfrm>
          <a:off x="0" y="0"/>
          <a:ext cx="9433047" cy="66580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ja-JP" altLang="en-US" sz="3200" b="0" kern="1200" dirty="0" smtClean="0">
              <a:latin typeface="+mj-ea"/>
              <a:ea typeface="+mj-ea"/>
            </a:rPr>
            <a:t>ラスパイレス比較の問題　</a:t>
          </a:r>
          <a:r>
            <a:rPr lang="en-US" altLang="ja-JP" sz="3200" b="0" kern="1200" dirty="0" smtClean="0">
              <a:latin typeface="+mj-ea"/>
              <a:ea typeface="+mj-ea"/>
            </a:rPr>
            <a:t>Ⅱ</a:t>
          </a:r>
          <a:endParaRPr lang="ja-JP" sz="3200" b="0" kern="1200" dirty="0">
            <a:latin typeface="+mj-ea"/>
            <a:ea typeface="+mj-ea"/>
          </a:endParaRPr>
        </a:p>
      </dsp:txBody>
      <dsp:txXfrm>
        <a:off x="32502" y="32502"/>
        <a:ext cx="9368043" cy="600798"/>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ED5815-A64F-49B6-9294-6D5A2CEFFF30}">
      <dsp:nvSpPr>
        <dsp:cNvPr id="0" name=""/>
        <dsp:cNvSpPr/>
      </dsp:nvSpPr>
      <dsp:spPr>
        <a:xfrm>
          <a:off x="0" y="76403"/>
          <a:ext cx="9433047" cy="66580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altLang="ja-JP" sz="3200" b="0" kern="1200" dirty="0" smtClean="0">
              <a:latin typeface="+mj-ea"/>
              <a:ea typeface="+mj-ea"/>
            </a:rPr>
            <a:t>2015</a:t>
          </a:r>
          <a:r>
            <a:rPr lang="ja-JP" altLang="en-US" sz="3200" b="0" kern="1200" dirty="0" smtClean="0">
              <a:latin typeface="+mj-ea"/>
              <a:ea typeface="+mj-ea"/>
            </a:rPr>
            <a:t>人事院勧告の問題点</a:t>
          </a:r>
          <a:endParaRPr lang="ja-JP" sz="3200" b="0" kern="1200" dirty="0">
            <a:latin typeface="+mj-ea"/>
            <a:ea typeface="+mj-ea"/>
          </a:endParaRPr>
        </a:p>
      </dsp:txBody>
      <dsp:txXfrm>
        <a:off x="32502" y="108905"/>
        <a:ext cx="9368043" cy="600798"/>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ED5815-A64F-49B6-9294-6D5A2CEFFF30}">
      <dsp:nvSpPr>
        <dsp:cNvPr id="0" name=""/>
        <dsp:cNvSpPr/>
      </dsp:nvSpPr>
      <dsp:spPr>
        <a:xfrm>
          <a:off x="0" y="76403"/>
          <a:ext cx="9433047" cy="66580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altLang="ja-JP" sz="3200" b="0" kern="1200" dirty="0" smtClean="0">
              <a:latin typeface="+mj-ea"/>
              <a:ea typeface="+mj-ea"/>
            </a:rPr>
            <a:t>2015</a:t>
          </a:r>
          <a:r>
            <a:rPr lang="ja-JP" altLang="en-US" sz="3200" b="0" kern="1200" dirty="0" smtClean="0">
              <a:latin typeface="+mj-ea"/>
              <a:ea typeface="+mj-ea"/>
            </a:rPr>
            <a:t>人事院勧告の問題点</a:t>
          </a:r>
          <a:endParaRPr lang="ja-JP" sz="3200" b="0" kern="1200" dirty="0">
            <a:latin typeface="+mj-ea"/>
            <a:ea typeface="+mj-ea"/>
          </a:endParaRPr>
        </a:p>
      </dsp:txBody>
      <dsp:txXfrm>
        <a:off x="32502" y="108905"/>
        <a:ext cx="9368043" cy="600798"/>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ED5815-A64F-49B6-9294-6D5A2CEFFF30}">
      <dsp:nvSpPr>
        <dsp:cNvPr id="0" name=""/>
        <dsp:cNvSpPr/>
      </dsp:nvSpPr>
      <dsp:spPr>
        <a:xfrm>
          <a:off x="0" y="76403"/>
          <a:ext cx="9433047" cy="66580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altLang="ja-JP" sz="3200" b="0" kern="1200" dirty="0" smtClean="0">
              <a:latin typeface="+mj-ea"/>
              <a:ea typeface="+mj-ea"/>
            </a:rPr>
            <a:t>2015</a:t>
          </a:r>
          <a:r>
            <a:rPr lang="ja-JP" altLang="en-US" sz="3200" b="0" kern="1200" dirty="0" smtClean="0">
              <a:latin typeface="+mj-ea"/>
              <a:ea typeface="+mj-ea"/>
            </a:rPr>
            <a:t>人事院勧告の問題点</a:t>
          </a:r>
          <a:endParaRPr lang="ja-JP" sz="3200" b="0" kern="1200" dirty="0">
            <a:latin typeface="+mj-ea"/>
            <a:ea typeface="+mj-ea"/>
          </a:endParaRPr>
        </a:p>
      </dsp:txBody>
      <dsp:txXfrm>
        <a:off x="32502" y="108905"/>
        <a:ext cx="9368043" cy="600798"/>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ED5815-A64F-49B6-9294-6D5A2CEFFF30}">
      <dsp:nvSpPr>
        <dsp:cNvPr id="0" name=""/>
        <dsp:cNvSpPr/>
      </dsp:nvSpPr>
      <dsp:spPr>
        <a:xfrm>
          <a:off x="0" y="76403"/>
          <a:ext cx="9433047" cy="66580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ja-JP" altLang="en-US" sz="3200" b="0" kern="1200" dirty="0" smtClean="0">
              <a:latin typeface="+mj-ea"/>
              <a:ea typeface="+mj-ea"/>
            </a:rPr>
            <a:t>地方公務員の賃金について</a:t>
          </a:r>
          <a:endParaRPr lang="ja-JP" sz="3200" b="0" kern="1200" dirty="0">
            <a:latin typeface="+mj-ea"/>
            <a:ea typeface="+mj-ea"/>
          </a:endParaRPr>
        </a:p>
      </dsp:txBody>
      <dsp:txXfrm>
        <a:off x="32502" y="108905"/>
        <a:ext cx="9368043" cy="600798"/>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ED5815-A64F-49B6-9294-6D5A2CEFFF30}">
      <dsp:nvSpPr>
        <dsp:cNvPr id="0" name=""/>
        <dsp:cNvSpPr/>
      </dsp:nvSpPr>
      <dsp:spPr>
        <a:xfrm>
          <a:off x="0" y="76403"/>
          <a:ext cx="9433047" cy="66580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altLang="ja-JP" sz="3200" b="0" kern="1200" dirty="0" smtClean="0">
              <a:latin typeface="+mj-ea"/>
              <a:ea typeface="+mj-ea"/>
            </a:rPr>
            <a:t>2015</a:t>
          </a:r>
          <a:r>
            <a:rPr lang="ja-JP" altLang="en-US" sz="3200" b="0" kern="1200" dirty="0" smtClean="0">
              <a:latin typeface="+mj-ea"/>
              <a:ea typeface="+mj-ea"/>
            </a:rPr>
            <a:t>人事院勧告の問題点</a:t>
          </a:r>
          <a:endParaRPr lang="ja-JP" sz="3200" b="0" kern="1200" dirty="0">
            <a:latin typeface="+mj-ea"/>
            <a:ea typeface="+mj-ea"/>
          </a:endParaRPr>
        </a:p>
      </dsp:txBody>
      <dsp:txXfrm>
        <a:off x="32502" y="108905"/>
        <a:ext cx="9368043" cy="60079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ED5815-A64F-49B6-9294-6D5A2CEFFF30}">
      <dsp:nvSpPr>
        <dsp:cNvPr id="0" name=""/>
        <dsp:cNvSpPr/>
      </dsp:nvSpPr>
      <dsp:spPr>
        <a:xfrm>
          <a:off x="0" y="76403"/>
          <a:ext cx="9433047" cy="66580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ja-JP" altLang="en-US" sz="3200" b="0" kern="1200" dirty="0" smtClean="0">
              <a:latin typeface="+mj-ea"/>
              <a:ea typeface="+mj-ea"/>
            </a:rPr>
            <a:t>ラスパイレス比較の問題　</a:t>
          </a:r>
          <a:r>
            <a:rPr lang="en-US" altLang="ja-JP" sz="3200" b="0" kern="1200" dirty="0" smtClean="0">
              <a:latin typeface="+mj-ea"/>
              <a:ea typeface="+mj-ea"/>
            </a:rPr>
            <a:t>Ⅰ</a:t>
          </a:r>
          <a:endParaRPr lang="ja-JP" sz="3200" b="0" kern="1200" dirty="0">
            <a:latin typeface="+mj-ea"/>
            <a:ea typeface="+mj-ea"/>
          </a:endParaRPr>
        </a:p>
      </dsp:txBody>
      <dsp:txXfrm>
        <a:off x="32502" y="108905"/>
        <a:ext cx="9368043" cy="60079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ED5815-A64F-49B6-9294-6D5A2CEFFF30}">
      <dsp:nvSpPr>
        <dsp:cNvPr id="0" name=""/>
        <dsp:cNvSpPr/>
      </dsp:nvSpPr>
      <dsp:spPr>
        <a:xfrm>
          <a:off x="0" y="76403"/>
          <a:ext cx="9433047" cy="66580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ja-JP" altLang="en-US" sz="3200" b="0" kern="1200" dirty="0" smtClean="0">
              <a:latin typeface="+mj-ea"/>
              <a:ea typeface="+mj-ea"/>
            </a:rPr>
            <a:t>ラスパイレス比較の問題　</a:t>
          </a:r>
          <a:r>
            <a:rPr lang="en-US" altLang="ja-JP" sz="3200" b="0" kern="1200" dirty="0" smtClean="0">
              <a:latin typeface="+mj-ea"/>
              <a:ea typeface="+mj-ea"/>
            </a:rPr>
            <a:t>Ⅰ</a:t>
          </a:r>
          <a:endParaRPr lang="ja-JP" sz="3200" b="0" kern="1200" dirty="0">
            <a:latin typeface="+mj-ea"/>
            <a:ea typeface="+mj-ea"/>
          </a:endParaRPr>
        </a:p>
      </dsp:txBody>
      <dsp:txXfrm>
        <a:off x="32502" y="108905"/>
        <a:ext cx="9368043" cy="60079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ED5815-A64F-49B6-9294-6D5A2CEFFF30}">
      <dsp:nvSpPr>
        <dsp:cNvPr id="0" name=""/>
        <dsp:cNvSpPr/>
      </dsp:nvSpPr>
      <dsp:spPr>
        <a:xfrm>
          <a:off x="0" y="76403"/>
          <a:ext cx="9433047" cy="66580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ja-JP" altLang="en-US" sz="3200" b="0" kern="1200" dirty="0" smtClean="0">
              <a:latin typeface="+mj-ea"/>
              <a:ea typeface="+mj-ea"/>
            </a:rPr>
            <a:t>ラスパイレス比較の問題　</a:t>
          </a:r>
          <a:r>
            <a:rPr lang="en-US" altLang="ja-JP" sz="3200" b="0" kern="1200" dirty="0" smtClean="0">
              <a:latin typeface="+mj-ea"/>
              <a:ea typeface="+mj-ea"/>
            </a:rPr>
            <a:t>Ⅱ</a:t>
          </a:r>
          <a:endParaRPr lang="ja-JP" sz="3200" b="0" kern="1200" dirty="0">
            <a:latin typeface="+mj-ea"/>
            <a:ea typeface="+mj-ea"/>
          </a:endParaRPr>
        </a:p>
      </dsp:txBody>
      <dsp:txXfrm>
        <a:off x="32502" y="108905"/>
        <a:ext cx="9368043" cy="60079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5659" cy="496332"/>
          </a:xfrm>
          <a:prstGeom prst="rect">
            <a:avLst/>
          </a:prstGeom>
        </p:spPr>
        <p:txBody>
          <a:bodyPr vert="horz" lIns="95549" tIns="47776" rIns="95549" bIns="47776"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50442" y="0"/>
            <a:ext cx="2945659" cy="496332"/>
          </a:xfrm>
          <a:prstGeom prst="rect">
            <a:avLst/>
          </a:prstGeom>
        </p:spPr>
        <p:txBody>
          <a:bodyPr vert="horz" lIns="95549" tIns="47776" rIns="95549" bIns="47776" rtlCol="0"/>
          <a:lstStyle>
            <a:lvl1pPr algn="r">
              <a:defRPr sz="1200"/>
            </a:lvl1pPr>
          </a:lstStyle>
          <a:p>
            <a:fld id="{91592E43-424B-47FC-BAD5-81D5E66BEA2E}" type="datetimeFigureOut">
              <a:rPr kumimoji="1" lang="ja-JP" altLang="en-US" smtClean="0"/>
              <a:pPr/>
              <a:t>2016/5/13</a:t>
            </a:fld>
            <a:endParaRPr kumimoji="1" lang="ja-JP" altLang="en-US"/>
          </a:p>
        </p:txBody>
      </p:sp>
      <p:sp>
        <p:nvSpPr>
          <p:cNvPr id="4" name="フッター プレースホルダ 3"/>
          <p:cNvSpPr>
            <a:spLocks noGrp="1"/>
          </p:cNvSpPr>
          <p:nvPr>
            <p:ph type="ftr" sz="quarter" idx="2"/>
          </p:nvPr>
        </p:nvSpPr>
        <p:spPr>
          <a:xfrm>
            <a:off x="0" y="9428584"/>
            <a:ext cx="2945659" cy="496332"/>
          </a:xfrm>
          <a:prstGeom prst="rect">
            <a:avLst/>
          </a:prstGeom>
        </p:spPr>
        <p:txBody>
          <a:bodyPr vert="horz" lIns="95549" tIns="47776" rIns="95549" bIns="47776"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50442" y="9428584"/>
            <a:ext cx="2945659" cy="496332"/>
          </a:xfrm>
          <a:prstGeom prst="rect">
            <a:avLst/>
          </a:prstGeom>
        </p:spPr>
        <p:txBody>
          <a:bodyPr vert="horz" lIns="95549" tIns="47776" rIns="95549" bIns="47776" rtlCol="0" anchor="b"/>
          <a:lstStyle>
            <a:lvl1pPr algn="r">
              <a:defRPr sz="1200"/>
            </a:lvl1pPr>
          </a:lstStyle>
          <a:p>
            <a:fld id="{B4B6D3EB-8730-459D-91CA-0EF67328A887}" type="slidenum">
              <a:rPr kumimoji="1" lang="ja-JP" altLang="en-US" smtClean="0"/>
              <a:pPr/>
              <a:t>‹#›</a:t>
            </a:fld>
            <a:endParaRPr kumimoji="1" lang="ja-JP" altLang="en-US"/>
          </a:p>
        </p:txBody>
      </p:sp>
    </p:spTree>
    <p:extLst>
      <p:ext uri="{BB962C8B-B14F-4D97-AF65-F5344CB8AC3E}">
        <p14:creationId xmlns:p14="http://schemas.microsoft.com/office/powerpoint/2010/main" val="21456756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5659" cy="496332"/>
          </a:xfrm>
          <a:prstGeom prst="rect">
            <a:avLst/>
          </a:prstGeom>
        </p:spPr>
        <p:txBody>
          <a:bodyPr vert="horz" lIns="95549" tIns="47776" rIns="95549" bIns="47776" rtlCol="0"/>
          <a:lstStyle>
            <a:lvl1pPr algn="l">
              <a:defRPr sz="1200"/>
            </a:lvl1pPr>
          </a:lstStyle>
          <a:p>
            <a:endParaRPr kumimoji="1" lang="ja-JP" altLang="en-US"/>
          </a:p>
        </p:txBody>
      </p:sp>
      <p:sp>
        <p:nvSpPr>
          <p:cNvPr id="3" name="日付プレースホルダ 2"/>
          <p:cNvSpPr>
            <a:spLocks noGrp="1"/>
          </p:cNvSpPr>
          <p:nvPr>
            <p:ph type="dt" idx="1"/>
          </p:nvPr>
        </p:nvSpPr>
        <p:spPr>
          <a:xfrm>
            <a:off x="3850442" y="0"/>
            <a:ext cx="2945659" cy="496332"/>
          </a:xfrm>
          <a:prstGeom prst="rect">
            <a:avLst/>
          </a:prstGeom>
        </p:spPr>
        <p:txBody>
          <a:bodyPr vert="horz" lIns="95549" tIns="47776" rIns="95549" bIns="47776" rtlCol="0"/>
          <a:lstStyle>
            <a:lvl1pPr algn="r">
              <a:defRPr sz="1200"/>
            </a:lvl1pPr>
          </a:lstStyle>
          <a:p>
            <a:fld id="{0768A32B-C670-49D4-812E-12178614B102}" type="datetimeFigureOut">
              <a:rPr kumimoji="1" lang="ja-JP" altLang="en-US" smtClean="0"/>
              <a:pPr/>
              <a:t>2016/5/13</a:t>
            </a:fld>
            <a:endParaRPr kumimoji="1" lang="ja-JP" altLang="en-US"/>
          </a:p>
        </p:txBody>
      </p:sp>
      <p:sp>
        <p:nvSpPr>
          <p:cNvPr id="4" name="スライド イメージ プレースホルダ 3"/>
          <p:cNvSpPr>
            <a:spLocks noGrp="1" noRot="1" noChangeAspect="1"/>
          </p:cNvSpPr>
          <p:nvPr>
            <p:ph type="sldImg" idx="2"/>
          </p:nvPr>
        </p:nvSpPr>
        <p:spPr>
          <a:xfrm>
            <a:off x="717550" y="742950"/>
            <a:ext cx="5362575" cy="3724275"/>
          </a:xfrm>
          <a:prstGeom prst="rect">
            <a:avLst/>
          </a:prstGeom>
          <a:noFill/>
          <a:ln w="12700">
            <a:solidFill>
              <a:prstClr val="black"/>
            </a:solidFill>
          </a:ln>
        </p:spPr>
        <p:txBody>
          <a:bodyPr vert="horz" lIns="95549" tIns="47776" rIns="95549" bIns="47776" rtlCol="0" anchor="ctr"/>
          <a:lstStyle/>
          <a:p>
            <a:endParaRPr lang="ja-JP" altLang="en-US"/>
          </a:p>
        </p:txBody>
      </p:sp>
      <p:sp>
        <p:nvSpPr>
          <p:cNvPr id="5" name="ノート プレースホルダ 4"/>
          <p:cNvSpPr>
            <a:spLocks noGrp="1"/>
          </p:cNvSpPr>
          <p:nvPr>
            <p:ph type="body" sz="quarter" idx="3"/>
          </p:nvPr>
        </p:nvSpPr>
        <p:spPr>
          <a:xfrm>
            <a:off x="679768" y="4715155"/>
            <a:ext cx="5438140" cy="4466987"/>
          </a:xfrm>
          <a:prstGeom prst="rect">
            <a:avLst/>
          </a:prstGeom>
        </p:spPr>
        <p:txBody>
          <a:bodyPr vert="horz" lIns="95549" tIns="47776" rIns="95549" bIns="47776"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28584"/>
            <a:ext cx="2945659" cy="496332"/>
          </a:xfrm>
          <a:prstGeom prst="rect">
            <a:avLst/>
          </a:prstGeom>
        </p:spPr>
        <p:txBody>
          <a:bodyPr vert="horz" lIns="95549" tIns="47776" rIns="95549" bIns="47776"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0442" y="9428584"/>
            <a:ext cx="2945659" cy="496332"/>
          </a:xfrm>
          <a:prstGeom prst="rect">
            <a:avLst/>
          </a:prstGeom>
        </p:spPr>
        <p:txBody>
          <a:bodyPr vert="horz" lIns="95549" tIns="47776" rIns="95549" bIns="47776" rtlCol="0" anchor="b"/>
          <a:lstStyle>
            <a:lvl1pPr algn="r">
              <a:defRPr sz="1200"/>
            </a:lvl1pPr>
          </a:lstStyle>
          <a:p>
            <a:fld id="{D7BC1F77-0BD2-4CE2-995C-54508926DDF7}" type="slidenum">
              <a:rPr kumimoji="1" lang="ja-JP" altLang="en-US" smtClean="0"/>
              <a:pPr/>
              <a:t>‹#›</a:t>
            </a:fld>
            <a:endParaRPr kumimoji="1" lang="ja-JP" altLang="en-US"/>
          </a:p>
        </p:txBody>
      </p:sp>
    </p:spTree>
    <p:extLst>
      <p:ext uri="{BB962C8B-B14F-4D97-AF65-F5344CB8AC3E}">
        <p14:creationId xmlns:p14="http://schemas.microsoft.com/office/powerpoint/2010/main" val="1905975907"/>
      </p:ext>
    </p:extLst>
  </p:cSld>
  <p:clrMap bg1="lt1" tx1="dk1" bg2="lt2" tx2="dk2" accent1="accent1" accent2="accent2" accent3="accent3" accent4="accent4" accent5="accent5" accent6="accent6" hlink="hlink" folHlink="folHlink"/>
  <p:hf hdr="0" ftr="0" dt="0"/>
  <p:notesStyle>
    <a:lvl1pPr marL="0" algn="l" defTabSz="952259" rtl="0" eaLnBrk="1" latinLnBrk="0" hangingPunct="1">
      <a:defRPr kumimoji="1" sz="1200" kern="1200">
        <a:solidFill>
          <a:schemeClr val="tx1"/>
        </a:solidFill>
        <a:latin typeface="+mn-lt"/>
        <a:ea typeface="+mn-ea"/>
        <a:cs typeface="+mn-cs"/>
      </a:defRPr>
    </a:lvl1pPr>
    <a:lvl2pPr marL="476130" algn="l" defTabSz="952259" rtl="0" eaLnBrk="1" latinLnBrk="0" hangingPunct="1">
      <a:defRPr kumimoji="1" sz="1200" kern="1200">
        <a:solidFill>
          <a:schemeClr val="tx1"/>
        </a:solidFill>
        <a:latin typeface="+mn-lt"/>
        <a:ea typeface="+mn-ea"/>
        <a:cs typeface="+mn-cs"/>
      </a:defRPr>
    </a:lvl2pPr>
    <a:lvl3pPr marL="952259" algn="l" defTabSz="952259" rtl="0" eaLnBrk="1" latinLnBrk="0" hangingPunct="1">
      <a:defRPr kumimoji="1" sz="1200" kern="1200">
        <a:solidFill>
          <a:schemeClr val="tx1"/>
        </a:solidFill>
        <a:latin typeface="+mn-lt"/>
        <a:ea typeface="+mn-ea"/>
        <a:cs typeface="+mn-cs"/>
      </a:defRPr>
    </a:lvl3pPr>
    <a:lvl4pPr marL="1428389" algn="l" defTabSz="952259" rtl="0" eaLnBrk="1" latinLnBrk="0" hangingPunct="1">
      <a:defRPr kumimoji="1" sz="1200" kern="1200">
        <a:solidFill>
          <a:schemeClr val="tx1"/>
        </a:solidFill>
        <a:latin typeface="+mn-lt"/>
        <a:ea typeface="+mn-ea"/>
        <a:cs typeface="+mn-cs"/>
      </a:defRPr>
    </a:lvl4pPr>
    <a:lvl5pPr marL="1904519" algn="l" defTabSz="952259" rtl="0" eaLnBrk="1" latinLnBrk="0" hangingPunct="1">
      <a:defRPr kumimoji="1" sz="1200" kern="1200">
        <a:solidFill>
          <a:schemeClr val="tx1"/>
        </a:solidFill>
        <a:latin typeface="+mn-lt"/>
        <a:ea typeface="+mn-ea"/>
        <a:cs typeface="+mn-cs"/>
      </a:defRPr>
    </a:lvl5pPr>
    <a:lvl6pPr marL="2380648" algn="l" defTabSz="952259" rtl="0" eaLnBrk="1" latinLnBrk="0" hangingPunct="1">
      <a:defRPr kumimoji="1" sz="1200" kern="1200">
        <a:solidFill>
          <a:schemeClr val="tx1"/>
        </a:solidFill>
        <a:latin typeface="+mn-lt"/>
        <a:ea typeface="+mn-ea"/>
        <a:cs typeface="+mn-cs"/>
      </a:defRPr>
    </a:lvl6pPr>
    <a:lvl7pPr marL="2856777" algn="l" defTabSz="952259" rtl="0" eaLnBrk="1" latinLnBrk="0" hangingPunct="1">
      <a:defRPr kumimoji="1" sz="1200" kern="1200">
        <a:solidFill>
          <a:schemeClr val="tx1"/>
        </a:solidFill>
        <a:latin typeface="+mn-lt"/>
        <a:ea typeface="+mn-ea"/>
        <a:cs typeface="+mn-cs"/>
      </a:defRPr>
    </a:lvl7pPr>
    <a:lvl8pPr marL="3332906" algn="l" defTabSz="952259" rtl="0" eaLnBrk="1" latinLnBrk="0" hangingPunct="1">
      <a:defRPr kumimoji="1" sz="1200" kern="1200">
        <a:solidFill>
          <a:schemeClr val="tx1"/>
        </a:solidFill>
        <a:latin typeface="+mn-lt"/>
        <a:ea typeface="+mn-ea"/>
        <a:cs typeface="+mn-cs"/>
      </a:defRPr>
    </a:lvl8pPr>
    <a:lvl9pPr marL="3809036" algn="l" defTabSz="952259"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7550" y="742950"/>
            <a:ext cx="5362575" cy="3724275"/>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7BC1F77-0BD2-4CE2-995C-54508926DDF7}" type="slidenum">
              <a:rPr kumimoji="1" lang="ja-JP" altLang="en-US" smtClean="0"/>
              <a:pPr/>
              <a:t>0</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7BC1F77-0BD2-4CE2-995C-54508926DDF7}" type="slidenum">
              <a:rPr kumimoji="1" lang="ja-JP" altLang="en-US" smtClean="0"/>
              <a:pPr/>
              <a:t>9</a:t>
            </a:fld>
            <a:endParaRPr kumimoji="1" lang="ja-JP" altLang="en-US"/>
          </a:p>
        </p:txBody>
      </p:sp>
    </p:spTree>
    <p:extLst>
      <p:ext uri="{BB962C8B-B14F-4D97-AF65-F5344CB8AC3E}">
        <p14:creationId xmlns:p14="http://schemas.microsoft.com/office/powerpoint/2010/main" val="6474133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7BC1F77-0BD2-4CE2-995C-54508926DDF7}" type="slidenum">
              <a:rPr kumimoji="1" lang="ja-JP" altLang="en-US" smtClean="0"/>
              <a:pPr/>
              <a:t>10</a:t>
            </a:fld>
            <a:endParaRPr kumimoji="1" lang="ja-JP" altLang="en-US"/>
          </a:p>
        </p:txBody>
      </p:sp>
    </p:spTree>
    <p:extLst>
      <p:ext uri="{BB962C8B-B14F-4D97-AF65-F5344CB8AC3E}">
        <p14:creationId xmlns:p14="http://schemas.microsoft.com/office/powerpoint/2010/main" val="647413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7BC1F77-0BD2-4CE2-995C-54508926DDF7}" type="slidenum">
              <a:rPr kumimoji="1" lang="ja-JP" altLang="en-US" smtClean="0"/>
              <a:pPr/>
              <a:t>1</a:t>
            </a:fld>
            <a:endParaRPr kumimoji="1" lang="ja-JP" altLang="en-US"/>
          </a:p>
        </p:txBody>
      </p:sp>
    </p:spTree>
    <p:extLst>
      <p:ext uri="{BB962C8B-B14F-4D97-AF65-F5344CB8AC3E}">
        <p14:creationId xmlns:p14="http://schemas.microsoft.com/office/powerpoint/2010/main" val="647413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7BC1F77-0BD2-4CE2-995C-54508926DDF7}" type="slidenum">
              <a:rPr kumimoji="1" lang="ja-JP" altLang="en-US" smtClean="0"/>
              <a:pPr/>
              <a:t>2</a:t>
            </a:fld>
            <a:endParaRPr kumimoji="1" lang="ja-JP" altLang="en-US"/>
          </a:p>
        </p:txBody>
      </p:sp>
    </p:spTree>
    <p:extLst>
      <p:ext uri="{BB962C8B-B14F-4D97-AF65-F5344CB8AC3E}">
        <p14:creationId xmlns:p14="http://schemas.microsoft.com/office/powerpoint/2010/main" val="647413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7BC1F77-0BD2-4CE2-995C-54508926DDF7}" type="slidenum">
              <a:rPr kumimoji="1" lang="ja-JP" altLang="en-US" smtClean="0"/>
              <a:pPr/>
              <a:t>3</a:t>
            </a:fld>
            <a:endParaRPr kumimoji="1" lang="ja-JP" altLang="en-US"/>
          </a:p>
        </p:txBody>
      </p:sp>
    </p:spTree>
    <p:extLst>
      <p:ext uri="{BB962C8B-B14F-4D97-AF65-F5344CB8AC3E}">
        <p14:creationId xmlns:p14="http://schemas.microsoft.com/office/powerpoint/2010/main" val="6474133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7BC1F77-0BD2-4CE2-995C-54508926DDF7}" type="slidenum">
              <a:rPr kumimoji="1" lang="ja-JP" altLang="en-US" smtClean="0"/>
              <a:pPr/>
              <a:t>4</a:t>
            </a:fld>
            <a:endParaRPr kumimoji="1" lang="ja-JP" altLang="en-US"/>
          </a:p>
        </p:txBody>
      </p:sp>
    </p:spTree>
    <p:extLst>
      <p:ext uri="{BB962C8B-B14F-4D97-AF65-F5344CB8AC3E}">
        <p14:creationId xmlns:p14="http://schemas.microsoft.com/office/powerpoint/2010/main" val="6474133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7BC1F77-0BD2-4CE2-995C-54508926DDF7}" type="slidenum">
              <a:rPr kumimoji="1" lang="ja-JP" altLang="en-US" smtClean="0"/>
              <a:pPr/>
              <a:t>5</a:t>
            </a:fld>
            <a:endParaRPr kumimoji="1" lang="ja-JP" altLang="en-US"/>
          </a:p>
        </p:txBody>
      </p:sp>
    </p:spTree>
    <p:extLst>
      <p:ext uri="{BB962C8B-B14F-4D97-AF65-F5344CB8AC3E}">
        <p14:creationId xmlns:p14="http://schemas.microsoft.com/office/powerpoint/2010/main" val="6474133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7BC1F77-0BD2-4CE2-995C-54508926DDF7}" type="slidenum">
              <a:rPr kumimoji="1" lang="ja-JP" altLang="en-US" smtClean="0"/>
              <a:pPr/>
              <a:t>6</a:t>
            </a:fld>
            <a:endParaRPr kumimoji="1" lang="ja-JP" altLang="en-US"/>
          </a:p>
        </p:txBody>
      </p:sp>
    </p:spTree>
    <p:extLst>
      <p:ext uri="{BB962C8B-B14F-4D97-AF65-F5344CB8AC3E}">
        <p14:creationId xmlns:p14="http://schemas.microsoft.com/office/powerpoint/2010/main" val="6474133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7BC1F77-0BD2-4CE2-995C-54508926DDF7}" type="slidenum">
              <a:rPr kumimoji="1" lang="ja-JP" altLang="en-US" smtClean="0"/>
              <a:pPr/>
              <a:t>7</a:t>
            </a:fld>
            <a:endParaRPr kumimoji="1" lang="ja-JP" altLang="en-US"/>
          </a:p>
        </p:txBody>
      </p:sp>
    </p:spTree>
    <p:extLst>
      <p:ext uri="{BB962C8B-B14F-4D97-AF65-F5344CB8AC3E}">
        <p14:creationId xmlns:p14="http://schemas.microsoft.com/office/powerpoint/2010/main" val="6474133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7BC1F77-0BD2-4CE2-995C-54508926DDF7}" type="slidenum">
              <a:rPr kumimoji="1" lang="ja-JP" altLang="en-US" smtClean="0"/>
              <a:pPr/>
              <a:t>8</a:t>
            </a:fld>
            <a:endParaRPr kumimoji="1" lang="ja-JP" altLang="en-US"/>
          </a:p>
        </p:txBody>
      </p:sp>
    </p:spTree>
    <p:extLst>
      <p:ext uri="{BB962C8B-B14F-4D97-AF65-F5344CB8AC3E}">
        <p14:creationId xmlns:p14="http://schemas.microsoft.com/office/powerpoint/2010/main" val="647413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77719" y="2236948"/>
            <a:ext cx="8814117" cy="1543526"/>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555435" y="4080510"/>
            <a:ext cx="7258687" cy="1840230"/>
          </a:xfrm>
        </p:spPr>
        <p:txBody>
          <a:bodyPr/>
          <a:lstStyle>
            <a:lvl1pPr marL="0" indent="0" algn="ctr">
              <a:buNone/>
              <a:defRPr>
                <a:solidFill>
                  <a:schemeClr val="tx1">
                    <a:tint val="75000"/>
                  </a:schemeClr>
                </a:solidFill>
              </a:defRPr>
            </a:lvl1pPr>
            <a:lvl2pPr marL="476130" indent="0" algn="ctr">
              <a:buNone/>
              <a:defRPr>
                <a:solidFill>
                  <a:schemeClr val="tx1">
                    <a:tint val="75000"/>
                  </a:schemeClr>
                </a:solidFill>
              </a:defRPr>
            </a:lvl2pPr>
            <a:lvl3pPr marL="952259" indent="0" algn="ctr">
              <a:buNone/>
              <a:defRPr>
                <a:solidFill>
                  <a:schemeClr val="tx1">
                    <a:tint val="75000"/>
                  </a:schemeClr>
                </a:solidFill>
              </a:defRPr>
            </a:lvl3pPr>
            <a:lvl4pPr marL="1428389" indent="0" algn="ctr">
              <a:buNone/>
              <a:defRPr>
                <a:solidFill>
                  <a:schemeClr val="tx1">
                    <a:tint val="75000"/>
                  </a:schemeClr>
                </a:solidFill>
              </a:defRPr>
            </a:lvl4pPr>
            <a:lvl5pPr marL="1904519" indent="0" algn="ctr">
              <a:buNone/>
              <a:defRPr>
                <a:solidFill>
                  <a:schemeClr val="tx1">
                    <a:tint val="75000"/>
                  </a:schemeClr>
                </a:solidFill>
              </a:defRPr>
            </a:lvl5pPr>
            <a:lvl6pPr marL="2380648" indent="0" algn="ctr">
              <a:buNone/>
              <a:defRPr>
                <a:solidFill>
                  <a:schemeClr val="tx1">
                    <a:tint val="75000"/>
                  </a:schemeClr>
                </a:solidFill>
              </a:defRPr>
            </a:lvl6pPr>
            <a:lvl7pPr marL="2856777" indent="0" algn="ctr">
              <a:buNone/>
              <a:defRPr>
                <a:solidFill>
                  <a:schemeClr val="tx1">
                    <a:tint val="75000"/>
                  </a:schemeClr>
                </a:solidFill>
              </a:defRPr>
            </a:lvl7pPr>
            <a:lvl8pPr marL="3332906" indent="0" algn="ctr">
              <a:buNone/>
              <a:defRPr>
                <a:solidFill>
                  <a:schemeClr val="tx1">
                    <a:tint val="75000"/>
                  </a:schemeClr>
                </a:solidFill>
              </a:defRPr>
            </a:lvl8pPr>
            <a:lvl9pPr marL="3809036"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4D0ACBFA-52CA-414E-B732-7234053992BE}" type="datetime1">
              <a:rPr kumimoji="1" lang="ja-JP" altLang="en-US" smtClean="0"/>
              <a:pPr/>
              <a:t>2016/5/13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77CE550-01A8-47A9-BF2B-603E756B4A6A}" type="datetime1">
              <a:rPr kumimoji="1" lang="ja-JP" altLang="en-US" smtClean="0"/>
              <a:pPr/>
              <a:t>2016/5/13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517925" y="288379"/>
            <a:ext cx="2333149" cy="6144101"/>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518480" y="288379"/>
            <a:ext cx="6826620" cy="6144101"/>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AC5A69D-A166-4927-9F38-9B56B7B82C81}" type="datetime1">
              <a:rPr kumimoji="1" lang="ja-JP" altLang="en-US" smtClean="0"/>
              <a:pPr/>
              <a:t>2016/5/13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8BBEE4E-ED2B-4954-987B-8F498BD748A7}" type="datetime1">
              <a:rPr kumimoji="1" lang="ja-JP" altLang="en-US" smtClean="0"/>
              <a:pPr/>
              <a:t>2016/5/13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ln>
            <a:noFill/>
          </a:ln>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9124" y="4627247"/>
            <a:ext cx="8814117" cy="1430178"/>
          </a:xfrm>
        </p:spPr>
        <p:txBody>
          <a:bodyPr anchor="t"/>
          <a:lstStyle>
            <a:lvl1pPr algn="l">
              <a:defRPr sz="42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819124" y="3052050"/>
            <a:ext cx="8814117" cy="1575196"/>
          </a:xfrm>
        </p:spPr>
        <p:txBody>
          <a:bodyPr anchor="b"/>
          <a:lstStyle>
            <a:lvl1pPr marL="0" indent="0">
              <a:buNone/>
              <a:defRPr sz="2000">
                <a:solidFill>
                  <a:schemeClr val="tx1">
                    <a:tint val="75000"/>
                  </a:schemeClr>
                </a:solidFill>
              </a:defRPr>
            </a:lvl1pPr>
            <a:lvl2pPr marL="476130" indent="0">
              <a:buNone/>
              <a:defRPr sz="1800">
                <a:solidFill>
                  <a:schemeClr val="tx1">
                    <a:tint val="75000"/>
                  </a:schemeClr>
                </a:solidFill>
              </a:defRPr>
            </a:lvl2pPr>
            <a:lvl3pPr marL="952259" indent="0">
              <a:buNone/>
              <a:defRPr sz="1600">
                <a:solidFill>
                  <a:schemeClr val="tx1">
                    <a:tint val="75000"/>
                  </a:schemeClr>
                </a:solidFill>
              </a:defRPr>
            </a:lvl3pPr>
            <a:lvl4pPr marL="1428389" indent="0">
              <a:buNone/>
              <a:defRPr sz="1400">
                <a:solidFill>
                  <a:schemeClr val="tx1">
                    <a:tint val="75000"/>
                  </a:schemeClr>
                </a:solidFill>
              </a:defRPr>
            </a:lvl4pPr>
            <a:lvl5pPr marL="1904519" indent="0">
              <a:buNone/>
              <a:defRPr sz="1400">
                <a:solidFill>
                  <a:schemeClr val="tx1">
                    <a:tint val="75000"/>
                  </a:schemeClr>
                </a:solidFill>
              </a:defRPr>
            </a:lvl5pPr>
            <a:lvl6pPr marL="2380648" indent="0">
              <a:buNone/>
              <a:defRPr sz="1400">
                <a:solidFill>
                  <a:schemeClr val="tx1">
                    <a:tint val="75000"/>
                  </a:schemeClr>
                </a:solidFill>
              </a:defRPr>
            </a:lvl6pPr>
            <a:lvl7pPr marL="2856777" indent="0">
              <a:buNone/>
              <a:defRPr sz="1400">
                <a:solidFill>
                  <a:schemeClr val="tx1">
                    <a:tint val="75000"/>
                  </a:schemeClr>
                </a:solidFill>
              </a:defRPr>
            </a:lvl7pPr>
            <a:lvl8pPr marL="3332906" indent="0">
              <a:buNone/>
              <a:defRPr sz="1400">
                <a:solidFill>
                  <a:schemeClr val="tx1">
                    <a:tint val="75000"/>
                  </a:schemeClr>
                </a:solidFill>
              </a:defRPr>
            </a:lvl8pPr>
            <a:lvl9pPr marL="3809036"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F84E7C4D-8F56-417C-B5BE-117F4D6FBD26}" type="datetime1">
              <a:rPr kumimoji="1" lang="ja-JP" altLang="en-US" smtClean="0"/>
              <a:pPr/>
              <a:t>2016/5/13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518481" y="1680219"/>
            <a:ext cx="4579885" cy="4752261"/>
          </a:xfrm>
        </p:spPr>
        <p:txBody>
          <a:bodyPr/>
          <a:lstStyle>
            <a:lvl1pPr>
              <a:defRPr sz="3000"/>
            </a:lvl1pPr>
            <a:lvl2pPr>
              <a:defRPr sz="25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271190" y="1680219"/>
            <a:ext cx="4579885" cy="4752261"/>
          </a:xfrm>
        </p:spPr>
        <p:txBody>
          <a:bodyPr/>
          <a:lstStyle>
            <a:lvl1pPr>
              <a:defRPr sz="3000"/>
            </a:lvl1pPr>
            <a:lvl2pPr>
              <a:defRPr sz="25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0EFADCEC-A5DB-4B73-9619-8709A0D1E453}" type="datetime1">
              <a:rPr kumimoji="1" lang="ja-JP" altLang="en-US" smtClean="0"/>
              <a:pPr/>
              <a:t>2016/5/13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18479" y="1611869"/>
            <a:ext cx="4581684" cy="671750"/>
          </a:xfrm>
        </p:spPr>
        <p:txBody>
          <a:bodyPr anchor="b"/>
          <a:lstStyle>
            <a:lvl1pPr marL="0" indent="0">
              <a:buNone/>
              <a:defRPr sz="2500" b="1"/>
            </a:lvl1pPr>
            <a:lvl2pPr marL="476130" indent="0">
              <a:buNone/>
              <a:defRPr sz="2000" b="1"/>
            </a:lvl2pPr>
            <a:lvl3pPr marL="952259" indent="0">
              <a:buNone/>
              <a:defRPr sz="1800" b="1"/>
            </a:lvl3pPr>
            <a:lvl4pPr marL="1428389" indent="0">
              <a:buNone/>
              <a:defRPr sz="1600" b="1"/>
            </a:lvl4pPr>
            <a:lvl5pPr marL="1904519" indent="0">
              <a:buNone/>
              <a:defRPr sz="1600" b="1"/>
            </a:lvl5pPr>
            <a:lvl6pPr marL="2380648" indent="0">
              <a:buNone/>
              <a:defRPr sz="1600" b="1"/>
            </a:lvl6pPr>
            <a:lvl7pPr marL="2856777" indent="0">
              <a:buNone/>
              <a:defRPr sz="1600" b="1"/>
            </a:lvl7pPr>
            <a:lvl8pPr marL="3332906" indent="0">
              <a:buNone/>
              <a:defRPr sz="1600" b="1"/>
            </a:lvl8pPr>
            <a:lvl9pPr marL="3809036"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518479" y="2283620"/>
            <a:ext cx="4581684" cy="4148852"/>
          </a:xfrm>
        </p:spPr>
        <p:txBody>
          <a:bodyPr/>
          <a:lstStyle>
            <a:lvl1pPr>
              <a:defRPr sz="25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267590" y="1611869"/>
            <a:ext cx="4583486" cy="671750"/>
          </a:xfrm>
        </p:spPr>
        <p:txBody>
          <a:bodyPr anchor="b"/>
          <a:lstStyle>
            <a:lvl1pPr marL="0" indent="0">
              <a:buNone/>
              <a:defRPr sz="2500" b="1"/>
            </a:lvl1pPr>
            <a:lvl2pPr marL="476130" indent="0">
              <a:buNone/>
              <a:defRPr sz="2000" b="1"/>
            </a:lvl2pPr>
            <a:lvl3pPr marL="952259" indent="0">
              <a:buNone/>
              <a:defRPr sz="1800" b="1"/>
            </a:lvl3pPr>
            <a:lvl4pPr marL="1428389" indent="0">
              <a:buNone/>
              <a:defRPr sz="1600" b="1"/>
            </a:lvl4pPr>
            <a:lvl5pPr marL="1904519" indent="0">
              <a:buNone/>
              <a:defRPr sz="1600" b="1"/>
            </a:lvl5pPr>
            <a:lvl6pPr marL="2380648" indent="0">
              <a:buNone/>
              <a:defRPr sz="1600" b="1"/>
            </a:lvl6pPr>
            <a:lvl7pPr marL="2856777" indent="0">
              <a:buNone/>
              <a:defRPr sz="1600" b="1"/>
            </a:lvl7pPr>
            <a:lvl8pPr marL="3332906" indent="0">
              <a:buNone/>
              <a:defRPr sz="1600" b="1"/>
            </a:lvl8pPr>
            <a:lvl9pPr marL="3809036"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267590" y="2283620"/>
            <a:ext cx="4583486" cy="4148852"/>
          </a:xfrm>
        </p:spPr>
        <p:txBody>
          <a:bodyPr/>
          <a:lstStyle>
            <a:lvl1pPr>
              <a:defRPr sz="25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ADEB2350-87EC-4A0F-8BCF-F32C94C5D038}" type="datetime1">
              <a:rPr kumimoji="1" lang="ja-JP" altLang="en-US" smtClean="0"/>
              <a:pPr/>
              <a:t>2016/5/13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C2AA9C-59E7-42AD-8EBE-7EAA917E30CD}" type="datetime1">
              <a:rPr kumimoji="1" lang="ja-JP" altLang="en-US" smtClean="0"/>
              <a:pPr/>
              <a:t>2016/5/13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A22D050C-12E8-4C24-B0D2-9E3FEEE43F70}" type="datetime1">
              <a:rPr kumimoji="1" lang="ja-JP" altLang="en-US" smtClean="0"/>
              <a:pPr/>
              <a:t>2016/5/13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8481" y="286702"/>
            <a:ext cx="3411511" cy="1220152"/>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4054210" y="286712"/>
            <a:ext cx="5796866" cy="6145769"/>
          </a:xfrm>
        </p:spPr>
        <p:txBody>
          <a:bodyPr/>
          <a:lstStyle>
            <a:lvl1pPr>
              <a:defRPr sz="3400"/>
            </a:lvl1pPr>
            <a:lvl2pPr>
              <a:defRPr sz="3000"/>
            </a:lvl2pPr>
            <a:lvl3pPr>
              <a:defRPr sz="25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518481" y="1506856"/>
            <a:ext cx="3411511" cy="4925616"/>
          </a:xfrm>
        </p:spPr>
        <p:txBody>
          <a:bodyPr/>
          <a:lstStyle>
            <a:lvl1pPr marL="0" indent="0">
              <a:buNone/>
              <a:defRPr sz="1400"/>
            </a:lvl1pPr>
            <a:lvl2pPr marL="476130" indent="0">
              <a:buNone/>
              <a:defRPr sz="1200"/>
            </a:lvl2pPr>
            <a:lvl3pPr marL="952259" indent="0">
              <a:buNone/>
              <a:defRPr sz="1000"/>
            </a:lvl3pPr>
            <a:lvl4pPr marL="1428389" indent="0">
              <a:buNone/>
              <a:defRPr sz="900"/>
            </a:lvl4pPr>
            <a:lvl5pPr marL="1904519" indent="0">
              <a:buNone/>
              <a:defRPr sz="900"/>
            </a:lvl5pPr>
            <a:lvl6pPr marL="2380648" indent="0">
              <a:buNone/>
              <a:defRPr sz="900"/>
            </a:lvl6pPr>
            <a:lvl7pPr marL="2856777" indent="0">
              <a:buNone/>
              <a:defRPr sz="900"/>
            </a:lvl7pPr>
            <a:lvl8pPr marL="3332906" indent="0">
              <a:buNone/>
              <a:defRPr sz="900"/>
            </a:lvl8pPr>
            <a:lvl9pPr marL="3809036"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7DD68E0-683F-4D28-82D5-AA26B77F77E7}" type="datetime1">
              <a:rPr kumimoji="1" lang="ja-JP" altLang="en-US" smtClean="0"/>
              <a:pPr/>
              <a:t>2016/5/13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32507" y="5040638"/>
            <a:ext cx="6221730" cy="595075"/>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2032507" y="643415"/>
            <a:ext cx="6221730" cy="4320540"/>
          </a:xfrm>
        </p:spPr>
        <p:txBody>
          <a:bodyPr/>
          <a:lstStyle>
            <a:lvl1pPr marL="0" indent="0">
              <a:buNone/>
              <a:defRPr sz="3400"/>
            </a:lvl1pPr>
            <a:lvl2pPr marL="476130" indent="0">
              <a:buNone/>
              <a:defRPr sz="3000"/>
            </a:lvl2pPr>
            <a:lvl3pPr marL="952259" indent="0">
              <a:buNone/>
              <a:defRPr sz="2500"/>
            </a:lvl3pPr>
            <a:lvl4pPr marL="1428389" indent="0">
              <a:buNone/>
              <a:defRPr sz="2000"/>
            </a:lvl4pPr>
            <a:lvl5pPr marL="1904519" indent="0">
              <a:buNone/>
              <a:defRPr sz="2000"/>
            </a:lvl5pPr>
            <a:lvl6pPr marL="2380648" indent="0">
              <a:buNone/>
              <a:defRPr sz="2000"/>
            </a:lvl6pPr>
            <a:lvl7pPr marL="2856777" indent="0">
              <a:buNone/>
              <a:defRPr sz="2000"/>
            </a:lvl7pPr>
            <a:lvl8pPr marL="3332906" indent="0">
              <a:buNone/>
              <a:defRPr sz="2000"/>
            </a:lvl8pPr>
            <a:lvl9pPr marL="3809036" indent="0">
              <a:buNone/>
              <a:defRPr sz="2000"/>
            </a:lvl9pPr>
          </a:lstStyle>
          <a:p>
            <a:endParaRPr kumimoji="1" lang="ja-JP" altLang="en-US"/>
          </a:p>
        </p:txBody>
      </p:sp>
      <p:sp>
        <p:nvSpPr>
          <p:cNvPr id="4" name="テキスト プレースホルダ 3"/>
          <p:cNvSpPr>
            <a:spLocks noGrp="1"/>
          </p:cNvSpPr>
          <p:nvPr>
            <p:ph type="body" sz="half" idx="2"/>
          </p:nvPr>
        </p:nvSpPr>
        <p:spPr>
          <a:xfrm>
            <a:off x="2032507" y="5635712"/>
            <a:ext cx="6221730" cy="845105"/>
          </a:xfrm>
        </p:spPr>
        <p:txBody>
          <a:bodyPr/>
          <a:lstStyle>
            <a:lvl1pPr marL="0" indent="0">
              <a:buNone/>
              <a:defRPr sz="1400"/>
            </a:lvl1pPr>
            <a:lvl2pPr marL="476130" indent="0">
              <a:buNone/>
              <a:defRPr sz="1200"/>
            </a:lvl2pPr>
            <a:lvl3pPr marL="952259" indent="0">
              <a:buNone/>
              <a:defRPr sz="1000"/>
            </a:lvl3pPr>
            <a:lvl4pPr marL="1428389" indent="0">
              <a:buNone/>
              <a:defRPr sz="900"/>
            </a:lvl4pPr>
            <a:lvl5pPr marL="1904519" indent="0">
              <a:buNone/>
              <a:defRPr sz="900"/>
            </a:lvl5pPr>
            <a:lvl6pPr marL="2380648" indent="0">
              <a:buNone/>
              <a:defRPr sz="900"/>
            </a:lvl6pPr>
            <a:lvl7pPr marL="2856777" indent="0">
              <a:buNone/>
              <a:defRPr sz="900"/>
            </a:lvl7pPr>
            <a:lvl8pPr marL="3332906" indent="0">
              <a:buNone/>
              <a:defRPr sz="900"/>
            </a:lvl8pPr>
            <a:lvl9pPr marL="3809036"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32DDDB6-53BC-4B68-A091-25BDE0D7747F}" type="datetime1">
              <a:rPr kumimoji="1" lang="ja-JP" altLang="en-US" smtClean="0"/>
              <a:pPr/>
              <a:t>2016/5/13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518480" y="288370"/>
            <a:ext cx="9332596" cy="1200150"/>
          </a:xfrm>
          <a:prstGeom prst="rect">
            <a:avLst/>
          </a:prstGeom>
        </p:spPr>
        <p:txBody>
          <a:bodyPr vert="horz" lIns="95226" tIns="47612" rIns="95226" bIns="47612"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18480" y="1680219"/>
            <a:ext cx="9332596" cy="4752261"/>
          </a:xfrm>
          <a:prstGeom prst="rect">
            <a:avLst/>
          </a:prstGeom>
        </p:spPr>
        <p:txBody>
          <a:bodyPr vert="horz" lIns="95226" tIns="47612" rIns="95226" bIns="47612"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518479" y="6674170"/>
            <a:ext cx="2419563" cy="383382"/>
          </a:xfrm>
          <a:prstGeom prst="rect">
            <a:avLst/>
          </a:prstGeom>
        </p:spPr>
        <p:txBody>
          <a:bodyPr vert="horz" lIns="95226" tIns="47612" rIns="95226" bIns="47612" rtlCol="0" anchor="ctr"/>
          <a:lstStyle>
            <a:lvl1pPr algn="l">
              <a:defRPr sz="1200">
                <a:solidFill>
                  <a:schemeClr val="tx1">
                    <a:tint val="75000"/>
                  </a:schemeClr>
                </a:solidFill>
              </a:defRPr>
            </a:lvl1pPr>
          </a:lstStyle>
          <a:p>
            <a:fld id="{54C2B664-5FA7-41FF-8D35-F936D4213D14}" type="datetime1">
              <a:rPr kumimoji="1" lang="ja-JP" altLang="en-US" smtClean="0"/>
              <a:pPr/>
              <a:t>2016/5/13</a:t>
            </a:fld>
            <a:endParaRPr kumimoji="1" lang="ja-JP" altLang="en-US"/>
          </a:p>
        </p:txBody>
      </p:sp>
      <p:sp>
        <p:nvSpPr>
          <p:cNvPr id="5" name="フッター プレースホルダ 4"/>
          <p:cNvSpPr>
            <a:spLocks noGrp="1"/>
          </p:cNvSpPr>
          <p:nvPr>
            <p:ph type="ftr" sz="quarter" idx="3"/>
          </p:nvPr>
        </p:nvSpPr>
        <p:spPr>
          <a:xfrm>
            <a:off x="3542933" y="6674170"/>
            <a:ext cx="3283692" cy="383382"/>
          </a:xfrm>
          <a:prstGeom prst="rect">
            <a:avLst/>
          </a:prstGeom>
        </p:spPr>
        <p:txBody>
          <a:bodyPr vert="horz" lIns="95226" tIns="47612" rIns="95226" bIns="47612"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9676026" y="198072"/>
            <a:ext cx="459744" cy="378042"/>
          </a:xfrm>
          <a:prstGeom prst="rect">
            <a:avLst/>
          </a:prstGeom>
          <a:solidFill>
            <a:schemeClr val="bg1"/>
          </a:solidFill>
          <a:ln w="12700">
            <a:noFill/>
          </a:ln>
        </p:spPr>
        <p:txBody>
          <a:bodyPr vert="horz" lIns="95226" tIns="47612" rIns="95226" bIns="47612" rtlCol="0" anchor="ctr"/>
          <a:lstStyle>
            <a:lvl1pPr algn="ctr">
              <a:defRPr sz="1400">
                <a:solidFill>
                  <a:schemeClr val="tx1">
                    <a:tint val="75000"/>
                  </a:schemeClr>
                </a:solidFill>
              </a:defRPr>
            </a:lvl1pPr>
          </a:lstStyle>
          <a:p>
            <a:fld id="{07C83626-9FCA-49DB-B8B8-D6519A696C34}"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52259" rtl="0" eaLnBrk="1" latinLnBrk="0" hangingPunct="1">
        <a:spcBef>
          <a:spcPct val="0"/>
        </a:spcBef>
        <a:buNone/>
        <a:defRPr kumimoji="1" sz="4600" kern="1200">
          <a:solidFill>
            <a:schemeClr val="tx1"/>
          </a:solidFill>
          <a:latin typeface="+mj-lt"/>
          <a:ea typeface="+mj-ea"/>
          <a:cs typeface="+mj-cs"/>
        </a:defRPr>
      </a:lvl1pPr>
    </p:titleStyle>
    <p:bodyStyle>
      <a:lvl1pPr marL="357097" indent="-357097" algn="l" defTabSz="952259" rtl="0" eaLnBrk="1" latinLnBrk="0" hangingPunct="1">
        <a:spcBef>
          <a:spcPct val="20000"/>
        </a:spcBef>
        <a:buFont typeface="Arial" pitchFamily="34" charset="0"/>
        <a:buChar char="•"/>
        <a:defRPr kumimoji="1" sz="3400" kern="1200">
          <a:solidFill>
            <a:schemeClr val="tx1"/>
          </a:solidFill>
          <a:latin typeface="+mn-lt"/>
          <a:ea typeface="+mn-ea"/>
          <a:cs typeface="+mn-cs"/>
        </a:defRPr>
      </a:lvl1pPr>
      <a:lvl2pPr marL="773711" indent="-297581" algn="l" defTabSz="952259" rtl="0" eaLnBrk="1" latinLnBrk="0" hangingPunct="1">
        <a:spcBef>
          <a:spcPct val="20000"/>
        </a:spcBef>
        <a:buFont typeface="Arial" pitchFamily="34" charset="0"/>
        <a:buChar char="–"/>
        <a:defRPr kumimoji="1" sz="3000" kern="1200">
          <a:solidFill>
            <a:schemeClr val="tx1"/>
          </a:solidFill>
          <a:latin typeface="+mn-lt"/>
          <a:ea typeface="+mn-ea"/>
          <a:cs typeface="+mn-cs"/>
        </a:defRPr>
      </a:lvl2pPr>
      <a:lvl3pPr marL="1190323" indent="-238065" algn="l" defTabSz="952259" rtl="0" eaLnBrk="1" latinLnBrk="0" hangingPunct="1">
        <a:spcBef>
          <a:spcPct val="20000"/>
        </a:spcBef>
        <a:buFont typeface="Arial" pitchFamily="34" charset="0"/>
        <a:buChar char="•"/>
        <a:defRPr kumimoji="1" sz="2500" kern="1200">
          <a:solidFill>
            <a:schemeClr val="tx1"/>
          </a:solidFill>
          <a:latin typeface="+mn-lt"/>
          <a:ea typeface="+mn-ea"/>
          <a:cs typeface="+mn-cs"/>
        </a:defRPr>
      </a:lvl3pPr>
      <a:lvl4pPr marL="1666454" indent="-238065" algn="l" defTabSz="952259"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142584" indent="-238065" algn="l" defTabSz="952259"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618712" indent="-238065" algn="l" defTabSz="952259"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3094841" indent="-238065" algn="l" defTabSz="952259"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570971" indent="-238065" algn="l" defTabSz="952259"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4047102" indent="-238065" algn="l" defTabSz="952259"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52259" rtl="0" eaLnBrk="1" latinLnBrk="0" hangingPunct="1">
        <a:defRPr kumimoji="1" sz="1800" kern="1200">
          <a:solidFill>
            <a:schemeClr val="tx1"/>
          </a:solidFill>
          <a:latin typeface="+mn-lt"/>
          <a:ea typeface="+mn-ea"/>
          <a:cs typeface="+mn-cs"/>
        </a:defRPr>
      </a:lvl1pPr>
      <a:lvl2pPr marL="476130" algn="l" defTabSz="952259" rtl="0" eaLnBrk="1" latinLnBrk="0" hangingPunct="1">
        <a:defRPr kumimoji="1" sz="1800" kern="1200">
          <a:solidFill>
            <a:schemeClr val="tx1"/>
          </a:solidFill>
          <a:latin typeface="+mn-lt"/>
          <a:ea typeface="+mn-ea"/>
          <a:cs typeface="+mn-cs"/>
        </a:defRPr>
      </a:lvl2pPr>
      <a:lvl3pPr marL="952259" algn="l" defTabSz="952259" rtl="0" eaLnBrk="1" latinLnBrk="0" hangingPunct="1">
        <a:defRPr kumimoji="1" sz="1800" kern="1200">
          <a:solidFill>
            <a:schemeClr val="tx1"/>
          </a:solidFill>
          <a:latin typeface="+mn-lt"/>
          <a:ea typeface="+mn-ea"/>
          <a:cs typeface="+mn-cs"/>
        </a:defRPr>
      </a:lvl3pPr>
      <a:lvl4pPr marL="1428389" algn="l" defTabSz="952259" rtl="0" eaLnBrk="1" latinLnBrk="0" hangingPunct="1">
        <a:defRPr kumimoji="1" sz="1800" kern="1200">
          <a:solidFill>
            <a:schemeClr val="tx1"/>
          </a:solidFill>
          <a:latin typeface="+mn-lt"/>
          <a:ea typeface="+mn-ea"/>
          <a:cs typeface="+mn-cs"/>
        </a:defRPr>
      </a:lvl4pPr>
      <a:lvl5pPr marL="1904519" algn="l" defTabSz="952259" rtl="0" eaLnBrk="1" latinLnBrk="0" hangingPunct="1">
        <a:defRPr kumimoji="1" sz="1800" kern="1200">
          <a:solidFill>
            <a:schemeClr val="tx1"/>
          </a:solidFill>
          <a:latin typeface="+mn-lt"/>
          <a:ea typeface="+mn-ea"/>
          <a:cs typeface="+mn-cs"/>
        </a:defRPr>
      </a:lvl5pPr>
      <a:lvl6pPr marL="2380648" algn="l" defTabSz="952259" rtl="0" eaLnBrk="1" latinLnBrk="0" hangingPunct="1">
        <a:defRPr kumimoji="1" sz="1800" kern="1200">
          <a:solidFill>
            <a:schemeClr val="tx1"/>
          </a:solidFill>
          <a:latin typeface="+mn-lt"/>
          <a:ea typeface="+mn-ea"/>
          <a:cs typeface="+mn-cs"/>
        </a:defRPr>
      </a:lvl6pPr>
      <a:lvl7pPr marL="2856777" algn="l" defTabSz="952259" rtl="0" eaLnBrk="1" latinLnBrk="0" hangingPunct="1">
        <a:defRPr kumimoji="1" sz="1800" kern="1200">
          <a:solidFill>
            <a:schemeClr val="tx1"/>
          </a:solidFill>
          <a:latin typeface="+mn-lt"/>
          <a:ea typeface="+mn-ea"/>
          <a:cs typeface="+mn-cs"/>
        </a:defRPr>
      </a:lvl7pPr>
      <a:lvl8pPr marL="3332906" algn="l" defTabSz="952259" rtl="0" eaLnBrk="1" latinLnBrk="0" hangingPunct="1">
        <a:defRPr kumimoji="1" sz="1800" kern="1200">
          <a:solidFill>
            <a:schemeClr val="tx1"/>
          </a:solidFill>
          <a:latin typeface="+mn-lt"/>
          <a:ea typeface="+mn-ea"/>
          <a:cs typeface="+mn-cs"/>
        </a:defRPr>
      </a:lvl8pPr>
      <a:lvl9pPr marL="3809036" algn="l" defTabSz="952259"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Data" Target="../diagrams/data18.xml"/><Relationship Id="rId13" Type="http://schemas.openxmlformats.org/officeDocument/2006/relationships/image" Target="../media/image5.emf"/><Relationship Id="rId3" Type="http://schemas.openxmlformats.org/officeDocument/2006/relationships/diagramData" Target="../diagrams/data17.xml"/><Relationship Id="rId7" Type="http://schemas.microsoft.com/office/2007/relationships/diagramDrawing" Target="../diagrams/drawing17.xml"/><Relationship Id="rId12" Type="http://schemas.microsoft.com/office/2007/relationships/diagramDrawing" Target="../diagrams/drawing18.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7.xml"/><Relationship Id="rId11" Type="http://schemas.openxmlformats.org/officeDocument/2006/relationships/diagramColors" Target="../diagrams/colors18.xml"/><Relationship Id="rId5" Type="http://schemas.openxmlformats.org/officeDocument/2006/relationships/diagramQuickStyle" Target="../diagrams/quickStyle17.xml"/><Relationship Id="rId10" Type="http://schemas.openxmlformats.org/officeDocument/2006/relationships/diagramQuickStyle" Target="../diagrams/quickStyle18.xml"/><Relationship Id="rId4" Type="http://schemas.openxmlformats.org/officeDocument/2006/relationships/diagramLayout" Target="../diagrams/layout17.xml"/><Relationship Id="rId9" Type="http://schemas.openxmlformats.org/officeDocument/2006/relationships/diagramLayout" Target="../diagrams/layout18.xml"/></Relationships>
</file>

<file path=ppt/slides/_rels/slide11.xml.rels><?xml version="1.0" encoding="UTF-8" standalone="yes"?>
<Relationships xmlns="http://schemas.openxmlformats.org/package/2006/relationships"><Relationship Id="rId8" Type="http://schemas.openxmlformats.org/officeDocument/2006/relationships/diagramData" Target="../diagrams/data20.xml"/><Relationship Id="rId13" Type="http://schemas.openxmlformats.org/officeDocument/2006/relationships/image" Target="../media/image6.emf"/><Relationship Id="rId3" Type="http://schemas.openxmlformats.org/officeDocument/2006/relationships/diagramData" Target="../diagrams/data19.xml"/><Relationship Id="rId7" Type="http://schemas.microsoft.com/office/2007/relationships/diagramDrawing" Target="../diagrams/drawing19.xml"/><Relationship Id="rId12" Type="http://schemas.microsoft.com/office/2007/relationships/diagramDrawing" Target="../diagrams/drawing20.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9.xml"/><Relationship Id="rId11" Type="http://schemas.openxmlformats.org/officeDocument/2006/relationships/diagramColors" Target="../diagrams/colors20.xml"/><Relationship Id="rId5" Type="http://schemas.openxmlformats.org/officeDocument/2006/relationships/diagramQuickStyle" Target="../diagrams/quickStyle19.xml"/><Relationship Id="rId10" Type="http://schemas.openxmlformats.org/officeDocument/2006/relationships/diagramQuickStyle" Target="../diagrams/quickStyle20.xml"/><Relationship Id="rId4" Type="http://schemas.openxmlformats.org/officeDocument/2006/relationships/diagramLayout" Target="../diagrams/layout19.xml"/><Relationship Id="rId9" Type="http://schemas.openxmlformats.org/officeDocument/2006/relationships/diagramLayout" Target="../diagrams/layout20.xml"/></Relationships>
</file>

<file path=ppt/slides/_rels/slide2.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4.xml"/><Relationship Id="rId13" Type="http://schemas.openxmlformats.org/officeDocument/2006/relationships/diagramData" Target="../diagrams/data5.xml"/><Relationship Id="rId18" Type="http://schemas.openxmlformats.org/officeDocument/2006/relationships/image" Target="../media/image1.png"/><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17" Type="http://schemas.microsoft.com/office/2007/relationships/diagramDrawing" Target="../diagrams/drawing5.xml"/><Relationship Id="rId2" Type="http://schemas.openxmlformats.org/officeDocument/2006/relationships/notesSlide" Target="../notesSlides/notesSlide3.xml"/><Relationship Id="rId16" Type="http://schemas.openxmlformats.org/officeDocument/2006/relationships/diagramColors" Target="../diagrams/colors5.xml"/><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5" Type="http://schemas.openxmlformats.org/officeDocument/2006/relationships/diagramQuickStyle" Target="../diagrams/quickStyle5.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 Id="rId14" Type="http://schemas.openxmlformats.org/officeDocument/2006/relationships/diagramLayout" Target="../diagrams/layout5.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7.xml"/><Relationship Id="rId13" Type="http://schemas.openxmlformats.org/officeDocument/2006/relationships/diagramData" Target="../diagrams/data8.xml"/><Relationship Id="rId3" Type="http://schemas.openxmlformats.org/officeDocument/2006/relationships/diagramData" Target="../diagrams/data6.xml"/><Relationship Id="rId7" Type="http://schemas.microsoft.com/office/2007/relationships/diagramDrawing" Target="../diagrams/drawing6.xml"/><Relationship Id="rId12" Type="http://schemas.microsoft.com/office/2007/relationships/diagramDrawing" Target="../diagrams/drawing7.xml"/><Relationship Id="rId17" Type="http://schemas.microsoft.com/office/2007/relationships/diagramDrawing" Target="../diagrams/drawing8.xml"/><Relationship Id="rId2" Type="http://schemas.openxmlformats.org/officeDocument/2006/relationships/notesSlide" Target="../notesSlides/notesSlide4.xml"/><Relationship Id="rId16" Type="http://schemas.openxmlformats.org/officeDocument/2006/relationships/diagramColors" Target="../diagrams/colors8.xml"/><Relationship Id="rId1" Type="http://schemas.openxmlformats.org/officeDocument/2006/relationships/slideLayout" Target="../slideLayouts/slideLayout2.xml"/><Relationship Id="rId6" Type="http://schemas.openxmlformats.org/officeDocument/2006/relationships/diagramColors" Target="../diagrams/colors6.xml"/><Relationship Id="rId11" Type="http://schemas.openxmlformats.org/officeDocument/2006/relationships/diagramColors" Target="../diagrams/colors7.xml"/><Relationship Id="rId5" Type="http://schemas.openxmlformats.org/officeDocument/2006/relationships/diagramQuickStyle" Target="../diagrams/quickStyle6.xml"/><Relationship Id="rId15" Type="http://schemas.openxmlformats.org/officeDocument/2006/relationships/diagramQuickStyle" Target="../diagrams/quickStyle8.xml"/><Relationship Id="rId10" Type="http://schemas.openxmlformats.org/officeDocument/2006/relationships/diagramQuickStyle" Target="../diagrams/quickStyle7.xml"/><Relationship Id="rId4" Type="http://schemas.openxmlformats.org/officeDocument/2006/relationships/diagramLayout" Target="../diagrams/layout6.xml"/><Relationship Id="rId9" Type="http://schemas.openxmlformats.org/officeDocument/2006/relationships/diagramLayout" Target="../diagrams/layout7.xml"/><Relationship Id="rId14" Type="http://schemas.openxmlformats.org/officeDocument/2006/relationships/diagramLayout" Target="../diagrams/layout8.xml"/></Relationships>
</file>

<file path=ppt/slides/_rels/slide5.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12.xml"/><Relationship Id="rId13" Type="http://schemas.openxmlformats.org/officeDocument/2006/relationships/image" Target="../media/image3.emf"/><Relationship Id="rId3" Type="http://schemas.openxmlformats.org/officeDocument/2006/relationships/diagramData" Target="../diagrams/data11.xml"/><Relationship Id="rId7" Type="http://schemas.microsoft.com/office/2007/relationships/diagramDrawing" Target="../diagrams/drawing11.xml"/><Relationship Id="rId12" Type="http://schemas.microsoft.com/office/2007/relationships/diagramDrawing" Target="../diagrams/drawing1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1.xml"/><Relationship Id="rId11" Type="http://schemas.openxmlformats.org/officeDocument/2006/relationships/diagramColors" Target="../diagrams/colors12.xml"/><Relationship Id="rId5" Type="http://schemas.openxmlformats.org/officeDocument/2006/relationships/diagramQuickStyle" Target="../diagrams/quickStyle11.xml"/><Relationship Id="rId10" Type="http://schemas.openxmlformats.org/officeDocument/2006/relationships/diagramQuickStyle" Target="../diagrams/quickStyle12.xml"/><Relationship Id="rId4" Type="http://schemas.openxmlformats.org/officeDocument/2006/relationships/diagramLayout" Target="../diagrams/layout11.xml"/><Relationship Id="rId9" Type="http://schemas.openxmlformats.org/officeDocument/2006/relationships/diagramLayout" Target="../diagrams/layout12.xml"/></Relationships>
</file>

<file path=ppt/slides/_rels/slide8.xml.rels><?xml version="1.0" encoding="UTF-8" standalone="yes"?>
<Relationships xmlns="http://schemas.openxmlformats.org/package/2006/relationships"><Relationship Id="rId8" Type="http://schemas.openxmlformats.org/officeDocument/2006/relationships/diagramData" Target="../diagrams/data14.xml"/><Relationship Id="rId13" Type="http://schemas.openxmlformats.org/officeDocument/2006/relationships/image" Target="../media/image4.emf"/><Relationship Id="rId3" Type="http://schemas.openxmlformats.org/officeDocument/2006/relationships/diagramData" Target="../diagrams/data13.xml"/><Relationship Id="rId7" Type="http://schemas.microsoft.com/office/2007/relationships/diagramDrawing" Target="../diagrams/drawing13.xml"/><Relationship Id="rId12" Type="http://schemas.microsoft.com/office/2007/relationships/diagramDrawing" Target="../diagrams/drawing1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3.xml"/><Relationship Id="rId11" Type="http://schemas.openxmlformats.org/officeDocument/2006/relationships/diagramColors" Target="../diagrams/colors14.xml"/><Relationship Id="rId5" Type="http://schemas.openxmlformats.org/officeDocument/2006/relationships/diagramQuickStyle" Target="../diagrams/quickStyle13.xml"/><Relationship Id="rId10" Type="http://schemas.openxmlformats.org/officeDocument/2006/relationships/diagramQuickStyle" Target="../diagrams/quickStyle14.xml"/><Relationship Id="rId4" Type="http://schemas.openxmlformats.org/officeDocument/2006/relationships/diagramLayout" Target="../diagrams/layout13.xml"/><Relationship Id="rId9" Type="http://schemas.openxmlformats.org/officeDocument/2006/relationships/diagramLayout" Target="../diagrams/layout14.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16.xml"/><Relationship Id="rId3" Type="http://schemas.openxmlformats.org/officeDocument/2006/relationships/diagramData" Target="../diagrams/data15.xml"/><Relationship Id="rId7" Type="http://schemas.microsoft.com/office/2007/relationships/diagramDrawing" Target="../diagrams/drawing15.xml"/><Relationship Id="rId12" Type="http://schemas.microsoft.com/office/2007/relationships/diagramDrawing" Target="../diagrams/drawing16.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5.xml"/><Relationship Id="rId11" Type="http://schemas.openxmlformats.org/officeDocument/2006/relationships/diagramColors" Target="../diagrams/colors16.xml"/><Relationship Id="rId5" Type="http://schemas.openxmlformats.org/officeDocument/2006/relationships/diagramQuickStyle" Target="../diagrams/quickStyle15.xml"/><Relationship Id="rId10" Type="http://schemas.openxmlformats.org/officeDocument/2006/relationships/diagramQuickStyle" Target="../diagrams/quickStyle16.xml"/><Relationship Id="rId4" Type="http://schemas.openxmlformats.org/officeDocument/2006/relationships/diagramLayout" Target="../diagrams/layout15.xml"/><Relationship Id="rId9" Type="http://schemas.openxmlformats.org/officeDocument/2006/relationships/diagramLayout" Target="../diagrams/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77715" y="1224186"/>
            <a:ext cx="2678868" cy="967462"/>
          </a:xfrm>
        </p:spPr>
        <p:txBody>
          <a:bodyPr>
            <a:normAutofit fontScale="90000"/>
          </a:bodyPr>
          <a:lstStyle/>
          <a:p>
            <a:pPr algn="l"/>
            <a:r>
              <a:rPr lang="ja-JP" altLang="en-US" dirty="0" smtClean="0">
                <a:latin typeface="ＭＳ Ｐゴシック" panose="020B0600070205080204" pitchFamily="50" charset="-128"/>
                <a:ea typeface="ＭＳ Ｐゴシック" panose="020B0600070205080204" pitchFamily="50" charset="-128"/>
              </a:rPr>
              <a:t>講座４－②</a:t>
            </a:r>
            <a:endParaRPr kumimoji="1" lang="ja-JP" altLang="en-US" sz="4400" dirty="0">
              <a:latin typeface="ＭＳ Ｐゴシック" panose="020B0600070205080204" pitchFamily="50" charset="-128"/>
              <a:ea typeface="ＭＳ Ｐゴシック" panose="020B0600070205080204" pitchFamily="50" charset="-128"/>
            </a:endParaRPr>
          </a:p>
        </p:txBody>
      </p:sp>
      <p:sp>
        <p:nvSpPr>
          <p:cNvPr id="3" name="サブタイトル 2"/>
          <p:cNvSpPr>
            <a:spLocks noGrp="1"/>
          </p:cNvSpPr>
          <p:nvPr>
            <p:ph type="subTitle" idx="1"/>
          </p:nvPr>
        </p:nvSpPr>
        <p:spPr>
          <a:xfrm>
            <a:off x="4320679" y="6264746"/>
            <a:ext cx="5501555" cy="384036"/>
          </a:xfrm>
        </p:spPr>
        <p:txBody>
          <a:bodyPr>
            <a:noAutofit/>
          </a:bodyPr>
          <a:lstStyle/>
          <a:p>
            <a:r>
              <a:rPr lang="en-US" altLang="ja-JP" sz="2400" dirty="0" smtClean="0">
                <a:solidFill>
                  <a:schemeClr val="tx1"/>
                </a:solidFill>
              </a:rPr>
              <a:t>2016</a:t>
            </a:r>
            <a:r>
              <a:rPr lang="ja-JP" altLang="en-US" sz="2400" dirty="0" smtClean="0">
                <a:solidFill>
                  <a:schemeClr val="tx1"/>
                </a:solidFill>
              </a:rPr>
              <a:t>自治労北海道本部活動家育成講座</a:t>
            </a:r>
          </a:p>
        </p:txBody>
      </p:sp>
      <p:sp>
        <p:nvSpPr>
          <p:cNvPr id="4" name="Rectangle 3"/>
          <p:cNvSpPr>
            <a:spLocks noChangeArrowheads="1"/>
          </p:cNvSpPr>
          <p:nvPr/>
        </p:nvSpPr>
        <p:spPr bwMode="auto">
          <a:xfrm flipV="1">
            <a:off x="-1" y="3600450"/>
            <a:ext cx="10369551" cy="89694"/>
          </a:xfrm>
          <a:prstGeom prst="rect">
            <a:avLst/>
          </a:prstGeom>
          <a:gradFill>
            <a:gsLst>
              <a:gs pos="0">
                <a:srgbClr val="000000"/>
              </a:gs>
              <a:gs pos="39999">
                <a:srgbClr val="0A128C"/>
              </a:gs>
              <a:gs pos="70000">
                <a:srgbClr val="181CC7"/>
              </a:gs>
              <a:gs pos="88000">
                <a:srgbClr val="7005D4"/>
              </a:gs>
              <a:gs pos="100000">
                <a:srgbClr val="8C3D91"/>
              </a:gs>
            </a:gsLst>
            <a:lin ang="10800000" scaled="0"/>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290" tIns="46145" rIns="92290" bIns="46145" anchor="ctr"/>
          <a:lstStyle/>
          <a:p>
            <a:endParaRPr lang="ja-JP" altLang="en-US"/>
          </a:p>
        </p:txBody>
      </p:sp>
      <p:sp>
        <p:nvSpPr>
          <p:cNvPr id="5" name="タイトル 1"/>
          <p:cNvSpPr txBox="1">
            <a:spLocks/>
          </p:cNvSpPr>
          <p:nvPr/>
        </p:nvSpPr>
        <p:spPr>
          <a:xfrm>
            <a:off x="1224335" y="2200940"/>
            <a:ext cx="8424936" cy="1039470"/>
          </a:xfrm>
          <a:prstGeom prst="rect">
            <a:avLst/>
          </a:prstGeom>
        </p:spPr>
        <p:txBody>
          <a:bodyPr vert="horz" lIns="95226" tIns="47612" rIns="95226" bIns="47612" rtlCol="0" anchor="ctr">
            <a:noAutofit/>
          </a:bodyPr>
          <a:lstStyle>
            <a:lvl1pPr algn="ctr" defTabSz="952259" rtl="0" eaLnBrk="1" latinLnBrk="0" hangingPunct="1">
              <a:spcBef>
                <a:spcPct val="0"/>
              </a:spcBef>
              <a:buNone/>
              <a:defRPr kumimoji="1" sz="4600" kern="1200">
                <a:solidFill>
                  <a:schemeClr val="tx1"/>
                </a:solidFill>
                <a:latin typeface="+mj-lt"/>
                <a:ea typeface="+mj-ea"/>
                <a:cs typeface="+mj-cs"/>
              </a:defRPr>
            </a:lvl1pPr>
          </a:lstStyle>
          <a:p>
            <a:pPr algn="l"/>
            <a:r>
              <a:rPr lang="ja-JP" altLang="en-US" dirty="0" smtClean="0">
                <a:latin typeface="ＭＳ Ｐゴシック" panose="020B0600070205080204" pitchFamily="50" charset="-128"/>
                <a:ea typeface="ＭＳ Ｐゴシック" panose="020B0600070205080204" pitchFamily="50" charset="-128"/>
              </a:rPr>
              <a:t>地方公務員給与水準の課題と</a:t>
            </a:r>
            <a:endParaRPr lang="en-US" altLang="ja-JP" dirty="0" smtClean="0">
              <a:latin typeface="ＭＳ Ｐゴシック" panose="020B0600070205080204" pitchFamily="50" charset="-128"/>
              <a:ea typeface="ＭＳ Ｐゴシック" panose="020B0600070205080204" pitchFamily="50" charset="-128"/>
            </a:endParaRPr>
          </a:p>
          <a:p>
            <a:pPr algn="l"/>
            <a:endParaRPr lang="ja-JP" altLang="en-US" dirty="0">
              <a:latin typeface="ＭＳ Ｐゴシック" panose="020B0600070205080204" pitchFamily="50" charset="-128"/>
              <a:ea typeface="ＭＳ Ｐゴシック" panose="020B0600070205080204" pitchFamily="50" charset="-128"/>
            </a:endParaRPr>
          </a:p>
        </p:txBody>
      </p:sp>
      <p:sp>
        <p:nvSpPr>
          <p:cNvPr id="6" name="タイトル 1"/>
          <p:cNvSpPr txBox="1">
            <a:spLocks/>
          </p:cNvSpPr>
          <p:nvPr/>
        </p:nvSpPr>
        <p:spPr>
          <a:xfrm>
            <a:off x="792287" y="1944266"/>
            <a:ext cx="8814117" cy="967462"/>
          </a:xfrm>
          <a:prstGeom prst="rect">
            <a:avLst/>
          </a:prstGeom>
        </p:spPr>
        <p:txBody>
          <a:bodyPr vert="horz" lIns="95226" tIns="47612" rIns="95226" bIns="47612" rtlCol="0" anchor="ctr">
            <a:normAutofit/>
          </a:bodyPr>
          <a:lstStyle>
            <a:lvl1pPr algn="ctr" defTabSz="952259" rtl="0" eaLnBrk="1" latinLnBrk="0" hangingPunct="1">
              <a:spcBef>
                <a:spcPct val="0"/>
              </a:spcBef>
              <a:buNone/>
              <a:defRPr kumimoji="1" sz="4600" kern="1200">
                <a:solidFill>
                  <a:schemeClr val="tx1"/>
                </a:solidFill>
                <a:latin typeface="+mj-lt"/>
                <a:ea typeface="+mj-ea"/>
                <a:cs typeface="+mj-cs"/>
              </a:defRPr>
            </a:lvl1pPr>
          </a:lstStyle>
          <a:p>
            <a:pPr algn="l"/>
            <a:endParaRPr lang="ja-JP" altLang="en-US" sz="4400" dirty="0">
              <a:latin typeface="ＭＳ Ｐゴシック" panose="020B0600070205080204" pitchFamily="50" charset="-128"/>
              <a:ea typeface="ＭＳ Ｐゴシック" panose="020B0600070205080204" pitchFamily="50" charset="-128"/>
            </a:endParaRPr>
          </a:p>
        </p:txBody>
      </p:sp>
      <p:sp>
        <p:nvSpPr>
          <p:cNvPr id="7" name="タイトル 1"/>
          <p:cNvSpPr txBox="1">
            <a:spLocks/>
          </p:cNvSpPr>
          <p:nvPr/>
        </p:nvSpPr>
        <p:spPr>
          <a:xfrm>
            <a:off x="1224335" y="2448322"/>
            <a:ext cx="8424936" cy="1039470"/>
          </a:xfrm>
          <a:prstGeom prst="rect">
            <a:avLst/>
          </a:prstGeom>
        </p:spPr>
        <p:txBody>
          <a:bodyPr vert="horz" lIns="95226" tIns="47612" rIns="95226" bIns="47612" rtlCol="0" anchor="ctr">
            <a:noAutofit/>
          </a:bodyPr>
          <a:lstStyle>
            <a:lvl1pPr algn="ctr" defTabSz="952259" rtl="0" eaLnBrk="1" latinLnBrk="0" hangingPunct="1">
              <a:spcBef>
                <a:spcPct val="0"/>
              </a:spcBef>
              <a:buNone/>
              <a:defRPr kumimoji="1" sz="4600" kern="1200">
                <a:solidFill>
                  <a:schemeClr val="tx1"/>
                </a:solidFill>
                <a:latin typeface="+mj-lt"/>
                <a:ea typeface="+mj-ea"/>
                <a:cs typeface="+mj-cs"/>
              </a:defRPr>
            </a:lvl1pPr>
          </a:lstStyle>
          <a:p>
            <a:pPr algn="l"/>
            <a:r>
              <a:rPr lang="en-US" altLang="ja-JP" dirty="0" smtClean="0">
                <a:latin typeface="ＭＳ Ｐゴシック" panose="020B0600070205080204" pitchFamily="50" charset="-128"/>
                <a:ea typeface="ＭＳ Ｐゴシック" panose="020B0600070205080204" pitchFamily="50" charset="-128"/>
              </a:rPr>
              <a:t>2015</a:t>
            </a:r>
            <a:r>
              <a:rPr lang="ja-JP" altLang="en-US" dirty="0" smtClean="0">
                <a:latin typeface="ＭＳ Ｐゴシック" panose="020B0600070205080204" pitchFamily="50" charset="-128"/>
                <a:ea typeface="ＭＳ Ｐゴシック" panose="020B0600070205080204" pitchFamily="50" charset="-128"/>
              </a:rPr>
              <a:t>人事院勧告の問題点</a:t>
            </a:r>
            <a:endParaRPr lang="ja-JP" altLang="en-US" dirty="0">
              <a:latin typeface="ＭＳ Ｐゴシック" panose="020B0600070205080204" pitchFamily="50" charset="-128"/>
              <a:ea typeface="ＭＳ Ｐゴシック" panose="020B0600070205080204" pitchFamily="50"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p:txBody>
          <a:bodyPr/>
          <a:lstStyle/>
          <a:p>
            <a:fld id="{07C83626-9FCA-49DB-B8B8-D6519A696C34}" type="slidenum">
              <a:rPr kumimoji="1" lang="ja-JP" altLang="en-US" sz="1600" smtClean="0"/>
              <a:pPr/>
              <a:t>9</a:t>
            </a:fld>
            <a:endParaRPr kumimoji="1" lang="ja-JP" altLang="en-US" sz="1600" dirty="0"/>
          </a:p>
        </p:txBody>
      </p:sp>
      <p:graphicFrame>
        <p:nvGraphicFramePr>
          <p:cNvPr id="16" name="図表 15"/>
          <p:cNvGraphicFramePr/>
          <p:nvPr>
            <p:extLst>
              <p:ext uri="{D42A27DB-BD31-4B8C-83A1-F6EECF244321}">
                <p14:modId xmlns:p14="http://schemas.microsoft.com/office/powerpoint/2010/main" val="3995180254"/>
              </p:ext>
            </p:extLst>
          </p:nvPr>
        </p:nvGraphicFramePr>
        <p:xfrm>
          <a:off x="864295" y="4290913"/>
          <a:ext cx="2717477" cy="4616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図表 4"/>
          <p:cNvGraphicFramePr/>
          <p:nvPr>
            <p:extLst>
              <p:ext uri="{D42A27DB-BD31-4B8C-83A1-F6EECF244321}">
                <p14:modId xmlns:p14="http://schemas.microsoft.com/office/powerpoint/2010/main" val="3981291013"/>
              </p:ext>
            </p:extLst>
          </p:nvPr>
        </p:nvGraphicFramePr>
        <p:xfrm>
          <a:off x="432247" y="409972"/>
          <a:ext cx="9433047" cy="74220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2" name="正方形/長方形 1"/>
          <p:cNvSpPr/>
          <p:nvPr/>
        </p:nvSpPr>
        <p:spPr>
          <a:xfrm>
            <a:off x="936303" y="1152178"/>
            <a:ext cx="8712967" cy="3924151"/>
          </a:xfrm>
          <a:prstGeom prst="rect">
            <a:avLst/>
          </a:prstGeom>
        </p:spPr>
        <p:txBody>
          <a:bodyPr wrap="square">
            <a:spAutoFit/>
          </a:bodyPr>
          <a:lstStyle/>
          <a:p>
            <a:r>
              <a:rPr lang="en-US" altLang="ja-JP" sz="2400" dirty="0" smtClean="0">
                <a:solidFill>
                  <a:srgbClr val="FF0000"/>
                </a:solidFill>
                <a:latin typeface="+mn-ea"/>
              </a:rPr>
              <a:t>※【</a:t>
            </a:r>
            <a:r>
              <a:rPr lang="ja-JP" altLang="en-US" sz="2400" dirty="0" smtClean="0">
                <a:solidFill>
                  <a:srgbClr val="FF0000"/>
                </a:solidFill>
                <a:latin typeface="+mn-ea"/>
              </a:rPr>
              <a:t>解説</a:t>
            </a:r>
            <a:r>
              <a:rPr lang="en-US" altLang="ja-JP" sz="2400" dirty="0" smtClean="0">
                <a:solidFill>
                  <a:srgbClr val="FF0000"/>
                </a:solidFill>
                <a:latin typeface="+mn-ea"/>
              </a:rPr>
              <a:t>】</a:t>
            </a:r>
            <a:r>
              <a:rPr lang="ja-JP" altLang="ja-JP" sz="2400" dirty="0" smtClean="0">
                <a:solidFill>
                  <a:srgbClr val="FF0000"/>
                </a:solidFill>
                <a:latin typeface="+mn-ea"/>
              </a:rPr>
              <a:t>給与</a:t>
            </a:r>
            <a:r>
              <a:rPr lang="ja-JP" altLang="ja-JP" sz="2400" dirty="0">
                <a:solidFill>
                  <a:srgbClr val="FF0000"/>
                </a:solidFill>
                <a:latin typeface="+mn-ea"/>
              </a:rPr>
              <a:t>改定原資の活用</a:t>
            </a:r>
          </a:p>
          <a:p>
            <a:pPr>
              <a:lnSpc>
                <a:spcPts val="3000"/>
              </a:lnSpc>
            </a:pPr>
            <a:r>
              <a:rPr lang="ja-JP" altLang="en-US" sz="2000" dirty="0">
                <a:latin typeface="+mn-ea"/>
              </a:rPr>
              <a:t>○</a:t>
            </a:r>
            <a:r>
              <a:rPr lang="ja-JP" altLang="ja-JP" sz="2000" dirty="0" smtClean="0">
                <a:latin typeface="+mn-ea"/>
              </a:rPr>
              <a:t>人事院</a:t>
            </a:r>
            <a:r>
              <a:rPr lang="ja-JP" altLang="ja-JP" sz="2000" dirty="0">
                <a:latin typeface="+mn-ea"/>
              </a:rPr>
              <a:t>勧告・人事委員会勧告では、民間給与と比較を行う際に「給与原資」</a:t>
            </a:r>
            <a:r>
              <a:rPr lang="ja-JP" altLang="ja-JP" sz="2000" dirty="0" smtClean="0">
                <a:latin typeface="+mn-ea"/>
              </a:rPr>
              <a:t>と</a:t>
            </a:r>
            <a:endParaRPr lang="en-US" altLang="ja-JP" sz="2000" dirty="0" smtClean="0">
              <a:latin typeface="+mn-ea"/>
            </a:endParaRPr>
          </a:p>
          <a:p>
            <a:pPr>
              <a:lnSpc>
                <a:spcPts val="3000"/>
              </a:lnSpc>
            </a:pPr>
            <a:r>
              <a:rPr lang="ja-JP" altLang="en-US" sz="2000" dirty="0">
                <a:latin typeface="+mn-ea"/>
              </a:rPr>
              <a:t>　</a:t>
            </a:r>
            <a:r>
              <a:rPr lang="ja-JP" altLang="en-US" sz="2000" dirty="0" smtClean="0">
                <a:latin typeface="+mn-ea"/>
              </a:rPr>
              <a:t>　</a:t>
            </a:r>
            <a:r>
              <a:rPr lang="ja-JP" altLang="ja-JP" sz="2000" dirty="0" smtClean="0">
                <a:latin typeface="+mn-ea"/>
              </a:rPr>
              <a:t>いう</a:t>
            </a:r>
            <a:r>
              <a:rPr lang="ja-JP" altLang="ja-JP" sz="2000" dirty="0">
                <a:latin typeface="+mn-ea"/>
              </a:rPr>
              <a:t>考え方を基礎にして官民比較を行っている</a:t>
            </a:r>
            <a:r>
              <a:rPr lang="ja-JP" altLang="ja-JP" sz="2000" dirty="0" smtClean="0">
                <a:latin typeface="+mn-ea"/>
              </a:rPr>
              <a:t>。</a:t>
            </a:r>
            <a:endParaRPr lang="en-US" altLang="ja-JP" sz="2000" dirty="0" smtClean="0">
              <a:latin typeface="+mn-ea"/>
            </a:endParaRPr>
          </a:p>
          <a:p>
            <a:pPr>
              <a:lnSpc>
                <a:spcPts val="3000"/>
              </a:lnSpc>
            </a:pPr>
            <a:r>
              <a:rPr lang="ja-JP" altLang="en-US" sz="2000" dirty="0">
                <a:latin typeface="+mn-ea"/>
              </a:rPr>
              <a:t>○</a:t>
            </a:r>
            <a:r>
              <a:rPr lang="ja-JP" altLang="ja-JP" sz="2000" dirty="0" smtClean="0">
                <a:latin typeface="+mn-ea"/>
              </a:rPr>
              <a:t>市町村</a:t>
            </a:r>
            <a:r>
              <a:rPr lang="ja-JP" altLang="ja-JP" sz="2000" dirty="0">
                <a:latin typeface="+mn-ea"/>
              </a:rPr>
              <a:t>では「給与原資」という考え方を持たず</a:t>
            </a:r>
            <a:r>
              <a:rPr lang="ja-JP" altLang="ja-JP" sz="2000" dirty="0" smtClean="0">
                <a:latin typeface="+mn-ea"/>
              </a:rPr>
              <a:t>に</a:t>
            </a:r>
            <a:r>
              <a:rPr lang="ja-JP" altLang="en-US" sz="2000" dirty="0" smtClean="0">
                <a:latin typeface="+mn-ea"/>
              </a:rPr>
              <a:t>、</a:t>
            </a:r>
            <a:r>
              <a:rPr lang="ja-JP" altLang="ja-JP" sz="2000" dirty="0" smtClean="0">
                <a:latin typeface="+mn-ea"/>
              </a:rPr>
              <a:t>給与</a:t>
            </a:r>
            <a:r>
              <a:rPr lang="ja-JP" altLang="ja-JP" sz="2000" dirty="0">
                <a:latin typeface="+mn-ea"/>
              </a:rPr>
              <a:t>改定を行っていること</a:t>
            </a:r>
            <a:r>
              <a:rPr lang="ja-JP" altLang="ja-JP" sz="2000" dirty="0" smtClean="0">
                <a:latin typeface="+mn-ea"/>
              </a:rPr>
              <a:t>か</a:t>
            </a:r>
            <a:endParaRPr lang="en-US" altLang="ja-JP" sz="2000" dirty="0" smtClean="0">
              <a:latin typeface="+mn-ea"/>
            </a:endParaRPr>
          </a:p>
          <a:p>
            <a:pPr>
              <a:lnSpc>
                <a:spcPts val="3000"/>
              </a:lnSpc>
            </a:pPr>
            <a:r>
              <a:rPr lang="ja-JP" altLang="en-US" sz="2000" dirty="0">
                <a:latin typeface="+mn-ea"/>
              </a:rPr>
              <a:t>　</a:t>
            </a:r>
            <a:r>
              <a:rPr lang="ja-JP" altLang="ja-JP" sz="2000" dirty="0" smtClean="0">
                <a:latin typeface="+mn-ea"/>
              </a:rPr>
              <a:t>ら</a:t>
            </a:r>
            <a:r>
              <a:rPr lang="ja-JP" altLang="ja-JP" sz="2000" dirty="0">
                <a:latin typeface="+mn-ea"/>
              </a:rPr>
              <a:t>、理解しづらい考え方ではある</a:t>
            </a:r>
            <a:r>
              <a:rPr lang="ja-JP" altLang="ja-JP" sz="2000" dirty="0" smtClean="0">
                <a:latin typeface="+mn-ea"/>
              </a:rPr>
              <a:t>が「</a:t>
            </a:r>
            <a:r>
              <a:rPr lang="ja-JP" altLang="ja-JP" sz="2000" dirty="0">
                <a:latin typeface="+mn-ea"/>
              </a:rPr>
              <a:t>官民較差を解消</a:t>
            </a:r>
            <a:r>
              <a:rPr lang="ja-JP" altLang="ja-JP" sz="2000" dirty="0" smtClean="0">
                <a:latin typeface="+mn-ea"/>
              </a:rPr>
              <a:t>し</a:t>
            </a:r>
            <a:r>
              <a:rPr lang="ja-JP" altLang="en-US" sz="2000" dirty="0" smtClean="0">
                <a:latin typeface="+mn-ea"/>
              </a:rPr>
              <a:t>、</a:t>
            </a:r>
            <a:r>
              <a:rPr lang="ja-JP" altLang="ja-JP" sz="2000" dirty="0" smtClean="0">
                <a:latin typeface="+mn-ea"/>
              </a:rPr>
              <a:t>均衡</a:t>
            </a:r>
            <a:r>
              <a:rPr lang="ja-JP" altLang="ja-JP" sz="2000" dirty="0">
                <a:latin typeface="+mn-ea"/>
              </a:rPr>
              <a:t>を図るために</a:t>
            </a:r>
            <a:r>
              <a:rPr lang="ja-JP" altLang="ja-JP" sz="2000" dirty="0" smtClean="0">
                <a:latin typeface="+mn-ea"/>
              </a:rPr>
              <a:t>必要</a:t>
            </a:r>
            <a:endParaRPr lang="en-US" altLang="ja-JP" sz="2000" dirty="0" smtClean="0">
              <a:latin typeface="+mn-ea"/>
            </a:endParaRPr>
          </a:p>
          <a:p>
            <a:pPr>
              <a:lnSpc>
                <a:spcPts val="3000"/>
              </a:lnSpc>
            </a:pPr>
            <a:r>
              <a:rPr lang="ja-JP" altLang="en-US" sz="2000" dirty="0">
                <a:latin typeface="+mn-ea"/>
              </a:rPr>
              <a:t>　</a:t>
            </a:r>
            <a:r>
              <a:rPr lang="ja-JP" altLang="ja-JP" sz="2000" dirty="0" smtClean="0">
                <a:latin typeface="+mn-ea"/>
              </a:rPr>
              <a:t>と</a:t>
            </a:r>
            <a:r>
              <a:rPr lang="ja-JP" altLang="ja-JP" sz="2000" dirty="0">
                <a:latin typeface="+mn-ea"/>
              </a:rPr>
              <a:t>する金額」とも言える。</a:t>
            </a:r>
          </a:p>
          <a:p>
            <a:pPr>
              <a:lnSpc>
                <a:spcPts val="3000"/>
              </a:lnSpc>
            </a:pPr>
            <a:r>
              <a:rPr lang="ja-JP" altLang="en-US" sz="2000" dirty="0" smtClean="0">
                <a:latin typeface="+mn-ea"/>
              </a:rPr>
              <a:t>○</a:t>
            </a:r>
            <a:r>
              <a:rPr lang="en-US" altLang="ja-JP" sz="2000" dirty="0" smtClean="0">
                <a:latin typeface="+mn-ea"/>
              </a:rPr>
              <a:t>2015</a:t>
            </a:r>
            <a:r>
              <a:rPr lang="ja-JP" altLang="ja-JP" sz="2000" dirty="0">
                <a:latin typeface="+mn-ea"/>
              </a:rPr>
              <a:t>人事院勧告はプラス較差（国家公務員＜民間）であったことから、国家</a:t>
            </a:r>
            <a:r>
              <a:rPr lang="ja-JP" altLang="ja-JP" sz="2000" dirty="0" smtClean="0">
                <a:latin typeface="+mn-ea"/>
              </a:rPr>
              <a:t>公</a:t>
            </a:r>
            <a:r>
              <a:rPr lang="ja-JP" altLang="en-US" sz="2000" dirty="0">
                <a:latin typeface="+mn-ea"/>
              </a:rPr>
              <a:t>　</a:t>
            </a:r>
            <a:endParaRPr lang="en-US" altLang="ja-JP" sz="2000" dirty="0" smtClean="0">
              <a:latin typeface="+mn-ea"/>
            </a:endParaRPr>
          </a:p>
          <a:p>
            <a:pPr>
              <a:lnSpc>
                <a:spcPts val="3000"/>
              </a:lnSpc>
            </a:pPr>
            <a:r>
              <a:rPr lang="ja-JP" altLang="en-US" sz="2000" dirty="0" smtClean="0">
                <a:latin typeface="+mn-ea"/>
              </a:rPr>
              <a:t>　</a:t>
            </a:r>
            <a:r>
              <a:rPr lang="ja-JP" altLang="ja-JP" sz="2000" dirty="0" smtClean="0">
                <a:latin typeface="+mn-ea"/>
              </a:rPr>
              <a:t>務員</a:t>
            </a:r>
            <a:r>
              <a:rPr lang="ja-JP" altLang="ja-JP" sz="2000" dirty="0">
                <a:latin typeface="+mn-ea"/>
              </a:rPr>
              <a:t>給与の「給与原資」（給与改定原資）総体が</a:t>
            </a:r>
            <a:r>
              <a:rPr lang="ja-JP" altLang="ja-JP" sz="2000" dirty="0" smtClean="0">
                <a:latin typeface="+mn-ea"/>
              </a:rPr>
              <a:t>拡大</a:t>
            </a:r>
            <a:r>
              <a:rPr lang="ja-JP" altLang="en-US" sz="2000" dirty="0" smtClean="0">
                <a:latin typeface="+mn-ea"/>
              </a:rPr>
              <a:t>した</a:t>
            </a:r>
            <a:r>
              <a:rPr lang="ja-JP" altLang="ja-JP" sz="2000" dirty="0" smtClean="0">
                <a:latin typeface="+mn-ea"/>
              </a:rPr>
              <a:t>。</a:t>
            </a:r>
            <a:endParaRPr lang="en-US" altLang="ja-JP" sz="2000" dirty="0" smtClean="0">
              <a:latin typeface="+mn-ea"/>
            </a:endParaRPr>
          </a:p>
          <a:p>
            <a:pPr>
              <a:lnSpc>
                <a:spcPts val="3000"/>
              </a:lnSpc>
            </a:pPr>
            <a:r>
              <a:rPr lang="ja-JP" altLang="en-US" sz="2000" dirty="0">
                <a:latin typeface="+mn-ea"/>
              </a:rPr>
              <a:t>○</a:t>
            </a:r>
            <a:r>
              <a:rPr lang="ja-JP" altLang="ja-JP" sz="2000" dirty="0" smtClean="0">
                <a:latin typeface="+mn-ea"/>
              </a:rPr>
              <a:t>官民</a:t>
            </a:r>
            <a:r>
              <a:rPr lang="ja-JP" altLang="ja-JP" sz="2000" dirty="0">
                <a:latin typeface="+mn-ea"/>
              </a:rPr>
              <a:t>較差が「</a:t>
            </a:r>
            <a:r>
              <a:rPr lang="en-US" altLang="ja-JP" sz="2000" dirty="0">
                <a:latin typeface="+mn-ea"/>
              </a:rPr>
              <a:t>1,469</a:t>
            </a:r>
            <a:r>
              <a:rPr lang="ja-JP" altLang="ja-JP" sz="2000" dirty="0">
                <a:latin typeface="+mn-ea"/>
              </a:rPr>
              <a:t>円」</a:t>
            </a:r>
            <a:r>
              <a:rPr lang="ja-JP" altLang="ja-JP" sz="2000" dirty="0" smtClean="0">
                <a:latin typeface="+mn-ea"/>
              </a:rPr>
              <a:t>であった</a:t>
            </a:r>
            <a:r>
              <a:rPr lang="ja-JP" altLang="ja-JP" sz="2000" dirty="0">
                <a:latin typeface="+mn-ea"/>
              </a:rPr>
              <a:t>ため、給与原資は「</a:t>
            </a:r>
            <a:r>
              <a:rPr lang="en-US" altLang="ja-JP" sz="2000" dirty="0">
                <a:latin typeface="+mn-ea"/>
              </a:rPr>
              <a:t>1,469</a:t>
            </a:r>
            <a:r>
              <a:rPr lang="ja-JP" altLang="ja-JP" sz="2000" dirty="0">
                <a:latin typeface="+mn-ea"/>
              </a:rPr>
              <a:t>円</a:t>
            </a:r>
            <a:r>
              <a:rPr lang="ja-JP" altLang="ja-JP" sz="2000" dirty="0" smtClean="0">
                <a:latin typeface="+mn-ea"/>
              </a:rPr>
              <a:t>」</a:t>
            </a:r>
            <a:r>
              <a:rPr lang="ja-JP" altLang="en-US" sz="2000" dirty="0" smtClean="0">
                <a:latin typeface="+mn-ea"/>
              </a:rPr>
              <a:t>。</a:t>
            </a:r>
            <a:endParaRPr lang="en-US" altLang="ja-JP" sz="2000" dirty="0" smtClean="0">
              <a:latin typeface="+mn-ea"/>
            </a:endParaRPr>
          </a:p>
          <a:p>
            <a:pPr>
              <a:lnSpc>
                <a:spcPts val="3000"/>
              </a:lnSpc>
            </a:pPr>
            <a:r>
              <a:rPr lang="ja-JP" altLang="en-US" sz="2000" dirty="0" smtClean="0">
                <a:latin typeface="+mn-ea"/>
              </a:rPr>
              <a:t>○</a:t>
            </a:r>
            <a:r>
              <a:rPr lang="ja-JP" altLang="ja-JP" sz="2000" dirty="0" smtClean="0">
                <a:latin typeface="+mn-ea"/>
              </a:rPr>
              <a:t>配分先</a:t>
            </a:r>
            <a:r>
              <a:rPr lang="ja-JP" altLang="ja-JP" sz="2000" dirty="0">
                <a:latin typeface="+mn-ea"/>
              </a:rPr>
              <a:t>は俸給に</a:t>
            </a:r>
            <a:r>
              <a:rPr lang="en-US" altLang="ja-JP" sz="2000" dirty="0">
                <a:latin typeface="+mn-ea"/>
              </a:rPr>
              <a:t>280</a:t>
            </a:r>
            <a:r>
              <a:rPr lang="ja-JP" altLang="ja-JP" sz="2000" dirty="0">
                <a:latin typeface="+mn-ea"/>
              </a:rPr>
              <a:t>円、地域手当</a:t>
            </a:r>
            <a:r>
              <a:rPr lang="en-US" altLang="ja-JP" sz="2000" dirty="0" smtClean="0">
                <a:latin typeface="+mn-ea"/>
              </a:rPr>
              <a:t>1,156</a:t>
            </a:r>
            <a:r>
              <a:rPr lang="ja-JP" altLang="ja-JP" sz="2000" dirty="0" smtClean="0">
                <a:latin typeface="+mn-ea"/>
              </a:rPr>
              <a:t>円，</a:t>
            </a:r>
            <a:r>
              <a:rPr lang="ja-JP" altLang="en-US" sz="2000" dirty="0" smtClean="0">
                <a:latin typeface="+mn-ea"/>
              </a:rPr>
              <a:t>跳ね</a:t>
            </a:r>
            <a:r>
              <a:rPr lang="ja-JP" altLang="ja-JP" sz="2000" dirty="0" smtClean="0">
                <a:latin typeface="+mn-ea"/>
              </a:rPr>
              <a:t>返り</a:t>
            </a:r>
            <a:r>
              <a:rPr lang="en-US" altLang="ja-JP" sz="2000" dirty="0">
                <a:latin typeface="+mn-ea"/>
              </a:rPr>
              <a:t>33</a:t>
            </a:r>
            <a:r>
              <a:rPr lang="ja-JP" altLang="ja-JP" sz="2000" dirty="0" smtClean="0">
                <a:latin typeface="+mn-ea"/>
              </a:rPr>
              <a:t>円</a:t>
            </a:r>
            <a:r>
              <a:rPr lang="ja-JP" altLang="en-US" sz="2000" dirty="0" smtClean="0">
                <a:latin typeface="+mn-ea"/>
              </a:rPr>
              <a:t>となる。</a:t>
            </a:r>
            <a:endParaRPr lang="ja-JP" altLang="ja-JP" sz="2000" dirty="0">
              <a:latin typeface="+mn-ea"/>
            </a:endParaRPr>
          </a:p>
        </p:txBody>
      </p:sp>
      <p:pic>
        <p:nvPicPr>
          <p:cNvPr id="7170" name="Picture 2"/>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60239" y="4968602"/>
            <a:ext cx="9567460" cy="24468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037261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p:txBody>
          <a:bodyPr/>
          <a:lstStyle/>
          <a:p>
            <a:fld id="{07C83626-9FCA-49DB-B8B8-D6519A696C34}" type="slidenum">
              <a:rPr kumimoji="1" lang="ja-JP" altLang="en-US" sz="1600" smtClean="0"/>
              <a:pPr/>
              <a:t>10</a:t>
            </a:fld>
            <a:endParaRPr kumimoji="1" lang="ja-JP" altLang="en-US" sz="1600" dirty="0"/>
          </a:p>
        </p:txBody>
      </p:sp>
      <p:graphicFrame>
        <p:nvGraphicFramePr>
          <p:cNvPr id="16" name="図表 15"/>
          <p:cNvGraphicFramePr/>
          <p:nvPr>
            <p:extLst>
              <p:ext uri="{D42A27DB-BD31-4B8C-83A1-F6EECF244321}">
                <p14:modId xmlns:p14="http://schemas.microsoft.com/office/powerpoint/2010/main" val="1324343148"/>
              </p:ext>
            </p:extLst>
          </p:nvPr>
        </p:nvGraphicFramePr>
        <p:xfrm>
          <a:off x="864295" y="4290913"/>
          <a:ext cx="2717477" cy="4616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図表 4"/>
          <p:cNvGraphicFramePr/>
          <p:nvPr>
            <p:extLst>
              <p:ext uri="{D42A27DB-BD31-4B8C-83A1-F6EECF244321}">
                <p14:modId xmlns:p14="http://schemas.microsoft.com/office/powerpoint/2010/main" val="1872479295"/>
              </p:ext>
            </p:extLst>
          </p:nvPr>
        </p:nvGraphicFramePr>
        <p:xfrm>
          <a:off x="432247" y="409972"/>
          <a:ext cx="9433047" cy="74220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 name="テキスト ボックス 2"/>
          <p:cNvSpPr txBox="1"/>
          <p:nvPr/>
        </p:nvSpPr>
        <p:spPr>
          <a:xfrm>
            <a:off x="648271" y="1296194"/>
            <a:ext cx="9073008" cy="3231654"/>
          </a:xfrm>
          <a:prstGeom prst="rect">
            <a:avLst/>
          </a:prstGeom>
          <a:noFill/>
        </p:spPr>
        <p:txBody>
          <a:bodyPr wrap="square" rtlCol="0">
            <a:spAutoFit/>
          </a:bodyPr>
          <a:lstStyle/>
          <a:p>
            <a:r>
              <a:rPr lang="ja-JP" altLang="en-US" sz="2400" dirty="0" smtClean="0">
                <a:solidFill>
                  <a:srgbClr val="FF0000"/>
                </a:solidFill>
                <a:latin typeface="+mj-ea"/>
                <a:ea typeface="+mj-ea"/>
              </a:rPr>
              <a:t>３　正常に機能していない人事院勧告制度</a:t>
            </a:r>
            <a:endParaRPr lang="en-US" altLang="ja-JP" sz="2400" dirty="0" smtClean="0">
              <a:solidFill>
                <a:srgbClr val="FF0000"/>
              </a:solidFill>
              <a:latin typeface="+mj-ea"/>
              <a:ea typeface="+mj-ea"/>
            </a:endParaRPr>
          </a:p>
          <a:p>
            <a:pPr algn="just"/>
            <a:r>
              <a:rPr lang="ja-JP" altLang="en-US" sz="2000" dirty="0" smtClean="0"/>
              <a:t>○　</a:t>
            </a:r>
            <a:r>
              <a:rPr lang="ja-JP" altLang="ja-JP" sz="2000" dirty="0" smtClean="0"/>
              <a:t>給与</a:t>
            </a:r>
            <a:r>
              <a:rPr lang="ja-JP" altLang="ja-JP" sz="2000" dirty="0"/>
              <a:t>原資の考え方を踏まえると、仮に地方公務員において公民較差が</a:t>
            </a:r>
            <a:r>
              <a:rPr lang="ja-JP" altLang="ja-JP" sz="2000" dirty="0" smtClean="0"/>
              <a:t>官民較</a:t>
            </a:r>
            <a:r>
              <a:rPr lang="ja-JP" altLang="en-US" sz="2000" dirty="0" smtClean="0"/>
              <a:t>　　</a:t>
            </a:r>
            <a:r>
              <a:rPr lang="ja-JP" altLang="ja-JP" sz="2000" dirty="0" smtClean="0"/>
              <a:t>差と同じ</a:t>
            </a:r>
            <a:r>
              <a:rPr lang="ja-JP" altLang="ja-JP" sz="2000" dirty="0"/>
              <a:t>程度の較差なったと仮定した場合、その自治体における「給与原資</a:t>
            </a:r>
            <a:r>
              <a:rPr lang="ja-JP" altLang="ja-JP" sz="2000" dirty="0" smtClean="0"/>
              <a:t>がその</a:t>
            </a:r>
            <a:r>
              <a:rPr lang="ja-JP" altLang="en-US" sz="2000" dirty="0"/>
              <a:t>　　</a:t>
            </a:r>
            <a:r>
              <a:rPr lang="ja-JP" altLang="en-US" sz="2000" dirty="0" smtClean="0"/>
              <a:t>　　　</a:t>
            </a:r>
            <a:r>
              <a:rPr lang="ja-JP" altLang="ja-JP" sz="2000" dirty="0" smtClean="0"/>
              <a:t>較差分</a:t>
            </a:r>
            <a:r>
              <a:rPr lang="ja-JP" altLang="ja-JP" sz="2000" dirty="0"/>
              <a:t>だけ拡大する」という理解にたって、給料表や諸手当などへ配分を</a:t>
            </a:r>
            <a:r>
              <a:rPr lang="ja-JP" altLang="ja-JP" sz="2000" dirty="0" smtClean="0"/>
              <a:t>行うこと</a:t>
            </a:r>
            <a:r>
              <a:rPr lang="ja-JP" altLang="ja-JP" sz="2000" dirty="0"/>
              <a:t>が必要となる。</a:t>
            </a:r>
          </a:p>
          <a:p>
            <a:pPr algn="just"/>
            <a:r>
              <a:rPr lang="ja-JP" altLang="en-US" sz="2000" dirty="0" smtClean="0"/>
              <a:t>○　</a:t>
            </a:r>
            <a:r>
              <a:rPr lang="ja-JP" altLang="ja-JP" sz="2000" dirty="0" smtClean="0"/>
              <a:t>今年</a:t>
            </a:r>
            <a:r>
              <a:rPr lang="ja-JP" altLang="ja-JP" sz="2000" dirty="0"/>
              <a:t>の官民較差は</a:t>
            </a:r>
            <a:r>
              <a:rPr lang="en-US" altLang="ja-JP" sz="2000" dirty="0"/>
              <a:t>0.36</a:t>
            </a:r>
            <a:r>
              <a:rPr lang="ja-JP" altLang="ja-JP" sz="2000" dirty="0"/>
              <a:t>％、</a:t>
            </a:r>
            <a:r>
              <a:rPr lang="en-US" altLang="ja-JP" sz="2000" dirty="0"/>
              <a:t>1,469</a:t>
            </a:r>
            <a:r>
              <a:rPr lang="ja-JP" altLang="ja-JP" sz="2000" dirty="0"/>
              <a:t>円となっているが、俸給表の改定に必要な</a:t>
            </a:r>
            <a:r>
              <a:rPr lang="ja-JP" altLang="ja-JP" sz="2000" dirty="0" smtClean="0"/>
              <a:t>給与</a:t>
            </a:r>
            <a:r>
              <a:rPr lang="ja-JP" altLang="ja-JP" sz="2000" dirty="0" smtClean="0"/>
              <a:t>改定原資</a:t>
            </a:r>
            <a:r>
              <a:rPr lang="ja-JP" altLang="ja-JP" sz="2000" dirty="0"/>
              <a:t>は</a:t>
            </a:r>
            <a:r>
              <a:rPr lang="en-US" altLang="ja-JP" sz="2000" dirty="0"/>
              <a:t>280</a:t>
            </a:r>
            <a:r>
              <a:rPr lang="ja-JP" altLang="ja-JP" sz="2000" dirty="0"/>
              <a:t>円のみ</a:t>
            </a:r>
            <a:r>
              <a:rPr lang="ja-JP" altLang="ja-JP" sz="2000" dirty="0" smtClean="0"/>
              <a:t>の</a:t>
            </a:r>
            <a:r>
              <a:rPr lang="ja-JP" altLang="en-US" sz="2000" dirty="0" smtClean="0"/>
              <a:t>ため、</a:t>
            </a:r>
            <a:r>
              <a:rPr lang="ja-JP" altLang="ja-JP" sz="2000" dirty="0" smtClean="0"/>
              <a:t>地方</a:t>
            </a:r>
            <a:r>
              <a:rPr lang="ja-JP" altLang="ja-JP" sz="2000" dirty="0"/>
              <a:t>公務員には国どおりの給料表を適用しただけ</a:t>
            </a:r>
            <a:r>
              <a:rPr lang="ja-JP" altLang="ja-JP" sz="2000" dirty="0" smtClean="0"/>
              <a:t>では</a:t>
            </a:r>
            <a:r>
              <a:rPr lang="ja-JP" altLang="en-US" sz="2000" dirty="0" smtClean="0"/>
              <a:t>、</a:t>
            </a:r>
            <a:r>
              <a:rPr lang="ja-JP" altLang="ja-JP" sz="2000" dirty="0" smtClean="0"/>
              <a:t>給与</a:t>
            </a:r>
            <a:r>
              <a:rPr lang="ja-JP" altLang="ja-JP" sz="2000" dirty="0"/>
              <a:t>改定原資を全額解消することができない</a:t>
            </a:r>
            <a:r>
              <a:rPr lang="ja-JP" altLang="ja-JP" sz="2000" dirty="0" smtClean="0"/>
              <a:t>。</a:t>
            </a:r>
            <a:endParaRPr lang="en-US" altLang="ja-JP" sz="2000" dirty="0" smtClean="0"/>
          </a:p>
          <a:p>
            <a:pPr algn="just"/>
            <a:r>
              <a:rPr lang="ja-JP" altLang="en-US" sz="2000" dirty="0" smtClean="0"/>
              <a:t>○　</a:t>
            </a:r>
            <a:r>
              <a:rPr lang="ja-JP" altLang="ja-JP" sz="2000" dirty="0" smtClean="0"/>
              <a:t>民間</a:t>
            </a:r>
            <a:r>
              <a:rPr lang="ja-JP" altLang="ja-JP" sz="2000" dirty="0"/>
              <a:t>給与との均衡が崩れるという</a:t>
            </a:r>
            <a:r>
              <a:rPr lang="ja-JP" altLang="ja-JP" sz="2000" dirty="0" smtClean="0"/>
              <a:t>こと</a:t>
            </a:r>
            <a:r>
              <a:rPr lang="ja-JP" altLang="en-US" sz="2000" dirty="0" smtClean="0"/>
              <a:t>は、人事院勧告制度</a:t>
            </a:r>
            <a:r>
              <a:rPr lang="ja-JP" altLang="ja-JP" sz="2000" dirty="0" smtClean="0"/>
              <a:t>の</a:t>
            </a:r>
            <a:r>
              <a:rPr lang="ja-JP" altLang="ja-JP" sz="2000" dirty="0"/>
              <a:t>基本が</a:t>
            </a:r>
            <a:r>
              <a:rPr lang="ja-JP" altLang="ja-JP" sz="2000" dirty="0" smtClean="0"/>
              <a:t>守られない</a:t>
            </a:r>
            <a:r>
              <a:rPr lang="ja-JP" altLang="en-US" sz="2000" dirty="0" smtClean="0"/>
              <a:t>　</a:t>
            </a:r>
            <a:r>
              <a:rPr lang="ja-JP" altLang="ja-JP" sz="2000" dirty="0" smtClean="0"/>
              <a:t>という</a:t>
            </a:r>
            <a:r>
              <a:rPr lang="ja-JP" altLang="ja-JP" sz="2000" dirty="0"/>
              <a:t>意味になる</a:t>
            </a:r>
            <a:r>
              <a:rPr lang="ja-JP" altLang="ja-JP" sz="2000" dirty="0" smtClean="0"/>
              <a:t>。</a:t>
            </a:r>
            <a:endParaRPr lang="ja-JP" altLang="ja-JP" sz="2000" dirty="0"/>
          </a:p>
        </p:txBody>
      </p:sp>
      <p:sp>
        <p:nvSpPr>
          <p:cNvPr id="7176" name="テキスト ボックス 7175"/>
          <p:cNvSpPr txBox="1"/>
          <p:nvPr/>
        </p:nvSpPr>
        <p:spPr>
          <a:xfrm>
            <a:off x="2880519" y="5112618"/>
            <a:ext cx="6264696" cy="369332"/>
          </a:xfrm>
          <a:prstGeom prst="rect">
            <a:avLst/>
          </a:prstGeom>
          <a:noFill/>
        </p:spPr>
        <p:txBody>
          <a:bodyPr wrap="square" rtlCol="0">
            <a:spAutoFit/>
          </a:bodyPr>
          <a:lstStyle/>
          <a:p>
            <a:endParaRPr kumimoji="1" lang="ja-JP" altLang="en-US" dirty="0"/>
          </a:p>
        </p:txBody>
      </p:sp>
      <p:pic>
        <p:nvPicPr>
          <p:cNvPr id="8235" name="Picture 43"/>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512367" y="4608562"/>
            <a:ext cx="11513706" cy="2232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177" name="テキスト ボックス 7176"/>
          <p:cNvSpPr txBox="1"/>
          <p:nvPr/>
        </p:nvSpPr>
        <p:spPr>
          <a:xfrm>
            <a:off x="7557730" y="4569174"/>
            <a:ext cx="2452059" cy="400110"/>
          </a:xfrm>
          <a:prstGeom prst="rect">
            <a:avLst/>
          </a:prstGeom>
          <a:noFill/>
        </p:spPr>
        <p:txBody>
          <a:bodyPr wrap="square" rtlCol="0">
            <a:spAutoFit/>
          </a:bodyPr>
          <a:lstStyle/>
          <a:p>
            <a:pPr algn="just"/>
            <a:r>
              <a:rPr kumimoji="1" lang="ja-JP" altLang="en-US" sz="2000" dirty="0" smtClean="0"/>
              <a:t>解消</a:t>
            </a:r>
            <a:r>
              <a:rPr kumimoji="1" lang="ja-JP" altLang="en-US" sz="2000" dirty="0" smtClean="0"/>
              <a:t>されない較差</a:t>
            </a:r>
            <a:r>
              <a:rPr kumimoji="1" lang="ja-JP" altLang="en-US" sz="2000" dirty="0" smtClean="0"/>
              <a:t>！</a:t>
            </a:r>
            <a:endParaRPr kumimoji="1" lang="ja-JP" altLang="en-US" sz="2000" dirty="0"/>
          </a:p>
        </p:txBody>
      </p:sp>
      <p:cxnSp>
        <p:nvCxnSpPr>
          <p:cNvPr id="7179" name="直線矢印コネクタ 7178"/>
          <p:cNvCxnSpPr>
            <a:stCxn id="7177" idx="1"/>
          </p:cNvCxnSpPr>
          <p:nvPr/>
        </p:nvCxnSpPr>
        <p:spPr>
          <a:xfrm flipH="1">
            <a:off x="6768951" y="4769229"/>
            <a:ext cx="788779" cy="343389"/>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79535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a:xfrm>
            <a:off x="9721279" y="126064"/>
            <a:ext cx="459744" cy="378042"/>
          </a:xfrm>
        </p:spPr>
        <p:txBody>
          <a:bodyPr/>
          <a:lstStyle/>
          <a:p>
            <a:fld id="{07C83626-9FCA-49DB-B8B8-D6519A696C34}" type="slidenum">
              <a:rPr kumimoji="1" lang="ja-JP" altLang="en-US" sz="1600" smtClean="0"/>
              <a:pPr/>
              <a:t>1</a:t>
            </a:fld>
            <a:endParaRPr kumimoji="1" lang="ja-JP" altLang="en-US" sz="1600" dirty="0"/>
          </a:p>
        </p:txBody>
      </p:sp>
      <p:graphicFrame>
        <p:nvGraphicFramePr>
          <p:cNvPr id="12" name="図表 11"/>
          <p:cNvGraphicFramePr/>
          <p:nvPr>
            <p:extLst>
              <p:ext uri="{D42A27DB-BD31-4B8C-83A1-F6EECF244321}">
                <p14:modId xmlns:p14="http://schemas.microsoft.com/office/powerpoint/2010/main" val="4143435756"/>
              </p:ext>
            </p:extLst>
          </p:nvPr>
        </p:nvGraphicFramePr>
        <p:xfrm>
          <a:off x="864295" y="1296194"/>
          <a:ext cx="2448272" cy="4616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図表 6"/>
          <p:cNvGraphicFramePr/>
          <p:nvPr>
            <p:extLst>
              <p:ext uri="{D42A27DB-BD31-4B8C-83A1-F6EECF244321}">
                <p14:modId xmlns:p14="http://schemas.microsoft.com/office/powerpoint/2010/main" val="1210014751"/>
              </p:ext>
            </p:extLst>
          </p:nvPr>
        </p:nvGraphicFramePr>
        <p:xfrm>
          <a:off x="432247" y="409972"/>
          <a:ext cx="9433047" cy="74220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2" name="正方形/長方形 1"/>
          <p:cNvSpPr/>
          <p:nvPr/>
        </p:nvSpPr>
        <p:spPr>
          <a:xfrm>
            <a:off x="504256" y="1224186"/>
            <a:ext cx="9289032" cy="5632311"/>
          </a:xfrm>
          <a:prstGeom prst="rect">
            <a:avLst/>
          </a:prstGeom>
        </p:spPr>
        <p:txBody>
          <a:bodyPr wrap="square">
            <a:spAutoFit/>
          </a:bodyPr>
          <a:lstStyle/>
          <a:p>
            <a:r>
              <a:rPr lang="ja-JP" altLang="en-US" sz="2400" dirty="0">
                <a:latin typeface="+mn-ea"/>
              </a:rPr>
              <a:t>○</a:t>
            </a:r>
            <a:r>
              <a:rPr lang="ja-JP" altLang="ja-JP" sz="2400" dirty="0" smtClean="0">
                <a:latin typeface="+mn-ea"/>
              </a:rPr>
              <a:t>地方</a:t>
            </a:r>
            <a:r>
              <a:rPr lang="ja-JP" altLang="en-US" sz="2400" dirty="0" smtClean="0">
                <a:latin typeface="+mn-ea"/>
              </a:rPr>
              <a:t>公務員</a:t>
            </a:r>
            <a:r>
              <a:rPr lang="ja-JP" altLang="ja-JP" sz="2400" dirty="0" smtClean="0">
                <a:latin typeface="+mn-ea"/>
              </a:rPr>
              <a:t>の</a:t>
            </a:r>
            <a:r>
              <a:rPr lang="ja-JP" altLang="ja-JP" sz="2400" dirty="0">
                <a:latin typeface="+mn-ea"/>
              </a:rPr>
              <a:t>給与を決定する際には、「情勢適応の原則</a:t>
            </a:r>
            <a:r>
              <a:rPr lang="ja-JP" altLang="ja-JP" sz="2400" dirty="0" smtClean="0">
                <a:latin typeface="+mn-ea"/>
              </a:rPr>
              <a:t>」（</a:t>
            </a:r>
            <a:r>
              <a:rPr lang="ja-JP" altLang="ja-JP" sz="2400" dirty="0">
                <a:latin typeface="+mn-ea"/>
              </a:rPr>
              <a:t>地公法</a:t>
            </a:r>
            <a:r>
              <a:rPr lang="en-US" altLang="ja-JP" sz="2400" dirty="0" smtClean="0">
                <a:latin typeface="+mn-ea"/>
              </a:rPr>
              <a:t>14</a:t>
            </a:r>
          </a:p>
          <a:p>
            <a:r>
              <a:rPr lang="ja-JP" altLang="en-US" sz="2400" dirty="0">
                <a:latin typeface="+mn-ea"/>
              </a:rPr>
              <a:t>　</a:t>
            </a:r>
            <a:r>
              <a:rPr lang="ja-JP" altLang="en-US" sz="2400" dirty="0" smtClean="0">
                <a:latin typeface="+mn-ea"/>
              </a:rPr>
              <a:t>　</a:t>
            </a:r>
            <a:r>
              <a:rPr lang="ja-JP" altLang="ja-JP" sz="2400" dirty="0" smtClean="0">
                <a:latin typeface="+mn-ea"/>
              </a:rPr>
              <a:t>条</a:t>
            </a:r>
            <a:r>
              <a:rPr lang="ja-JP" altLang="ja-JP" sz="2400" dirty="0">
                <a:latin typeface="+mn-ea"/>
              </a:rPr>
              <a:t>）が大きな</a:t>
            </a:r>
            <a:r>
              <a:rPr lang="ja-JP" altLang="ja-JP" sz="2400" dirty="0" smtClean="0">
                <a:latin typeface="+mn-ea"/>
              </a:rPr>
              <a:t>要素</a:t>
            </a:r>
            <a:r>
              <a:rPr lang="ja-JP" altLang="en-US" sz="2400" dirty="0" smtClean="0">
                <a:latin typeface="+mn-ea"/>
              </a:rPr>
              <a:t>となっている。</a:t>
            </a:r>
            <a:endParaRPr lang="en-US" altLang="ja-JP" sz="2400" dirty="0" smtClean="0">
              <a:latin typeface="+mn-ea"/>
            </a:endParaRPr>
          </a:p>
          <a:p>
            <a:endParaRPr lang="en-US" altLang="ja-JP" sz="2400" dirty="0" smtClean="0">
              <a:latin typeface="+mn-ea"/>
            </a:endParaRPr>
          </a:p>
          <a:p>
            <a:r>
              <a:rPr lang="ja-JP" altLang="en-US" sz="2400" dirty="0">
                <a:latin typeface="+mn-ea"/>
              </a:rPr>
              <a:t>○</a:t>
            </a:r>
            <a:r>
              <a:rPr lang="ja-JP" altLang="ja-JP" sz="2400" dirty="0" smtClean="0">
                <a:latin typeface="+mn-ea"/>
              </a:rPr>
              <a:t>国家公務員も同様に</a:t>
            </a:r>
            <a:r>
              <a:rPr lang="ja-JP" altLang="ja-JP" sz="2400" dirty="0">
                <a:latin typeface="+mn-ea"/>
              </a:rPr>
              <a:t>国家公務員法</a:t>
            </a:r>
            <a:r>
              <a:rPr lang="en-US" altLang="ja-JP" sz="2400" dirty="0">
                <a:latin typeface="+mn-ea"/>
              </a:rPr>
              <a:t>28</a:t>
            </a:r>
            <a:r>
              <a:rPr lang="ja-JP" altLang="ja-JP" sz="2400" dirty="0">
                <a:latin typeface="+mn-ea"/>
              </a:rPr>
              <a:t>条に情勢適応の原則が</a:t>
            </a:r>
            <a:r>
              <a:rPr lang="ja-JP" altLang="ja-JP" sz="2400" dirty="0" smtClean="0">
                <a:latin typeface="+mn-ea"/>
              </a:rPr>
              <a:t>規定</a:t>
            </a:r>
            <a:r>
              <a:rPr lang="ja-JP" altLang="en-US" sz="2400" dirty="0" smtClean="0">
                <a:latin typeface="+mn-ea"/>
              </a:rPr>
              <a:t>。</a:t>
            </a:r>
            <a:endParaRPr lang="en-US" altLang="ja-JP" sz="2400" dirty="0" smtClean="0">
              <a:latin typeface="+mn-ea"/>
            </a:endParaRPr>
          </a:p>
          <a:p>
            <a:r>
              <a:rPr lang="ja-JP" altLang="en-US" sz="2400" dirty="0" smtClean="0">
                <a:latin typeface="+mn-ea"/>
              </a:rPr>
              <a:t>　</a:t>
            </a:r>
            <a:r>
              <a:rPr lang="ja-JP" altLang="ja-JP" sz="2400" dirty="0" smtClean="0">
                <a:latin typeface="+mn-ea"/>
              </a:rPr>
              <a:t>毎年人事院</a:t>
            </a:r>
            <a:r>
              <a:rPr lang="ja-JP" altLang="ja-JP" sz="2400" dirty="0">
                <a:latin typeface="+mn-ea"/>
              </a:rPr>
              <a:t>が民間調査をし、官民比較に基づき、人事院報告・勧告</a:t>
            </a:r>
            <a:r>
              <a:rPr lang="ja-JP" altLang="ja-JP" sz="2400" dirty="0" smtClean="0">
                <a:latin typeface="+mn-ea"/>
              </a:rPr>
              <a:t>を</a:t>
            </a:r>
            <a:endParaRPr lang="en-US" altLang="ja-JP" sz="2400" dirty="0" smtClean="0">
              <a:latin typeface="+mn-ea"/>
            </a:endParaRPr>
          </a:p>
          <a:p>
            <a:r>
              <a:rPr lang="ja-JP" altLang="en-US" sz="2400" dirty="0">
                <a:latin typeface="+mn-ea"/>
              </a:rPr>
              <a:t>　</a:t>
            </a:r>
            <a:r>
              <a:rPr lang="ja-JP" altLang="ja-JP" sz="2400" dirty="0" smtClean="0">
                <a:latin typeface="+mn-ea"/>
              </a:rPr>
              <a:t>行い社会一般</a:t>
            </a:r>
            <a:r>
              <a:rPr lang="ja-JP" altLang="ja-JP" sz="2400" dirty="0">
                <a:latin typeface="+mn-ea"/>
              </a:rPr>
              <a:t>の情勢に適応するよう、俸給表・諸手当の改定を</a:t>
            </a:r>
            <a:r>
              <a:rPr lang="ja-JP" altLang="ja-JP" sz="2400" dirty="0" smtClean="0">
                <a:latin typeface="+mn-ea"/>
              </a:rPr>
              <a:t>行って</a:t>
            </a:r>
            <a:endParaRPr lang="en-US" altLang="ja-JP" sz="2400" dirty="0" smtClean="0">
              <a:latin typeface="+mn-ea"/>
            </a:endParaRPr>
          </a:p>
          <a:p>
            <a:r>
              <a:rPr lang="ja-JP" altLang="en-US" sz="2400" dirty="0">
                <a:latin typeface="+mn-ea"/>
              </a:rPr>
              <a:t>　</a:t>
            </a:r>
            <a:r>
              <a:rPr lang="ja-JP" altLang="ja-JP" sz="2400" dirty="0" smtClean="0">
                <a:latin typeface="+mn-ea"/>
              </a:rPr>
              <a:t>いる</a:t>
            </a:r>
            <a:r>
              <a:rPr lang="ja-JP" altLang="ja-JP" sz="2400" dirty="0">
                <a:latin typeface="+mn-ea"/>
              </a:rPr>
              <a:t>。</a:t>
            </a:r>
          </a:p>
          <a:p>
            <a:endParaRPr lang="en-US" altLang="ja-JP" sz="2400" dirty="0">
              <a:latin typeface="+mn-ea"/>
            </a:endParaRPr>
          </a:p>
          <a:p>
            <a:r>
              <a:rPr lang="ja-JP" altLang="en-US" sz="2400" dirty="0">
                <a:latin typeface="+mn-ea"/>
              </a:rPr>
              <a:t>○</a:t>
            </a:r>
            <a:r>
              <a:rPr lang="ja-JP" altLang="ja-JP" sz="2400" dirty="0" smtClean="0">
                <a:latin typeface="+mn-ea"/>
              </a:rPr>
              <a:t>民間</a:t>
            </a:r>
            <a:r>
              <a:rPr lang="ja-JP" altLang="ja-JP" sz="2400" dirty="0">
                <a:latin typeface="+mn-ea"/>
              </a:rPr>
              <a:t>調査機能（人事院・人事委員会）を持たない地方公共団体に</a:t>
            </a:r>
            <a:r>
              <a:rPr lang="ja-JP" altLang="ja-JP" sz="2400" dirty="0" err="1" smtClean="0">
                <a:latin typeface="+mn-ea"/>
              </a:rPr>
              <a:t>つ</a:t>
            </a:r>
            <a:endParaRPr lang="en-US" altLang="ja-JP" sz="2400" dirty="0" smtClean="0">
              <a:latin typeface="+mn-ea"/>
            </a:endParaRPr>
          </a:p>
          <a:p>
            <a:r>
              <a:rPr lang="ja-JP" altLang="en-US" sz="2400" dirty="0">
                <a:latin typeface="+mn-ea"/>
              </a:rPr>
              <a:t>　</a:t>
            </a:r>
            <a:r>
              <a:rPr lang="ja-JP" altLang="ja-JP" sz="2400" dirty="0" smtClean="0">
                <a:latin typeface="+mn-ea"/>
              </a:rPr>
              <a:t>いて</a:t>
            </a:r>
            <a:r>
              <a:rPr lang="ja-JP" altLang="ja-JP" sz="2400" dirty="0">
                <a:latin typeface="+mn-ea"/>
              </a:rPr>
              <a:t>は、国の人事院</a:t>
            </a:r>
            <a:r>
              <a:rPr lang="ja-JP" altLang="ja-JP" sz="2400" dirty="0" smtClean="0">
                <a:latin typeface="+mn-ea"/>
              </a:rPr>
              <a:t>勧告</a:t>
            </a:r>
            <a:r>
              <a:rPr lang="ja-JP" altLang="ja-JP" sz="2400" dirty="0">
                <a:latin typeface="+mn-ea"/>
              </a:rPr>
              <a:t>や都道府県・政令市人事委員会勧告を</a:t>
            </a:r>
            <a:r>
              <a:rPr lang="ja-JP" altLang="ja-JP" sz="2400" dirty="0" smtClean="0">
                <a:latin typeface="+mn-ea"/>
              </a:rPr>
              <a:t>参考</a:t>
            </a:r>
            <a:endParaRPr lang="en-US" altLang="ja-JP" sz="2400" dirty="0" smtClean="0">
              <a:latin typeface="+mn-ea"/>
            </a:endParaRPr>
          </a:p>
          <a:p>
            <a:r>
              <a:rPr lang="ja-JP" altLang="en-US" sz="2400" dirty="0">
                <a:latin typeface="+mn-ea"/>
              </a:rPr>
              <a:t>　</a:t>
            </a:r>
            <a:r>
              <a:rPr lang="ja-JP" altLang="ja-JP" sz="2400" dirty="0" smtClean="0">
                <a:latin typeface="+mn-ea"/>
              </a:rPr>
              <a:t>に</a:t>
            </a:r>
            <a:r>
              <a:rPr lang="ja-JP" altLang="ja-JP" sz="2400" dirty="0">
                <a:latin typeface="+mn-ea"/>
              </a:rPr>
              <a:t>、地方公務員法</a:t>
            </a:r>
            <a:r>
              <a:rPr lang="en-US" altLang="ja-JP" sz="2400" dirty="0">
                <a:latin typeface="+mn-ea"/>
              </a:rPr>
              <a:t>14</a:t>
            </a:r>
            <a:r>
              <a:rPr lang="ja-JP" altLang="ja-JP" sz="2400" dirty="0">
                <a:latin typeface="+mn-ea"/>
              </a:rPr>
              <a:t>条（情勢適応の原則</a:t>
            </a:r>
            <a:r>
              <a:rPr lang="ja-JP" altLang="ja-JP" sz="2400" dirty="0" smtClean="0">
                <a:latin typeface="+mn-ea"/>
              </a:rPr>
              <a:t>）に</a:t>
            </a:r>
            <a:r>
              <a:rPr lang="ja-JP" altLang="ja-JP" sz="2400" dirty="0">
                <a:latin typeface="+mn-ea"/>
              </a:rPr>
              <a:t>基づき、その賃金決定</a:t>
            </a:r>
            <a:r>
              <a:rPr lang="ja-JP" altLang="ja-JP" sz="2400" dirty="0" smtClean="0">
                <a:latin typeface="+mn-ea"/>
              </a:rPr>
              <a:t>を</a:t>
            </a:r>
            <a:endParaRPr lang="en-US" altLang="ja-JP" sz="2400" dirty="0" smtClean="0">
              <a:latin typeface="+mn-ea"/>
            </a:endParaRPr>
          </a:p>
          <a:p>
            <a:r>
              <a:rPr lang="ja-JP" altLang="en-US" sz="2400" dirty="0">
                <a:latin typeface="+mn-ea"/>
              </a:rPr>
              <a:t>　</a:t>
            </a:r>
            <a:r>
              <a:rPr lang="ja-JP" altLang="ja-JP" sz="2400" dirty="0" smtClean="0">
                <a:latin typeface="+mn-ea"/>
              </a:rPr>
              <a:t>行って</a:t>
            </a:r>
            <a:r>
              <a:rPr lang="ja-JP" altLang="en-US" sz="2400" dirty="0" smtClean="0">
                <a:latin typeface="+mn-ea"/>
              </a:rPr>
              <a:t>きた。</a:t>
            </a:r>
            <a:endParaRPr lang="en-US" altLang="ja-JP" sz="2400" dirty="0" smtClean="0">
              <a:latin typeface="+mn-ea"/>
            </a:endParaRPr>
          </a:p>
          <a:p>
            <a:r>
              <a:rPr lang="ja-JP" altLang="en-US" sz="2400" dirty="0" smtClean="0">
                <a:latin typeface="+mn-ea"/>
              </a:rPr>
              <a:t>○</a:t>
            </a:r>
            <a:r>
              <a:rPr lang="ja-JP" altLang="ja-JP" sz="2400" dirty="0" smtClean="0">
                <a:latin typeface="+mn-ea"/>
              </a:rPr>
              <a:t>北海道内</a:t>
            </a:r>
            <a:r>
              <a:rPr lang="ja-JP" altLang="ja-JP" sz="2400" dirty="0">
                <a:latin typeface="+mn-ea"/>
              </a:rPr>
              <a:t>においてはほとんどの地方公共</a:t>
            </a:r>
            <a:r>
              <a:rPr lang="ja-JP" altLang="ja-JP" sz="2400" dirty="0" smtClean="0">
                <a:latin typeface="+mn-ea"/>
              </a:rPr>
              <a:t>団体が国の人事院</a:t>
            </a:r>
            <a:r>
              <a:rPr lang="ja-JP" altLang="ja-JP" sz="2400" dirty="0">
                <a:latin typeface="+mn-ea"/>
              </a:rPr>
              <a:t>勧告</a:t>
            </a:r>
            <a:r>
              <a:rPr lang="ja-JP" altLang="ja-JP" sz="2400" dirty="0" smtClean="0">
                <a:latin typeface="+mn-ea"/>
              </a:rPr>
              <a:t>を</a:t>
            </a:r>
            <a:endParaRPr lang="en-US" altLang="ja-JP" sz="2400" dirty="0" smtClean="0">
              <a:latin typeface="+mn-ea"/>
            </a:endParaRPr>
          </a:p>
          <a:p>
            <a:r>
              <a:rPr lang="ja-JP" altLang="en-US" sz="2400" dirty="0">
                <a:latin typeface="+mn-ea"/>
              </a:rPr>
              <a:t>　</a:t>
            </a:r>
            <a:r>
              <a:rPr lang="ja-JP" altLang="ja-JP" sz="2400" dirty="0" smtClean="0">
                <a:latin typeface="+mn-ea"/>
              </a:rPr>
              <a:t>「</a:t>
            </a:r>
            <a:r>
              <a:rPr lang="ja-JP" altLang="ja-JP" sz="2400" dirty="0">
                <a:latin typeface="+mn-ea"/>
              </a:rPr>
              <a:t>参考」としてきた経過にあり、人事院報告で出された</a:t>
            </a:r>
            <a:r>
              <a:rPr lang="ja-JP" altLang="ja-JP" sz="2400" dirty="0" smtClean="0">
                <a:latin typeface="+mn-ea"/>
              </a:rPr>
              <a:t>官民</a:t>
            </a:r>
            <a:r>
              <a:rPr lang="ja-JP" altLang="ja-JP" sz="2400" dirty="0">
                <a:latin typeface="+mn-ea"/>
              </a:rPr>
              <a:t>較差を</a:t>
            </a:r>
            <a:r>
              <a:rPr lang="ja-JP" altLang="ja-JP" sz="2400" dirty="0" smtClean="0">
                <a:latin typeface="+mn-ea"/>
              </a:rPr>
              <a:t>解消</a:t>
            </a:r>
            <a:endParaRPr lang="en-US" altLang="ja-JP" sz="2400" dirty="0" smtClean="0">
              <a:latin typeface="+mn-ea"/>
            </a:endParaRPr>
          </a:p>
          <a:p>
            <a:r>
              <a:rPr lang="ja-JP" altLang="en-US" sz="2400" dirty="0">
                <a:latin typeface="+mn-ea"/>
              </a:rPr>
              <a:t>　</a:t>
            </a:r>
            <a:r>
              <a:rPr lang="ja-JP" altLang="ja-JP" sz="2400" dirty="0" smtClean="0">
                <a:latin typeface="+mn-ea"/>
              </a:rPr>
              <a:t>するため</a:t>
            </a:r>
            <a:r>
              <a:rPr lang="ja-JP" altLang="en-US" sz="2400" dirty="0" smtClean="0">
                <a:latin typeface="+mn-ea"/>
              </a:rPr>
              <a:t>、</a:t>
            </a:r>
            <a:r>
              <a:rPr lang="ja-JP" altLang="ja-JP" sz="2400" dirty="0" smtClean="0">
                <a:latin typeface="+mn-ea"/>
              </a:rPr>
              <a:t>給与</a:t>
            </a:r>
            <a:r>
              <a:rPr lang="ja-JP" altLang="ja-JP" sz="2400" dirty="0">
                <a:latin typeface="+mn-ea"/>
              </a:rPr>
              <a:t>条例・規則の改定を随時おこなってきた。</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a:xfrm>
            <a:off x="9721279" y="126064"/>
            <a:ext cx="459744" cy="378042"/>
          </a:xfrm>
        </p:spPr>
        <p:txBody>
          <a:bodyPr/>
          <a:lstStyle/>
          <a:p>
            <a:fld id="{07C83626-9FCA-49DB-B8B8-D6519A696C34}" type="slidenum">
              <a:rPr kumimoji="1" lang="ja-JP" altLang="en-US" sz="1600" smtClean="0"/>
              <a:pPr/>
              <a:t>2</a:t>
            </a:fld>
            <a:endParaRPr kumimoji="1" lang="ja-JP" altLang="en-US" sz="1600" dirty="0"/>
          </a:p>
        </p:txBody>
      </p:sp>
      <p:graphicFrame>
        <p:nvGraphicFramePr>
          <p:cNvPr id="12" name="図表 11"/>
          <p:cNvGraphicFramePr/>
          <p:nvPr>
            <p:extLst>
              <p:ext uri="{D42A27DB-BD31-4B8C-83A1-F6EECF244321}">
                <p14:modId xmlns:p14="http://schemas.microsoft.com/office/powerpoint/2010/main" val="2861201137"/>
              </p:ext>
            </p:extLst>
          </p:nvPr>
        </p:nvGraphicFramePr>
        <p:xfrm>
          <a:off x="864295" y="1296194"/>
          <a:ext cx="2448272" cy="4616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6" name="図表 15"/>
          <p:cNvGraphicFramePr/>
          <p:nvPr>
            <p:extLst>
              <p:ext uri="{D42A27DB-BD31-4B8C-83A1-F6EECF244321}">
                <p14:modId xmlns:p14="http://schemas.microsoft.com/office/powerpoint/2010/main" val="3156032585"/>
              </p:ext>
            </p:extLst>
          </p:nvPr>
        </p:nvGraphicFramePr>
        <p:xfrm>
          <a:off x="864295" y="4290913"/>
          <a:ext cx="2717477" cy="46166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7" name="図表 6"/>
          <p:cNvGraphicFramePr/>
          <p:nvPr>
            <p:extLst>
              <p:ext uri="{D42A27DB-BD31-4B8C-83A1-F6EECF244321}">
                <p14:modId xmlns:p14="http://schemas.microsoft.com/office/powerpoint/2010/main" val="1186148083"/>
              </p:ext>
            </p:extLst>
          </p:nvPr>
        </p:nvGraphicFramePr>
        <p:xfrm>
          <a:off x="432247" y="409972"/>
          <a:ext cx="9433047" cy="742206"/>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3" name="正方形/長方形 2"/>
          <p:cNvSpPr/>
          <p:nvPr/>
        </p:nvSpPr>
        <p:spPr>
          <a:xfrm>
            <a:off x="576263" y="1152178"/>
            <a:ext cx="8856984" cy="1440160"/>
          </a:xfrm>
          <a:prstGeom prst="rect">
            <a:avLst/>
          </a:prstGeom>
        </p:spPr>
        <p:txBody>
          <a:bodyPr wrap="square">
            <a:spAutoFit/>
          </a:bodyPr>
          <a:lstStyle/>
          <a:p>
            <a:pPr>
              <a:lnSpc>
                <a:spcPts val="3500"/>
              </a:lnSpc>
            </a:pPr>
            <a:r>
              <a:rPr lang="ja-JP" altLang="en-US" sz="2000" dirty="0"/>
              <a:t>地方公務員法に基づき人事院報告・勧告を参考にする一方で、国家公務員と地方公共団体職員の給料月額（俸給月額）を比較する「ラスパイレス指数」も、この間、地方財政縮小のなかで不本意ではありながらも、大きな要素となってきた</a:t>
            </a:r>
            <a:r>
              <a:rPr lang="ja-JP" altLang="en-US" sz="2000" dirty="0" smtClean="0"/>
              <a:t>。</a:t>
            </a:r>
            <a:endParaRPr lang="ja-JP" altLang="en-US" sz="2000" dirty="0"/>
          </a:p>
        </p:txBody>
      </p:sp>
      <p:sp>
        <p:nvSpPr>
          <p:cNvPr id="5" name="テキスト ボックス 4"/>
          <p:cNvSpPr txBox="1"/>
          <p:nvPr/>
        </p:nvSpPr>
        <p:spPr>
          <a:xfrm>
            <a:off x="584374" y="2762314"/>
            <a:ext cx="5104457" cy="1918256"/>
          </a:xfrm>
          <a:prstGeom prst="roundRect">
            <a:avLst/>
          </a:prstGeom>
          <a:noFill/>
          <a:ln w="28575">
            <a:solidFill>
              <a:schemeClr val="tx1"/>
            </a:solidFill>
          </a:ln>
        </p:spPr>
        <p:txBody>
          <a:bodyPr wrap="square" rtlCol="0">
            <a:spAutoFit/>
          </a:bodyPr>
          <a:lstStyle/>
          <a:p>
            <a:pPr>
              <a:lnSpc>
                <a:spcPts val="2000"/>
              </a:lnSpc>
            </a:pPr>
            <a:r>
              <a:rPr lang="ja-JP" altLang="en-US" sz="2400" dirty="0" smtClean="0">
                <a:solidFill>
                  <a:srgbClr val="FF0000"/>
                </a:solidFill>
                <a:latin typeface="+mn-ea"/>
              </a:rPr>
              <a:t>　　</a:t>
            </a:r>
            <a:r>
              <a:rPr lang="ja-JP" altLang="en-US" sz="2000" dirty="0" smtClean="0">
                <a:solidFill>
                  <a:srgbClr val="FF0000"/>
                </a:solidFill>
                <a:latin typeface="+mn-ea"/>
              </a:rPr>
              <a:t>ラスパイレス数値で比較をすると</a:t>
            </a:r>
            <a:endParaRPr lang="en-US" altLang="ja-JP" sz="2000" dirty="0" smtClean="0">
              <a:solidFill>
                <a:srgbClr val="FF0000"/>
              </a:solidFill>
              <a:latin typeface="+mn-ea"/>
            </a:endParaRPr>
          </a:p>
          <a:p>
            <a:pPr>
              <a:lnSpc>
                <a:spcPts val="1800"/>
              </a:lnSpc>
            </a:pPr>
            <a:endParaRPr lang="en-US" altLang="ja-JP" sz="2400" dirty="0" smtClean="0">
              <a:solidFill>
                <a:srgbClr val="FF0000"/>
              </a:solidFill>
              <a:latin typeface="+mn-ea"/>
            </a:endParaRPr>
          </a:p>
          <a:p>
            <a:pPr>
              <a:lnSpc>
                <a:spcPts val="1800"/>
              </a:lnSpc>
            </a:pPr>
            <a:r>
              <a:rPr lang="ja-JP" altLang="en-US" dirty="0" smtClean="0">
                <a:latin typeface="+mn-ea"/>
              </a:rPr>
              <a:t>　</a:t>
            </a:r>
            <a:r>
              <a:rPr lang="ja-JP" altLang="en-US" sz="2000" dirty="0" smtClean="0">
                <a:latin typeface="+mn-ea"/>
              </a:rPr>
              <a:t>給料</a:t>
            </a:r>
            <a:r>
              <a:rPr lang="ja-JP" altLang="en-US" sz="2000" dirty="0">
                <a:latin typeface="+mn-ea"/>
              </a:rPr>
              <a:t>月額で比較して</a:t>
            </a:r>
            <a:r>
              <a:rPr lang="ja-JP" altLang="en-US" sz="2000" dirty="0" smtClean="0">
                <a:latin typeface="+mn-ea"/>
              </a:rPr>
              <a:t>も地方公務員は低い。</a:t>
            </a:r>
            <a:endParaRPr lang="en-US" altLang="ja-JP" sz="2000" dirty="0" smtClean="0">
              <a:latin typeface="+mn-ea"/>
            </a:endParaRPr>
          </a:p>
          <a:p>
            <a:pPr>
              <a:lnSpc>
                <a:spcPts val="1800"/>
              </a:lnSpc>
            </a:pPr>
            <a:r>
              <a:rPr lang="ja-JP" altLang="en-US" sz="2000" dirty="0" smtClean="0">
                <a:latin typeface="+mn-ea"/>
              </a:rPr>
              <a:t>　　　給与</a:t>
            </a:r>
            <a:r>
              <a:rPr lang="ja-JP" altLang="en-US" sz="2000" dirty="0">
                <a:latin typeface="+mn-ea"/>
              </a:rPr>
              <a:t>月額で比較するとより</a:t>
            </a:r>
            <a:r>
              <a:rPr lang="ja-JP" altLang="en-US" sz="2000" dirty="0" smtClean="0">
                <a:latin typeface="+mn-ea"/>
              </a:rPr>
              <a:t>低い！</a:t>
            </a:r>
            <a:endParaRPr lang="ja-JP" altLang="en-US" sz="2000" dirty="0">
              <a:latin typeface="+mn-ea"/>
            </a:endParaRPr>
          </a:p>
          <a:p>
            <a:pPr>
              <a:lnSpc>
                <a:spcPts val="1800"/>
              </a:lnSpc>
            </a:pPr>
            <a:endParaRPr lang="en-US" altLang="ja-JP" dirty="0" smtClean="0">
              <a:latin typeface="+mn-ea"/>
            </a:endParaRPr>
          </a:p>
          <a:p>
            <a:pPr>
              <a:lnSpc>
                <a:spcPts val="1800"/>
              </a:lnSpc>
            </a:pPr>
            <a:r>
              <a:rPr lang="ja-JP" altLang="en-US" dirty="0" smtClean="0">
                <a:latin typeface="+mn-ea"/>
              </a:rPr>
              <a:t>民間</a:t>
            </a:r>
            <a:r>
              <a:rPr lang="ja-JP" altLang="en-US" dirty="0">
                <a:latin typeface="+mn-ea"/>
              </a:rPr>
              <a:t>給与≒国家公務員給与＞地方公務員</a:t>
            </a:r>
            <a:r>
              <a:rPr lang="ja-JP" altLang="en-US" dirty="0" smtClean="0">
                <a:latin typeface="+mn-ea"/>
              </a:rPr>
              <a:t>給与</a:t>
            </a:r>
            <a:endParaRPr lang="en-US" altLang="ja-JP" dirty="0" smtClean="0">
              <a:latin typeface="+mn-ea"/>
            </a:endParaRPr>
          </a:p>
          <a:p>
            <a:pPr>
              <a:lnSpc>
                <a:spcPts val="1800"/>
              </a:lnSpc>
            </a:pPr>
            <a:r>
              <a:rPr lang="ja-JP" altLang="en-US" dirty="0" smtClean="0">
                <a:latin typeface="+mn-ea"/>
              </a:rPr>
              <a:t>（</a:t>
            </a:r>
            <a:r>
              <a:rPr lang="en-US" altLang="ja-JP" dirty="0" smtClean="0">
                <a:latin typeface="+mn-ea"/>
              </a:rPr>
              <a:t>100</a:t>
            </a:r>
            <a:r>
              <a:rPr lang="ja-JP" altLang="en-US" dirty="0" smtClean="0">
                <a:latin typeface="+mn-ea"/>
              </a:rPr>
              <a:t>）　　　　　　（</a:t>
            </a:r>
            <a:r>
              <a:rPr lang="en-US" altLang="ja-JP" dirty="0" smtClean="0">
                <a:latin typeface="+mn-ea"/>
              </a:rPr>
              <a:t>100</a:t>
            </a:r>
            <a:r>
              <a:rPr lang="ja-JP" altLang="en-US" dirty="0" smtClean="0">
                <a:latin typeface="+mn-ea"/>
              </a:rPr>
              <a:t>）　　　　　　　　（</a:t>
            </a:r>
            <a:r>
              <a:rPr lang="en-US" altLang="ja-JP" dirty="0" smtClean="0">
                <a:latin typeface="+mn-ea"/>
              </a:rPr>
              <a:t>100</a:t>
            </a:r>
            <a:r>
              <a:rPr lang="ja-JP" altLang="en-US" dirty="0" smtClean="0">
                <a:latin typeface="+mn-ea"/>
              </a:rPr>
              <a:t>以下）</a:t>
            </a:r>
            <a:endParaRPr lang="ja-JP" altLang="en-US" dirty="0">
              <a:latin typeface="+mn-ea"/>
            </a:endParaRPr>
          </a:p>
        </p:txBody>
      </p:sp>
      <p:pic>
        <p:nvPicPr>
          <p:cNvPr id="1026" name="Picture 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904855" y="2808362"/>
            <a:ext cx="3818222" cy="2120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テキスト ボックス 1"/>
          <p:cNvSpPr txBox="1"/>
          <p:nvPr/>
        </p:nvSpPr>
        <p:spPr>
          <a:xfrm>
            <a:off x="5904855" y="2592338"/>
            <a:ext cx="3830872" cy="338554"/>
          </a:xfrm>
          <a:prstGeom prst="rect">
            <a:avLst/>
          </a:prstGeom>
          <a:noFill/>
        </p:spPr>
        <p:txBody>
          <a:bodyPr wrap="square" rtlCol="0">
            <a:spAutoFit/>
          </a:bodyPr>
          <a:lstStyle/>
          <a:p>
            <a:r>
              <a:rPr kumimoji="1" lang="en-US" altLang="ja-JP" sz="1600" dirty="0" smtClean="0"/>
              <a:t>※</a:t>
            </a:r>
            <a:r>
              <a:rPr kumimoji="1" lang="ja-JP" altLang="en-US" sz="1600" dirty="0" smtClean="0"/>
              <a:t>イメージ　ラスパイレス比較</a:t>
            </a:r>
            <a:endParaRPr kumimoji="1" lang="ja-JP" altLang="en-US" sz="1600" dirty="0"/>
          </a:p>
        </p:txBody>
      </p:sp>
      <p:graphicFrame>
        <p:nvGraphicFramePr>
          <p:cNvPr id="6" name="表 5"/>
          <p:cNvGraphicFramePr>
            <a:graphicFrameLocks noGrp="1"/>
          </p:cNvGraphicFramePr>
          <p:nvPr>
            <p:extLst>
              <p:ext uri="{D42A27DB-BD31-4B8C-83A1-F6EECF244321}">
                <p14:modId xmlns:p14="http://schemas.microsoft.com/office/powerpoint/2010/main" val="3249228691"/>
              </p:ext>
            </p:extLst>
          </p:nvPr>
        </p:nvGraphicFramePr>
        <p:xfrm>
          <a:off x="3600599" y="5017730"/>
          <a:ext cx="5904656" cy="1463040"/>
        </p:xfrm>
        <a:graphic>
          <a:graphicData uri="http://schemas.openxmlformats.org/drawingml/2006/table">
            <a:tbl>
              <a:tblPr firstRow="1" bandRow="1">
                <a:tableStyleId>{5940675A-B579-460E-94D1-54222C63F5DA}</a:tableStyleId>
              </a:tblPr>
              <a:tblGrid>
                <a:gridCol w="1584176"/>
                <a:gridCol w="1008112"/>
                <a:gridCol w="1152128"/>
                <a:gridCol w="1008112"/>
                <a:gridCol w="1152128"/>
              </a:tblGrid>
              <a:tr h="270872">
                <a:tc>
                  <a:txBody>
                    <a:bodyPr/>
                    <a:lstStyle/>
                    <a:p>
                      <a:endParaRPr kumimoji="1" lang="ja-JP" altLang="en-US" dirty="0"/>
                    </a:p>
                  </a:txBody>
                  <a:tcPr/>
                </a:tc>
                <a:tc>
                  <a:txBody>
                    <a:bodyPr/>
                    <a:lstStyle/>
                    <a:p>
                      <a:pPr algn="ctr"/>
                      <a:r>
                        <a:rPr kumimoji="1" lang="ja-JP" altLang="en-US" dirty="0" smtClean="0"/>
                        <a:t>国</a:t>
                      </a:r>
                      <a:endParaRPr kumimoji="1" lang="ja-JP" altLang="en-US" dirty="0"/>
                    </a:p>
                  </a:txBody>
                  <a:tcPr/>
                </a:tc>
                <a:tc>
                  <a:txBody>
                    <a:bodyPr/>
                    <a:lstStyle/>
                    <a:p>
                      <a:pPr algn="ctr"/>
                      <a:r>
                        <a:rPr kumimoji="1" lang="ja-JP" altLang="en-US" dirty="0" smtClean="0"/>
                        <a:t>都道府県</a:t>
                      </a:r>
                      <a:endParaRPr kumimoji="1" lang="ja-JP" altLang="en-US" dirty="0"/>
                    </a:p>
                  </a:txBody>
                  <a:tcPr/>
                </a:tc>
                <a:tc>
                  <a:txBody>
                    <a:bodyPr/>
                    <a:lstStyle/>
                    <a:p>
                      <a:pPr algn="ctr"/>
                      <a:r>
                        <a:rPr kumimoji="1" lang="ja-JP" altLang="en-US" dirty="0" smtClean="0"/>
                        <a:t>市</a:t>
                      </a:r>
                      <a:endParaRPr kumimoji="1" lang="ja-JP" altLang="en-US" dirty="0"/>
                    </a:p>
                  </a:txBody>
                  <a:tcPr/>
                </a:tc>
                <a:tc>
                  <a:txBody>
                    <a:bodyPr/>
                    <a:lstStyle/>
                    <a:p>
                      <a:pPr algn="ctr"/>
                      <a:r>
                        <a:rPr kumimoji="1" lang="ja-JP" altLang="en-US" dirty="0" smtClean="0"/>
                        <a:t>町村</a:t>
                      </a:r>
                      <a:endParaRPr kumimoji="1" lang="ja-JP" altLang="en-US" dirty="0"/>
                    </a:p>
                  </a:txBody>
                  <a:tcPr/>
                </a:tc>
              </a:tr>
              <a:tr h="360040">
                <a:tc>
                  <a:txBody>
                    <a:bodyPr/>
                    <a:lstStyle/>
                    <a:p>
                      <a:r>
                        <a:rPr kumimoji="1" lang="ja-JP" altLang="en-US" dirty="0" smtClean="0"/>
                        <a:t>平均給料月額</a:t>
                      </a:r>
                      <a:endParaRPr kumimoji="1" lang="ja-JP" altLang="en-US" dirty="0"/>
                    </a:p>
                  </a:txBody>
                  <a:tcPr/>
                </a:tc>
                <a:tc>
                  <a:txBody>
                    <a:bodyPr/>
                    <a:lstStyle/>
                    <a:p>
                      <a:pPr algn="r"/>
                      <a:r>
                        <a:rPr kumimoji="1" lang="en-US" altLang="ja-JP" dirty="0" smtClean="0"/>
                        <a:t>334,283</a:t>
                      </a:r>
                      <a:endParaRPr kumimoji="1" lang="ja-JP" altLang="en-US" dirty="0"/>
                    </a:p>
                  </a:txBody>
                  <a:tcPr/>
                </a:tc>
                <a:tc>
                  <a:txBody>
                    <a:bodyPr/>
                    <a:lstStyle/>
                    <a:p>
                      <a:pPr algn="r"/>
                      <a:r>
                        <a:rPr kumimoji="1" lang="en-US" altLang="ja-JP" dirty="0" smtClean="0"/>
                        <a:t>333,258</a:t>
                      </a:r>
                      <a:endParaRPr kumimoji="1" lang="ja-JP" altLang="en-US" dirty="0"/>
                    </a:p>
                  </a:txBody>
                  <a:tcPr/>
                </a:tc>
                <a:tc>
                  <a:txBody>
                    <a:bodyPr/>
                    <a:lstStyle/>
                    <a:p>
                      <a:pPr algn="r"/>
                      <a:r>
                        <a:rPr kumimoji="1" lang="en-US" altLang="ja-JP" dirty="0" smtClean="0"/>
                        <a:t>322,548</a:t>
                      </a:r>
                      <a:endParaRPr kumimoji="1" lang="ja-JP" altLang="en-US" dirty="0"/>
                    </a:p>
                  </a:txBody>
                  <a:tcPr/>
                </a:tc>
                <a:tc>
                  <a:txBody>
                    <a:bodyPr/>
                    <a:lstStyle/>
                    <a:p>
                      <a:pPr algn="r"/>
                      <a:r>
                        <a:rPr kumimoji="1" lang="en-US" altLang="ja-JP" dirty="0" smtClean="0"/>
                        <a:t>309,258</a:t>
                      </a:r>
                      <a:endParaRPr kumimoji="1" lang="ja-JP" altLang="en-US" dirty="0"/>
                    </a:p>
                  </a:txBody>
                  <a:tcPr/>
                </a:tc>
              </a:tr>
              <a:tr h="354320">
                <a:tc>
                  <a:txBody>
                    <a:bodyPr/>
                    <a:lstStyle/>
                    <a:p>
                      <a:r>
                        <a:rPr kumimoji="1" lang="ja-JP" altLang="en-US" dirty="0" smtClean="0"/>
                        <a:t>平均諸手当額</a:t>
                      </a:r>
                      <a:endParaRPr kumimoji="1" lang="ja-JP" altLang="en-US" dirty="0"/>
                    </a:p>
                  </a:txBody>
                  <a:tcPr/>
                </a:tc>
                <a:tc>
                  <a:txBody>
                    <a:bodyPr/>
                    <a:lstStyle/>
                    <a:p>
                      <a:pPr algn="r"/>
                      <a:r>
                        <a:rPr kumimoji="1" lang="en-US" altLang="ja-JP" dirty="0" smtClean="0"/>
                        <a:t>136,472</a:t>
                      </a:r>
                      <a:endParaRPr kumimoji="1" lang="ja-JP" altLang="en-US" dirty="0"/>
                    </a:p>
                  </a:txBody>
                  <a:tcPr/>
                </a:tc>
                <a:tc>
                  <a:txBody>
                    <a:bodyPr/>
                    <a:lstStyle/>
                    <a:p>
                      <a:pPr algn="r"/>
                      <a:r>
                        <a:rPr kumimoji="1" lang="en-US" altLang="ja-JP" dirty="0" smtClean="0"/>
                        <a:t>86,326</a:t>
                      </a:r>
                      <a:endParaRPr kumimoji="1" lang="ja-JP" altLang="en-US" dirty="0"/>
                    </a:p>
                  </a:txBody>
                  <a:tcPr/>
                </a:tc>
                <a:tc>
                  <a:txBody>
                    <a:bodyPr/>
                    <a:lstStyle/>
                    <a:p>
                      <a:pPr algn="r"/>
                      <a:r>
                        <a:rPr kumimoji="1" lang="en-US" altLang="ja-JP" dirty="0" smtClean="0"/>
                        <a:t>84,057</a:t>
                      </a:r>
                      <a:endParaRPr kumimoji="1" lang="ja-JP" altLang="en-US" dirty="0"/>
                    </a:p>
                  </a:txBody>
                  <a:tcPr/>
                </a:tc>
                <a:tc>
                  <a:txBody>
                    <a:bodyPr/>
                    <a:lstStyle/>
                    <a:p>
                      <a:pPr algn="r"/>
                      <a:r>
                        <a:rPr kumimoji="1" lang="en-US" altLang="ja-JP" dirty="0" smtClean="0"/>
                        <a:t>57,023</a:t>
                      </a:r>
                      <a:endParaRPr kumimoji="1" lang="ja-JP" altLang="en-US" dirty="0"/>
                    </a:p>
                  </a:txBody>
                  <a:tcPr/>
                </a:tc>
              </a:tr>
              <a:tr h="276592">
                <a:tc>
                  <a:txBody>
                    <a:bodyPr/>
                    <a:lstStyle/>
                    <a:p>
                      <a:r>
                        <a:rPr kumimoji="1" lang="ja-JP" altLang="en-US" dirty="0" smtClean="0"/>
                        <a:t>平均給与月額</a:t>
                      </a:r>
                      <a:endParaRPr kumimoji="1" lang="ja-JP" altLang="en-US" dirty="0"/>
                    </a:p>
                  </a:txBody>
                  <a:tcPr/>
                </a:tc>
                <a:tc>
                  <a:txBody>
                    <a:bodyPr/>
                    <a:lstStyle/>
                    <a:p>
                      <a:pPr algn="r"/>
                      <a:r>
                        <a:rPr kumimoji="1" lang="en-US" altLang="ja-JP" dirty="0" smtClean="0"/>
                        <a:t>470,755</a:t>
                      </a:r>
                      <a:endParaRPr kumimoji="1" lang="ja-JP" altLang="en-US" dirty="0"/>
                    </a:p>
                  </a:txBody>
                  <a:tcPr/>
                </a:tc>
                <a:tc>
                  <a:txBody>
                    <a:bodyPr/>
                    <a:lstStyle/>
                    <a:p>
                      <a:pPr algn="r"/>
                      <a:r>
                        <a:rPr kumimoji="1" lang="en-US" altLang="ja-JP" dirty="0" smtClean="0"/>
                        <a:t>419,584</a:t>
                      </a:r>
                      <a:endParaRPr kumimoji="1" lang="ja-JP" altLang="en-US" dirty="0"/>
                    </a:p>
                  </a:txBody>
                  <a:tcPr/>
                </a:tc>
                <a:tc>
                  <a:txBody>
                    <a:bodyPr/>
                    <a:lstStyle/>
                    <a:p>
                      <a:pPr algn="r"/>
                      <a:r>
                        <a:rPr kumimoji="1" lang="en-US" altLang="ja-JP" dirty="0" smtClean="0"/>
                        <a:t>406,605</a:t>
                      </a:r>
                      <a:endParaRPr kumimoji="1" lang="ja-JP" altLang="en-US" dirty="0"/>
                    </a:p>
                  </a:txBody>
                  <a:tcPr/>
                </a:tc>
                <a:tc>
                  <a:txBody>
                    <a:bodyPr/>
                    <a:lstStyle/>
                    <a:p>
                      <a:pPr algn="r"/>
                      <a:r>
                        <a:rPr kumimoji="1" lang="en-US" altLang="ja-JP" dirty="0" smtClean="0"/>
                        <a:t>366,281</a:t>
                      </a:r>
                      <a:endParaRPr kumimoji="1" lang="ja-JP" altLang="en-US" dirty="0"/>
                    </a:p>
                  </a:txBody>
                  <a:tcPr/>
                </a:tc>
              </a:tr>
            </a:tbl>
          </a:graphicData>
        </a:graphic>
      </p:graphicFrame>
      <p:sp>
        <p:nvSpPr>
          <p:cNvPr id="14" name="テキスト ボックス 13"/>
          <p:cNvSpPr txBox="1"/>
          <p:nvPr/>
        </p:nvSpPr>
        <p:spPr>
          <a:xfrm>
            <a:off x="4888632" y="6480770"/>
            <a:ext cx="4688631" cy="646331"/>
          </a:xfrm>
          <a:prstGeom prst="rect">
            <a:avLst/>
          </a:prstGeom>
          <a:noFill/>
        </p:spPr>
        <p:txBody>
          <a:bodyPr wrap="square" rtlCol="0">
            <a:spAutoFit/>
          </a:bodyPr>
          <a:lstStyle/>
          <a:p>
            <a:r>
              <a:rPr kumimoji="1" lang="en-US" altLang="ja-JP" sz="1200" dirty="0" smtClean="0"/>
              <a:t>※</a:t>
            </a:r>
            <a:r>
              <a:rPr lang="ja-JP" altLang="en-US" sz="1200" dirty="0" smtClean="0"/>
              <a:t>出典　</a:t>
            </a:r>
            <a:r>
              <a:rPr lang="en-US" altLang="ja-JP" sz="1200" dirty="0" smtClean="0"/>
              <a:t>2016</a:t>
            </a:r>
            <a:r>
              <a:rPr lang="ja-JP" altLang="en-US" sz="1200" dirty="0" smtClean="0"/>
              <a:t>年</a:t>
            </a:r>
            <a:r>
              <a:rPr lang="en-US" altLang="ja-JP" sz="1200" dirty="0" smtClean="0"/>
              <a:t>4</a:t>
            </a:r>
            <a:r>
              <a:rPr lang="ja-JP" altLang="en-US" sz="1200" dirty="0" smtClean="0"/>
              <a:t>月国家公務員給与実態報告書（人事院）</a:t>
            </a:r>
            <a:r>
              <a:rPr lang="ja-JP" altLang="en-US" sz="1200" dirty="0"/>
              <a:t>　</a:t>
            </a:r>
            <a:endParaRPr lang="en-US" altLang="ja-JP" sz="1200" dirty="0" smtClean="0"/>
          </a:p>
          <a:p>
            <a:r>
              <a:rPr lang="ja-JP" altLang="en-US" sz="1200" dirty="0"/>
              <a:t>　</a:t>
            </a:r>
            <a:r>
              <a:rPr lang="ja-JP" altLang="en-US" sz="1200" dirty="0" smtClean="0"/>
              <a:t>　　　　　</a:t>
            </a:r>
            <a:r>
              <a:rPr lang="en-US" altLang="ja-JP" sz="1200" dirty="0" smtClean="0"/>
              <a:t>2015</a:t>
            </a:r>
            <a:r>
              <a:rPr lang="ja-JP" altLang="en-US" sz="1200" dirty="0" smtClean="0"/>
              <a:t>年地方</a:t>
            </a:r>
            <a:r>
              <a:rPr lang="ja-JP" altLang="en-US" sz="1200" dirty="0"/>
              <a:t>公務員給与実態調査結果等の</a:t>
            </a:r>
            <a:r>
              <a:rPr lang="ja-JP" altLang="en-US" sz="1200" dirty="0" smtClean="0"/>
              <a:t>概要（総務省）</a:t>
            </a:r>
            <a:endParaRPr lang="ja-JP" altLang="en-US" sz="1200" dirty="0"/>
          </a:p>
          <a:p>
            <a:r>
              <a:rPr lang="ja-JP" altLang="en-US" sz="1200" dirty="0" smtClean="0"/>
              <a:t>　</a:t>
            </a:r>
            <a:endParaRPr kumimoji="1" lang="ja-JP" altLang="en-US" sz="1200" dirty="0"/>
          </a:p>
        </p:txBody>
      </p:sp>
      <p:sp>
        <p:nvSpPr>
          <p:cNvPr id="9" name="円/楕円 8"/>
          <p:cNvSpPr/>
          <p:nvPr/>
        </p:nvSpPr>
        <p:spPr bwMode="auto">
          <a:xfrm>
            <a:off x="1152327" y="4896594"/>
            <a:ext cx="1999952" cy="1800200"/>
          </a:xfrm>
          <a:prstGeom prst="ellipse">
            <a:avLst/>
          </a:prstGeom>
          <a:solidFill>
            <a:srgbClr val="00B0F0"/>
          </a:solidFill>
          <a:ln w="9525">
            <a:noFill/>
            <a:miter lim="800000"/>
            <a:headEnd/>
            <a:tailEnd/>
          </a:ln>
          <a:effectLst/>
          <a:extLst/>
        </p:spPr>
        <p:txBody>
          <a:bodyPr rtlCol="0" anchor="ctr"/>
          <a:lstStyle/>
          <a:p>
            <a:pPr algn="ctr" eaLnBrk="1" hangingPunct="1">
              <a:lnSpc>
                <a:spcPts val="3500"/>
              </a:lnSpc>
            </a:pPr>
            <a:r>
              <a:rPr kumimoji="1" lang="ja-JP" altLang="en-US" sz="2400" dirty="0" smtClean="0">
                <a:solidFill>
                  <a:schemeClr val="bg1"/>
                </a:solidFill>
                <a:latin typeface="+mj-ea"/>
                <a:ea typeface="+mj-ea"/>
              </a:rPr>
              <a:t>給与月額の実態は</a:t>
            </a:r>
          </a:p>
        </p:txBody>
      </p:sp>
      <p:sp>
        <p:nvSpPr>
          <p:cNvPr id="17" name="テキスト ボックス 16"/>
          <p:cNvSpPr txBox="1"/>
          <p:nvPr/>
        </p:nvSpPr>
        <p:spPr>
          <a:xfrm>
            <a:off x="3560539" y="4752578"/>
            <a:ext cx="4688631" cy="338554"/>
          </a:xfrm>
          <a:prstGeom prst="rect">
            <a:avLst/>
          </a:prstGeom>
          <a:noFill/>
        </p:spPr>
        <p:txBody>
          <a:bodyPr wrap="square" rtlCol="0">
            <a:spAutoFit/>
          </a:bodyPr>
          <a:lstStyle/>
          <a:p>
            <a:r>
              <a:rPr lang="en-US" altLang="ja-JP" sz="1600" dirty="0" smtClean="0"/>
              <a:t>※</a:t>
            </a:r>
            <a:r>
              <a:rPr lang="ja-JP" altLang="en-US" sz="1600" dirty="0" smtClean="0"/>
              <a:t>参考　団体別平均給与額（</a:t>
            </a:r>
            <a:r>
              <a:rPr lang="en-US" altLang="ja-JP" sz="1600" dirty="0" smtClean="0"/>
              <a:t>2015</a:t>
            </a:r>
            <a:r>
              <a:rPr lang="ja-JP" altLang="en-US" sz="1600" dirty="0" smtClean="0"/>
              <a:t>年</a:t>
            </a:r>
            <a:r>
              <a:rPr lang="en-US" altLang="ja-JP" sz="1600" dirty="0" smtClean="0"/>
              <a:t>4</a:t>
            </a:r>
            <a:r>
              <a:rPr lang="ja-JP" altLang="en-US" sz="1600" dirty="0" smtClean="0"/>
              <a:t>月</a:t>
            </a:r>
            <a:r>
              <a:rPr lang="en-US" altLang="ja-JP" sz="1600" dirty="0" smtClean="0"/>
              <a:t>1</a:t>
            </a:r>
            <a:r>
              <a:rPr lang="ja-JP" altLang="en-US" sz="1600" dirty="0" smtClean="0"/>
              <a:t>日）　</a:t>
            </a:r>
            <a:endParaRPr kumimoji="1" lang="ja-JP" altLang="en-US" sz="1600" dirty="0"/>
          </a:p>
        </p:txBody>
      </p:sp>
    </p:spTree>
    <p:extLst>
      <p:ext uri="{BB962C8B-B14F-4D97-AF65-F5344CB8AC3E}">
        <p14:creationId xmlns:p14="http://schemas.microsoft.com/office/powerpoint/2010/main" val="23221955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a:xfrm>
            <a:off x="9721279" y="126064"/>
            <a:ext cx="459744" cy="378042"/>
          </a:xfrm>
        </p:spPr>
        <p:txBody>
          <a:bodyPr/>
          <a:lstStyle/>
          <a:p>
            <a:fld id="{07C83626-9FCA-49DB-B8B8-D6519A696C34}" type="slidenum">
              <a:rPr kumimoji="1" lang="ja-JP" altLang="en-US" sz="1600" smtClean="0"/>
              <a:pPr/>
              <a:t>3</a:t>
            </a:fld>
            <a:endParaRPr kumimoji="1" lang="ja-JP" altLang="en-US" sz="1600" dirty="0"/>
          </a:p>
        </p:txBody>
      </p:sp>
      <p:graphicFrame>
        <p:nvGraphicFramePr>
          <p:cNvPr id="12" name="図表 11"/>
          <p:cNvGraphicFramePr/>
          <p:nvPr>
            <p:extLst>
              <p:ext uri="{D42A27DB-BD31-4B8C-83A1-F6EECF244321}">
                <p14:modId xmlns:p14="http://schemas.microsoft.com/office/powerpoint/2010/main" val="1658109153"/>
              </p:ext>
            </p:extLst>
          </p:nvPr>
        </p:nvGraphicFramePr>
        <p:xfrm>
          <a:off x="864295" y="1296194"/>
          <a:ext cx="2448272" cy="4616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6" name="図表 15"/>
          <p:cNvGraphicFramePr/>
          <p:nvPr>
            <p:extLst>
              <p:ext uri="{D42A27DB-BD31-4B8C-83A1-F6EECF244321}">
                <p14:modId xmlns:p14="http://schemas.microsoft.com/office/powerpoint/2010/main" val="1467249605"/>
              </p:ext>
            </p:extLst>
          </p:nvPr>
        </p:nvGraphicFramePr>
        <p:xfrm>
          <a:off x="864295" y="4290913"/>
          <a:ext cx="2717477" cy="46166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7" name="図表 6"/>
          <p:cNvGraphicFramePr/>
          <p:nvPr>
            <p:extLst>
              <p:ext uri="{D42A27DB-BD31-4B8C-83A1-F6EECF244321}">
                <p14:modId xmlns:p14="http://schemas.microsoft.com/office/powerpoint/2010/main" val="3850663358"/>
              </p:ext>
            </p:extLst>
          </p:nvPr>
        </p:nvGraphicFramePr>
        <p:xfrm>
          <a:off x="432247" y="409972"/>
          <a:ext cx="9433047" cy="742206"/>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8" name="表 7"/>
          <p:cNvGraphicFramePr>
            <a:graphicFrameLocks noGrp="1"/>
          </p:cNvGraphicFramePr>
          <p:nvPr>
            <p:extLst>
              <p:ext uri="{D42A27DB-BD31-4B8C-83A1-F6EECF244321}">
                <p14:modId xmlns:p14="http://schemas.microsoft.com/office/powerpoint/2010/main" val="2278174870"/>
              </p:ext>
            </p:extLst>
          </p:nvPr>
        </p:nvGraphicFramePr>
        <p:xfrm>
          <a:off x="576263" y="3960490"/>
          <a:ext cx="9331324" cy="2980207"/>
        </p:xfrm>
        <a:graphic>
          <a:graphicData uri="http://schemas.openxmlformats.org/drawingml/2006/table">
            <a:tbl>
              <a:tblPr firstRow="1" firstCol="1" bandRow="1"/>
              <a:tblGrid>
                <a:gridCol w="1734534"/>
                <a:gridCol w="2895224"/>
                <a:gridCol w="4701566"/>
              </a:tblGrid>
              <a:tr h="414753">
                <a:tc>
                  <a:txBody>
                    <a:bodyPr/>
                    <a:lstStyle/>
                    <a:p>
                      <a:pPr algn="just">
                        <a:spcAft>
                          <a:spcPts val="0"/>
                        </a:spcAft>
                      </a:pPr>
                      <a:r>
                        <a:rPr lang="en-US" sz="1800" kern="100" dirty="0">
                          <a:effectLst/>
                          <a:latin typeface="ＭＳ ゴシック"/>
                          <a:ea typeface="ＭＳ 明朝"/>
                          <a:cs typeface="メイリオ"/>
                        </a:rPr>
                        <a:t> </a:t>
                      </a:r>
                      <a:endParaRPr lang="ja-JP" sz="1800" kern="100" dirty="0">
                        <a:effectLst/>
                        <a:latin typeface="Century"/>
                        <a:ea typeface="ＭＳ 明朝"/>
                        <a:cs typeface="Times New Roman"/>
                      </a:endParaRPr>
                    </a:p>
                  </a:txBody>
                  <a:tcPr marL="66856" marR="668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sz="1800" kern="100" dirty="0">
                          <a:effectLst/>
                          <a:latin typeface="Century"/>
                          <a:ea typeface="ＭＳ ゴシック"/>
                          <a:cs typeface="メイリオ"/>
                        </a:rPr>
                        <a:t>国と地方公共団体の比較</a:t>
                      </a:r>
                      <a:endParaRPr lang="ja-JP" sz="1800" kern="100" dirty="0">
                        <a:effectLst/>
                        <a:latin typeface="Century"/>
                        <a:ea typeface="ＭＳ 明朝"/>
                        <a:cs typeface="Times New Roman"/>
                      </a:endParaRPr>
                    </a:p>
                  </a:txBody>
                  <a:tcPr marL="66856" marR="668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sz="1800" kern="100" dirty="0">
                          <a:effectLst/>
                          <a:latin typeface="Century"/>
                          <a:ea typeface="ＭＳ ゴシック"/>
                          <a:cs typeface="メイリオ"/>
                        </a:rPr>
                        <a:t>人事院調査の国と民間との比較</a:t>
                      </a:r>
                      <a:endParaRPr lang="ja-JP" sz="1800" kern="100" dirty="0">
                        <a:effectLst/>
                        <a:latin typeface="Century"/>
                        <a:ea typeface="ＭＳ 明朝"/>
                        <a:cs typeface="Times New Roman"/>
                      </a:endParaRPr>
                    </a:p>
                  </a:txBody>
                  <a:tcPr marL="66856" marR="668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5327">
                <a:tc>
                  <a:txBody>
                    <a:bodyPr/>
                    <a:lstStyle/>
                    <a:p>
                      <a:pPr algn="ctr">
                        <a:spcAft>
                          <a:spcPts val="0"/>
                        </a:spcAft>
                      </a:pPr>
                      <a:r>
                        <a:rPr lang="ja-JP" sz="1800" kern="100" dirty="0">
                          <a:effectLst/>
                          <a:latin typeface="Century"/>
                          <a:ea typeface="ＭＳ ゴシック"/>
                          <a:cs typeface="メイリオ"/>
                        </a:rPr>
                        <a:t>比較要素</a:t>
                      </a:r>
                      <a:endParaRPr lang="ja-JP" sz="1800" kern="100" dirty="0">
                        <a:effectLst/>
                        <a:latin typeface="Century"/>
                        <a:ea typeface="ＭＳ 明朝"/>
                        <a:cs typeface="Times New Roman"/>
                      </a:endParaRPr>
                    </a:p>
                  </a:txBody>
                  <a:tcPr marL="66856" marR="6685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800" kern="100" dirty="0">
                          <a:effectLst/>
                          <a:latin typeface="Century"/>
                          <a:ea typeface="ＭＳ ゴシック"/>
                          <a:cs typeface="メイリオ"/>
                        </a:rPr>
                        <a:t>①学歴、②経験年数</a:t>
                      </a:r>
                      <a:endParaRPr lang="ja-JP" sz="1800" kern="100" dirty="0">
                        <a:effectLst/>
                        <a:latin typeface="Century"/>
                        <a:ea typeface="ＭＳ 明朝"/>
                        <a:cs typeface="Times New Roman"/>
                      </a:endParaRPr>
                    </a:p>
                  </a:txBody>
                  <a:tcPr marL="66856" marR="668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ja-JP" sz="1800" kern="100" dirty="0">
                          <a:effectLst/>
                          <a:latin typeface="Century"/>
                          <a:ea typeface="ＭＳ ゴシック"/>
                          <a:cs typeface="メイリオ"/>
                        </a:rPr>
                        <a:t>①</a:t>
                      </a:r>
                      <a:r>
                        <a:rPr lang="ja-JP" sz="1800" kern="100" dirty="0" smtClean="0">
                          <a:effectLst/>
                          <a:latin typeface="Century"/>
                          <a:ea typeface="ＭＳ ゴシック"/>
                          <a:cs typeface="メイリオ"/>
                        </a:rPr>
                        <a:t>学歴</a:t>
                      </a:r>
                      <a:r>
                        <a:rPr lang="ja-JP" altLang="en-US" sz="1800" kern="100" dirty="0" smtClean="0">
                          <a:effectLst/>
                          <a:latin typeface="Century"/>
                          <a:ea typeface="ＭＳ ゴシック"/>
                          <a:cs typeface="メイリオ"/>
                        </a:rPr>
                        <a:t>　</a:t>
                      </a:r>
                      <a:r>
                        <a:rPr lang="ja-JP" sz="1800" kern="100" dirty="0" smtClean="0">
                          <a:effectLst/>
                          <a:latin typeface="Century"/>
                          <a:ea typeface="ＭＳ ゴシック"/>
                          <a:cs typeface="メイリオ"/>
                        </a:rPr>
                        <a:t>②</a:t>
                      </a:r>
                      <a:r>
                        <a:rPr lang="ja-JP" sz="1800" kern="100" dirty="0">
                          <a:effectLst/>
                          <a:latin typeface="Century"/>
                          <a:ea typeface="ＭＳ ゴシック"/>
                          <a:cs typeface="メイリオ"/>
                        </a:rPr>
                        <a:t>年齢</a:t>
                      </a:r>
                      <a:r>
                        <a:rPr lang="ja-JP" sz="1800" kern="100" dirty="0" smtClean="0">
                          <a:effectLst/>
                          <a:latin typeface="Century"/>
                          <a:ea typeface="ＭＳ ゴシック"/>
                          <a:cs typeface="メイリオ"/>
                        </a:rPr>
                        <a:t>階層</a:t>
                      </a:r>
                      <a:r>
                        <a:rPr lang="ja-JP" altLang="en-US" sz="1800" kern="100" dirty="0" smtClean="0">
                          <a:effectLst/>
                          <a:latin typeface="Century"/>
                          <a:ea typeface="ＭＳ ゴシック"/>
                          <a:cs typeface="メイリオ"/>
                        </a:rPr>
                        <a:t>　</a:t>
                      </a:r>
                      <a:r>
                        <a:rPr lang="ja-JP" sz="1800" kern="100" dirty="0" smtClean="0">
                          <a:effectLst/>
                          <a:latin typeface="Century"/>
                          <a:ea typeface="ＭＳ ゴシック"/>
                          <a:cs typeface="メイリオ"/>
                        </a:rPr>
                        <a:t>③役職段階</a:t>
                      </a:r>
                      <a:r>
                        <a:rPr lang="ja-JP" altLang="en-US" sz="1800" kern="100" dirty="0" smtClean="0">
                          <a:effectLst/>
                          <a:latin typeface="Century"/>
                          <a:ea typeface="ＭＳ ゴシック"/>
                          <a:cs typeface="メイリオ"/>
                        </a:rPr>
                        <a:t>　　　　</a:t>
                      </a:r>
                      <a:r>
                        <a:rPr lang="ja-JP" sz="1800" kern="100" dirty="0" smtClean="0">
                          <a:effectLst/>
                          <a:latin typeface="Century"/>
                          <a:ea typeface="ＭＳ ゴシック"/>
                          <a:cs typeface="メイリオ"/>
                        </a:rPr>
                        <a:t>④</a:t>
                      </a:r>
                      <a:r>
                        <a:rPr lang="ja-JP" sz="1800" kern="100" dirty="0">
                          <a:effectLst/>
                          <a:latin typeface="Century"/>
                          <a:ea typeface="ＭＳ ゴシック"/>
                          <a:cs typeface="メイリオ"/>
                        </a:rPr>
                        <a:t>勤務地域</a:t>
                      </a:r>
                      <a:endParaRPr lang="ja-JP" sz="1800" kern="100" dirty="0">
                        <a:effectLst/>
                        <a:latin typeface="Century"/>
                        <a:ea typeface="ＭＳ 明朝"/>
                        <a:cs typeface="Times New Roman"/>
                      </a:endParaRPr>
                    </a:p>
                  </a:txBody>
                  <a:tcPr marL="66856" marR="668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16814">
                <a:tc>
                  <a:txBody>
                    <a:bodyPr/>
                    <a:lstStyle/>
                    <a:p>
                      <a:pPr algn="ctr">
                        <a:spcAft>
                          <a:spcPts val="0"/>
                        </a:spcAft>
                      </a:pPr>
                      <a:r>
                        <a:rPr lang="ja-JP" sz="1800" kern="100" dirty="0">
                          <a:effectLst/>
                          <a:latin typeface="Century"/>
                          <a:ea typeface="ＭＳ ゴシック"/>
                          <a:cs typeface="メイリオ"/>
                        </a:rPr>
                        <a:t>比較対象給与</a:t>
                      </a:r>
                      <a:endParaRPr lang="ja-JP" sz="1800" kern="100" dirty="0">
                        <a:effectLst/>
                        <a:latin typeface="Century"/>
                        <a:ea typeface="ＭＳ 明朝"/>
                        <a:cs typeface="Times New Roman"/>
                      </a:endParaRPr>
                    </a:p>
                  </a:txBody>
                  <a:tcPr marL="66856" marR="6685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800" kern="100" dirty="0">
                          <a:effectLst/>
                          <a:latin typeface="ＭＳ ゴシック"/>
                          <a:ea typeface="ＭＳ 明朝"/>
                          <a:cs typeface="メイリオ"/>
                        </a:rPr>
                        <a:t> </a:t>
                      </a:r>
                      <a:endParaRPr lang="ja-JP" sz="1800" kern="100" dirty="0">
                        <a:effectLst/>
                        <a:latin typeface="Century"/>
                        <a:ea typeface="ＭＳ 明朝"/>
                        <a:cs typeface="Times New Roman"/>
                      </a:endParaRPr>
                    </a:p>
                    <a:p>
                      <a:pPr algn="just">
                        <a:spcAft>
                          <a:spcPts val="0"/>
                        </a:spcAft>
                      </a:pPr>
                      <a:r>
                        <a:rPr lang="en-US" sz="1800" kern="100" dirty="0">
                          <a:effectLst/>
                          <a:latin typeface="ＭＳ ゴシック"/>
                          <a:ea typeface="ＭＳ 明朝"/>
                          <a:cs typeface="メイリオ"/>
                        </a:rPr>
                        <a:t> </a:t>
                      </a:r>
                      <a:endParaRPr lang="ja-JP" sz="1800" kern="100" dirty="0">
                        <a:effectLst/>
                        <a:latin typeface="Century"/>
                        <a:ea typeface="ＭＳ 明朝"/>
                        <a:cs typeface="Times New Roman"/>
                      </a:endParaRPr>
                    </a:p>
                    <a:p>
                      <a:pPr indent="406400" algn="just">
                        <a:spcAft>
                          <a:spcPts val="0"/>
                        </a:spcAft>
                      </a:pPr>
                      <a:endParaRPr lang="en-US" altLang="ja-JP" sz="1800" kern="100" dirty="0" smtClean="0">
                        <a:effectLst/>
                        <a:latin typeface="Century"/>
                        <a:ea typeface="ＭＳ ゴシック"/>
                        <a:cs typeface="メイリオ"/>
                      </a:endParaRPr>
                    </a:p>
                    <a:p>
                      <a:pPr indent="406400" algn="just">
                        <a:spcAft>
                          <a:spcPts val="0"/>
                        </a:spcAft>
                      </a:pPr>
                      <a:r>
                        <a:rPr lang="ja-JP" altLang="en-US" sz="1800" kern="100" dirty="0" smtClean="0">
                          <a:effectLst/>
                          <a:latin typeface="Century"/>
                          <a:ea typeface="ＭＳ ゴシック"/>
                          <a:cs typeface="メイリオ"/>
                        </a:rPr>
                        <a:t>　</a:t>
                      </a:r>
                      <a:r>
                        <a:rPr lang="ja-JP" sz="1800" kern="100" dirty="0" smtClean="0">
                          <a:effectLst/>
                          <a:latin typeface="Century"/>
                          <a:ea typeface="ＭＳ ゴシック"/>
                          <a:cs typeface="メイリオ"/>
                        </a:rPr>
                        <a:t>給料</a:t>
                      </a:r>
                      <a:r>
                        <a:rPr lang="ja-JP" sz="1800" kern="100" dirty="0">
                          <a:effectLst/>
                          <a:latin typeface="Century"/>
                          <a:ea typeface="ＭＳ ゴシック"/>
                          <a:cs typeface="メイリオ"/>
                        </a:rPr>
                        <a:t>月額のみ</a:t>
                      </a:r>
                      <a:endParaRPr lang="ja-JP" sz="1800" kern="100" dirty="0">
                        <a:effectLst/>
                        <a:latin typeface="Century"/>
                        <a:ea typeface="ＭＳ 明朝"/>
                        <a:cs typeface="Times New Roman"/>
                      </a:endParaRPr>
                    </a:p>
                  </a:txBody>
                  <a:tcPr marL="66856" marR="668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altLang="en-US" sz="1800" kern="100" dirty="0" smtClean="0">
                          <a:effectLst/>
                          <a:latin typeface="Century"/>
                          <a:ea typeface="ＭＳ ゴシック"/>
                          <a:cs typeface="メイリオ"/>
                        </a:rPr>
                        <a:t>①</a:t>
                      </a:r>
                      <a:r>
                        <a:rPr lang="ja-JP" sz="1800" kern="100" dirty="0" smtClean="0">
                          <a:effectLst/>
                          <a:latin typeface="Century"/>
                          <a:ea typeface="ＭＳ ゴシック"/>
                          <a:cs typeface="メイリオ"/>
                        </a:rPr>
                        <a:t>俸給</a:t>
                      </a:r>
                      <a:r>
                        <a:rPr lang="en-US" altLang="ja-JP" sz="1800" kern="100" dirty="0" smtClean="0">
                          <a:effectLst/>
                          <a:latin typeface="Century"/>
                          <a:ea typeface="ＭＳ ゴシック"/>
                          <a:cs typeface="メイリオ"/>
                        </a:rPr>
                        <a:t>(</a:t>
                      </a:r>
                      <a:r>
                        <a:rPr lang="ja-JP" sz="1800" kern="100" dirty="0" smtClean="0">
                          <a:effectLst/>
                          <a:latin typeface="Century"/>
                          <a:ea typeface="ＭＳ ゴシック"/>
                          <a:cs typeface="メイリオ"/>
                        </a:rPr>
                        <a:t>給料月額</a:t>
                      </a:r>
                      <a:r>
                        <a:rPr lang="ja-JP" altLang="en-US" sz="1800" kern="100" dirty="0" smtClean="0">
                          <a:effectLst/>
                          <a:latin typeface="Century"/>
                          <a:ea typeface="ＭＳ 明朝"/>
                          <a:cs typeface="Times New Roman"/>
                        </a:rPr>
                        <a:t>　</a:t>
                      </a:r>
                      <a:r>
                        <a:rPr lang="ja-JP" altLang="en-US" sz="1800" kern="100" dirty="0" smtClean="0">
                          <a:effectLst/>
                          <a:latin typeface="Century"/>
                          <a:ea typeface="ＭＳ ゴシック"/>
                          <a:cs typeface="メイリオ"/>
                        </a:rPr>
                        <a:t>②</a:t>
                      </a:r>
                      <a:r>
                        <a:rPr lang="ja-JP" sz="1800" kern="100" dirty="0" smtClean="0">
                          <a:effectLst/>
                          <a:latin typeface="Century"/>
                          <a:ea typeface="ＭＳ ゴシック"/>
                          <a:cs typeface="メイリオ"/>
                        </a:rPr>
                        <a:t>扶養手当</a:t>
                      </a:r>
                      <a:r>
                        <a:rPr lang="ja-JP" altLang="en-US" sz="1800" kern="100" dirty="0" smtClean="0">
                          <a:effectLst/>
                          <a:latin typeface="Century"/>
                          <a:ea typeface="ＭＳ ゴシック"/>
                          <a:cs typeface="メイリオ"/>
                        </a:rPr>
                        <a:t>　③</a:t>
                      </a:r>
                      <a:r>
                        <a:rPr lang="ja-JP" sz="1800" kern="100" dirty="0" smtClean="0">
                          <a:effectLst/>
                          <a:latin typeface="Century"/>
                          <a:ea typeface="ＭＳ ゴシック"/>
                          <a:cs typeface="メイリオ"/>
                        </a:rPr>
                        <a:t>俸給</a:t>
                      </a:r>
                      <a:r>
                        <a:rPr lang="ja-JP" sz="1800" kern="100" dirty="0">
                          <a:effectLst/>
                          <a:latin typeface="Century"/>
                          <a:ea typeface="ＭＳ ゴシック"/>
                          <a:cs typeface="メイリオ"/>
                        </a:rPr>
                        <a:t>の特別調整</a:t>
                      </a:r>
                      <a:r>
                        <a:rPr lang="ja-JP" sz="1800" kern="100" dirty="0" smtClean="0">
                          <a:effectLst/>
                          <a:latin typeface="Century"/>
                          <a:ea typeface="ＭＳ ゴシック"/>
                          <a:cs typeface="メイリオ"/>
                        </a:rPr>
                        <a:t>額</a:t>
                      </a:r>
                      <a:r>
                        <a:rPr lang="en-US" altLang="ja-JP" sz="1800" kern="100" dirty="0" smtClean="0">
                          <a:effectLst/>
                          <a:latin typeface="Century"/>
                          <a:ea typeface="ＭＳ ゴシック"/>
                          <a:cs typeface="メイリオ"/>
                        </a:rPr>
                        <a:t>(</a:t>
                      </a:r>
                      <a:r>
                        <a:rPr lang="ja-JP" sz="1800" kern="100" dirty="0" smtClean="0">
                          <a:effectLst/>
                          <a:latin typeface="Century"/>
                          <a:ea typeface="ＭＳ ゴシック"/>
                          <a:cs typeface="メイリオ"/>
                        </a:rPr>
                        <a:t>管理</a:t>
                      </a:r>
                      <a:r>
                        <a:rPr lang="ja-JP" sz="1800" kern="100" dirty="0">
                          <a:effectLst/>
                          <a:latin typeface="Century"/>
                          <a:ea typeface="ＭＳ ゴシック"/>
                          <a:cs typeface="メイリオ"/>
                        </a:rPr>
                        <a:t>職</a:t>
                      </a:r>
                      <a:r>
                        <a:rPr lang="ja-JP" sz="1800" kern="100" dirty="0" smtClean="0">
                          <a:effectLst/>
                          <a:latin typeface="Century"/>
                          <a:ea typeface="ＭＳ ゴシック"/>
                          <a:cs typeface="メイリオ"/>
                        </a:rPr>
                        <a:t>手当</a:t>
                      </a:r>
                      <a:r>
                        <a:rPr lang="en-US" altLang="ja-JP" sz="1800" kern="100" dirty="0" smtClean="0">
                          <a:effectLst/>
                          <a:latin typeface="Century"/>
                          <a:ea typeface="ＭＳ ゴシック"/>
                          <a:cs typeface="メイリオ"/>
                        </a:rPr>
                        <a:t>)</a:t>
                      </a:r>
                      <a:r>
                        <a:rPr lang="ja-JP" altLang="en-US" sz="1800" kern="100" dirty="0" smtClean="0">
                          <a:effectLst/>
                          <a:latin typeface="Century"/>
                          <a:ea typeface="ＭＳ ゴシック"/>
                          <a:cs typeface="メイリオ"/>
                        </a:rPr>
                        <a:t>　④</a:t>
                      </a:r>
                      <a:r>
                        <a:rPr lang="ja-JP" sz="1800" kern="100" dirty="0" smtClean="0">
                          <a:effectLst/>
                          <a:latin typeface="Century"/>
                          <a:ea typeface="ＭＳ ゴシック"/>
                          <a:cs typeface="メイリオ"/>
                        </a:rPr>
                        <a:t>差額</a:t>
                      </a:r>
                      <a:r>
                        <a:rPr lang="ja-JP" sz="1800" kern="100" dirty="0">
                          <a:effectLst/>
                          <a:latin typeface="Century"/>
                          <a:ea typeface="ＭＳ ゴシック"/>
                          <a:cs typeface="メイリオ"/>
                        </a:rPr>
                        <a:t>特別</a:t>
                      </a:r>
                      <a:r>
                        <a:rPr lang="ja-JP" sz="1800" kern="100" dirty="0" smtClean="0">
                          <a:effectLst/>
                          <a:latin typeface="Century"/>
                          <a:ea typeface="ＭＳ ゴシック"/>
                          <a:cs typeface="メイリオ"/>
                        </a:rPr>
                        <a:t>手当</a:t>
                      </a:r>
                      <a:r>
                        <a:rPr lang="ja-JP" altLang="en-US" sz="1800" kern="100" dirty="0" smtClean="0">
                          <a:effectLst/>
                          <a:latin typeface="Century"/>
                          <a:ea typeface="ＭＳ ゴシック"/>
                          <a:cs typeface="メイリオ"/>
                        </a:rPr>
                        <a:t>　⑤</a:t>
                      </a:r>
                      <a:r>
                        <a:rPr lang="ja-JP" sz="1800" u="dbl" kern="100" dirty="0" smtClean="0">
                          <a:effectLst/>
                          <a:latin typeface="Century"/>
                          <a:ea typeface="ＭＳ ゴシック"/>
                          <a:cs typeface="メイリオ"/>
                        </a:rPr>
                        <a:t>本府省</a:t>
                      </a:r>
                      <a:r>
                        <a:rPr lang="ja-JP" sz="1800" u="dbl" kern="100" dirty="0">
                          <a:effectLst/>
                          <a:latin typeface="Century"/>
                          <a:ea typeface="ＭＳ ゴシック"/>
                          <a:cs typeface="メイリオ"/>
                        </a:rPr>
                        <a:t>業務調整</a:t>
                      </a:r>
                      <a:r>
                        <a:rPr lang="ja-JP" sz="1800" u="dbl" kern="100" dirty="0" smtClean="0">
                          <a:effectLst/>
                          <a:latin typeface="Century"/>
                          <a:ea typeface="ＭＳ ゴシック"/>
                          <a:cs typeface="メイリオ"/>
                        </a:rPr>
                        <a:t>手当</a:t>
                      </a:r>
                      <a:r>
                        <a:rPr lang="ja-JP" altLang="en-US" sz="1800" u="none" kern="100" dirty="0" smtClean="0">
                          <a:effectLst/>
                          <a:latin typeface="Century"/>
                          <a:ea typeface="ＭＳ ゴシック"/>
                          <a:cs typeface="メイリオ"/>
                        </a:rPr>
                        <a:t>　⑥</a:t>
                      </a:r>
                      <a:r>
                        <a:rPr lang="ja-JP" sz="1800" u="sng" kern="100" dirty="0" smtClean="0">
                          <a:effectLst/>
                          <a:latin typeface="Century"/>
                          <a:ea typeface="ＭＳ ゴシック"/>
                          <a:cs typeface="メイリオ"/>
                        </a:rPr>
                        <a:t>地域手当</a:t>
                      </a:r>
                      <a:r>
                        <a:rPr lang="ja-JP" altLang="en-US" sz="1800" u="none" kern="100" dirty="0" smtClean="0">
                          <a:effectLst/>
                          <a:latin typeface="Century"/>
                          <a:ea typeface="ＭＳ ゴシック"/>
                          <a:cs typeface="メイリオ"/>
                        </a:rPr>
                        <a:t>　⑦</a:t>
                      </a:r>
                      <a:r>
                        <a:rPr lang="ja-JP" sz="1800" u="dbl" kern="100" dirty="0" smtClean="0">
                          <a:effectLst/>
                          <a:latin typeface="Century"/>
                          <a:ea typeface="ＭＳ ゴシック"/>
                          <a:cs typeface="メイリオ"/>
                        </a:rPr>
                        <a:t>広域異動手当</a:t>
                      </a:r>
                      <a:r>
                        <a:rPr lang="ja-JP" altLang="en-US" sz="1800" u="none" kern="100" dirty="0" smtClean="0">
                          <a:effectLst/>
                          <a:latin typeface="Century"/>
                          <a:ea typeface="ＭＳ ゴシック"/>
                          <a:cs typeface="メイリオ"/>
                        </a:rPr>
                        <a:t>　⑧</a:t>
                      </a:r>
                      <a:r>
                        <a:rPr lang="ja-JP" sz="1800" kern="100" dirty="0" smtClean="0">
                          <a:effectLst/>
                          <a:latin typeface="Century"/>
                          <a:ea typeface="ＭＳ ゴシック"/>
                          <a:cs typeface="メイリオ"/>
                        </a:rPr>
                        <a:t>初任給</a:t>
                      </a:r>
                      <a:r>
                        <a:rPr lang="ja-JP" sz="1800" kern="100" dirty="0">
                          <a:effectLst/>
                          <a:latin typeface="Century"/>
                          <a:ea typeface="ＭＳ ゴシック"/>
                          <a:cs typeface="メイリオ"/>
                        </a:rPr>
                        <a:t>調整</a:t>
                      </a:r>
                      <a:r>
                        <a:rPr lang="ja-JP" sz="1800" kern="100" dirty="0" smtClean="0">
                          <a:effectLst/>
                          <a:latin typeface="Century"/>
                          <a:ea typeface="ＭＳ ゴシック"/>
                          <a:cs typeface="メイリオ"/>
                        </a:rPr>
                        <a:t>手当</a:t>
                      </a:r>
                      <a:r>
                        <a:rPr lang="ja-JP" altLang="en-US" sz="1800" kern="100" dirty="0" smtClean="0">
                          <a:effectLst/>
                          <a:latin typeface="Century"/>
                          <a:ea typeface="ＭＳ ゴシック"/>
                          <a:cs typeface="メイリオ"/>
                        </a:rPr>
                        <a:t>　⑨</a:t>
                      </a:r>
                      <a:r>
                        <a:rPr lang="ja-JP" sz="1800" kern="100" dirty="0" smtClean="0">
                          <a:effectLst/>
                          <a:latin typeface="Century"/>
                          <a:ea typeface="ＭＳ ゴシック"/>
                          <a:cs typeface="メイリオ"/>
                        </a:rPr>
                        <a:t>住居手当</a:t>
                      </a:r>
                      <a:r>
                        <a:rPr lang="ja-JP" altLang="en-US" sz="1800" kern="100" dirty="0" smtClean="0">
                          <a:effectLst/>
                          <a:latin typeface="Century"/>
                          <a:ea typeface="ＭＳ ゴシック"/>
                          <a:cs typeface="メイリオ"/>
                        </a:rPr>
                        <a:t>⑩</a:t>
                      </a:r>
                      <a:r>
                        <a:rPr lang="ja-JP" sz="1800" kern="100" dirty="0" smtClean="0">
                          <a:effectLst/>
                          <a:latin typeface="Century"/>
                          <a:ea typeface="ＭＳ ゴシック"/>
                          <a:cs typeface="メイリオ"/>
                        </a:rPr>
                        <a:t>単身</a:t>
                      </a:r>
                      <a:r>
                        <a:rPr lang="ja-JP" sz="1800" kern="100" dirty="0">
                          <a:effectLst/>
                          <a:latin typeface="Century"/>
                          <a:ea typeface="ＭＳ ゴシック"/>
                          <a:cs typeface="メイリオ"/>
                        </a:rPr>
                        <a:t>赴任手当（基礎額</a:t>
                      </a:r>
                      <a:r>
                        <a:rPr lang="ja-JP" sz="1800" kern="100" dirty="0" smtClean="0">
                          <a:effectLst/>
                          <a:latin typeface="Century"/>
                          <a:ea typeface="ＭＳ ゴシック"/>
                          <a:cs typeface="メイリオ"/>
                        </a:rPr>
                        <a:t>）</a:t>
                      </a:r>
                      <a:r>
                        <a:rPr lang="ja-JP" altLang="en-US" sz="1800" kern="100" dirty="0" smtClean="0">
                          <a:effectLst/>
                          <a:latin typeface="Century"/>
                          <a:ea typeface="ＭＳ ゴシック"/>
                          <a:cs typeface="メイリオ"/>
                        </a:rPr>
                        <a:t>⑪</a:t>
                      </a:r>
                      <a:r>
                        <a:rPr lang="ja-JP" sz="1800" kern="100" dirty="0" smtClean="0">
                          <a:effectLst/>
                          <a:latin typeface="Century"/>
                          <a:ea typeface="ＭＳ ゴシック"/>
                          <a:cs typeface="メイリオ"/>
                        </a:rPr>
                        <a:t>特地</a:t>
                      </a:r>
                      <a:r>
                        <a:rPr lang="ja-JP" sz="1800" kern="100" dirty="0">
                          <a:effectLst/>
                          <a:latin typeface="Century"/>
                          <a:ea typeface="ＭＳ ゴシック"/>
                          <a:cs typeface="メイリオ"/>
                        </a:rPr>
                        <a:t>勤務</a:t>
                      </a:r>
                      <a:r>
                        <a:rPr lang="ja-JP" sz="1800" kern="100" dirty="0" smtClean="0">
                          <a:effectLst/>
                          <a:latin typeface="Century"/>
                          <a:ea typeface="ＭＳ ゴシック"/>
                          <a:cs typeface="メイリオ"/>
                        </a:rPr>
                        <a:t>手当寒冷地手当</a:t>
                      </a:r>
                      <a:endParaRPr lang="ja-JP" sz="1800" kern="100" dirty="0">
                        <a:effectLst/>
                        <a:latin typeface="Century"/>
                        <a:ea typeface="ＭＳ 明朝"/>
                        <a:cs typeface="Times New Roman"/>
                      </a:endParaRPr>
                    </a:p>
                  </a:txBody>
                  <a:tcPr marL="66856" marR="668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テキスト ボックス 9"/>
          <p:cNvSpPr txBox="1"/>
          <p:nvPr/>
        </p:nvSpPr>
        <p:spPr>
          <a:xfrm>
            <a:off x="504255" y="1266577"/>
            <a:ext cx="7776864" cy="461665"/>
          </a:xfrm>
          <a:prstGeom prst="rect">
            <a:avLst/>
          </a:prstGeom>
          <a:noFill/>
        </p:spPr>
        <p:txBody>
          <a:bodyPr wrap="square" rtlCol="0">
            <a:spAutoFit/>
          </a:bodyPr>
          <a:lstStyle/>
          <a:p>
            <a:r>
              <a:rPr kumimoji="1" lang="ja-JP" altLang="en-US" sz="2400" dirty="0" smtClean="0">
                <a:solidFill>
                  <a:srgbClr val="FF0000"/>
                </a:solidFill>
              </a:rPr>
              <a:t>①　「</a:t>
            </a:r>
            <a:r>
              <a:rPr kumimoji="1" lang="ja-JP" altLang="en-US" sz="2400" dirty="0" smtClean="0">
                <a:solidFill>
                  <a:srgbClr val="FF0000"/>
                </a:solidFill>
              </a:rPr>
              <a:t>国と地方公共団体」「国と民間」との比較項目数が違う</a:t>
            </a:r>
            <a:endParaRPr kumimoji="1" lang="ja-JP" altLang="en-US" sz="2400" dirty="0">
              <a:solidFill>
                <a:srgbClr val="FF0000"/>
              </a:solidFill>
            </a:endParaRPr>
          </a:p>
        </p:txBody>
      </p:sp>
      <p:sp>
        <p:nvSpPr>
          <p:cNvPr id="11" name="テキスト ボックス 10"/>
          <p:cNvSpPr txBox="1"/>
          <p:nvPr/>
        </p:nvSpPr>
        <p:spPr>
          <a:xfrm>
            <a:off x="864295" y="1826379"/>
            <a:ext cx="8928992" cy="2062103"/>
          </a:xfrm>
          <a:prstGeom prst="rect">
            <a:avLst/>
          </a:prstGeom>
          <a:noFill/>
        </p:spPr>
        <p:txBody>
          <a:bodyPr wrap="square" rtlCol="0">
            <a:spAutoFit/>
          </a:bodyPr>
          <a:lstStyle/>
          <a:p>
            <a:r>
              <a:rPr lang="ja-JP" altLang="en-US" dirty="0" smtClean="0">
                <a:latin typeface="+mn-ea"/>
              </a:rPr>
              <a:t>○</a:t>
            </a:r>
            <a:r>
              <a:rPr lang="ja-JP" altLang="ja-JP" dirty="0" smtClean="0">
                <a:latin typeface="+mn-ea"/>
              </a:rPr>
              <a:t>人事院</a:t>
            </a:r>
            <a:r>
              <a:rPr lang="ja-JP" altLang="ja-JP" dirty="0">
                <a:latin typeface="+mn-ea"/>
              </a:rPr>
              <a:t>が調査を行っている官民比較の方が多くの比較対象項目を</a:t>
            </a:r>
            <a:r>
              <a:rPr lang="ja-JP" altLang="ja-JP" dirty="0" smtClean="0">
                <a:latin typeface="+mn-ea"/>
              </a:rPr>
              <a:t>用いて</a:t>
            </a:r>
            <a:r>
              <a:rPr lang="ja-JP" altLang="en-US" dirty="0" err="1" smtClean="0">
                <a:latin typeface="+mn-ea"/>
              </a:rPr>
              <a:t>いるた</a:t>
            </a:r>
            <a:endParaRPr lang="en-US" altLang="ja-JP" dirty="0" smtClean="0">
              <a:latin typeface="+mn-ea"/>
            </a:endParaRPr>
          </a:p>
          <a:p>
            <a:r>
              <a:rPr lang="ja-JP" altLang="en-US" dirty="0">
                <a:latin typeface="+mn-ea"/>
              </a:rPr>
              <a:t>　</a:t>
            </a:r>
            <a:r>
              <a:rPr lang="ja-JP" altLang="en-US" dirty="0" err="1" smtClean="0">
                <a:latin typeface="+mn-ea"/>
              </a:rPr>
              <a:t>め</a:t>
            </a:r>
            <a:r>
              <a:rPr lang="ja-JP" altLang="ja-JP" dirty="0" smtClean="0">
                <a:latin typeface="+mn-ea"/>
              </a:rPr>
              <a:t>より</a:t>
            </a:r>
            <a:r>
              <a:rPr lang="ja-JP" altLang="ja-JP" dirty="0">
                <a:latin typeface="+mn-ea"/>
              </a:rPr>
              <a:t>精緻な</a:t>
            </a:r>
            <a:r>
              <a:rPr lang="ja-JP" altLang="ja-JP" dirty="0" smtClean="0">
                <a:latin typeface="+mn-ea"/>
              </a:rPr>
              <a:t>比較</a:t>
            </a:r>
            <a:r>
              <a:rPr lang="ja-JP" altLang="en-US" dirty="0" smtClean="0">
                <a:latin typeface="+mn-ea"/>
              </a:rPr>
              <a:t>となっている。</a:t>
            </a:r>
            <a:endParaRPr lang="en-US" altLang="ja-JP" dirty="0" smtClean="0">
              <a:latin typeface="+mn-ea"/>
            </a:endParaRPr>
          </a:p>
          <a:p>
            <a:pPr>
              <a:lnSpc>
                <a:spcPts val="1200"/>
              </a:lnSpc>
            </a:pPr>
            <a:endParaRPr lang="en-US" altLang="ja-JP" dirty="0" smtClean="0">
              <a:latin typeface="+mn-ea"/>
            </a:endParaRPr>
          </a:p>
          <a:p>
            <a:r>
              <a:rPr lang="ja-JP" altLang="en-US" dirty="0">
                <a:latin typeface="+mn-ea"/>
              </a:rPr>
              <a:t>○</a:t>
            </a:r>
            <a:r>
              <a:rPr lang="ja-JP" altLang="ja-JP" dirty="0" smtClean="0">
                <a:latin typeface="+mn-ea"/>
              </a:rPr>
              <a:t>国</a:t>
            </a:r>
            <a:r>
              <a:rPr lang="ja-JP" altLang="ja-JP" dirty="0">
                <a:latin typeface="+mn-ea"/>
              </a:rPr>
              <a:t>と地方公共団体の比較対象</a:t>
            </a:r>
            <a:r>
              <a:rPr lang="ja-JP" altLang="ja-JP" dirty="0" smtClean="0">
                <a:latin typeface="+mn-ea"/>
              </a:rPr>
              <a:t>は</a:t>
            </a:r>
            <a:r>
              <a:rPr lang="ja-JP" altLang="en-US" dirty="0" smtClean="0">
                <a:latin typeface="+mn-ea"/>
              </a:rPr>
              <a:t>「学歴・経験年数・給料月額」の</a:t>
            </a:r>
            <a:r>
              <a:rPr lang="ja-JP" altLang="ja-JP" dirty="0" smtClean="0">
                <a:latin typeface="+mn-ea"/>
              </a:rPr>
              <a:t>３項目のみ。</a:t>
            </a:r>
            <a:endParaRPr lang="en-US" altLang="ja-JP" dirty="0" smtClean="0">
              <a:latin typeface="+mn-ea"/>
            </a:endParaRPr>
          </a:p>
          <a:p>
            <a:pPr>
              <a:lnSpc>
                <a:spcPts val="1200"/>
              </a:lnSpc>
            </a:pPr>
            <a:endParaRPr lang="en-US" altLang="ja-JP" dirty="0" smtClean="0">
              <a:latin typeface="+mn-ea"/>
            </a:endParaRPr>
          </a:p>
          <a:p>
            <a:r>
              <a:rPr lang="ja-JP" altLang="en-US" dirty="0" smtClean="0">
                <a:latin typeface="+mn-ea"/>
              </a:rPr>
              <a:t>○</a:t>
            </a:r>
            <a:r>
              <a:rPr lang="ja-JP" altLang="ja-JP" dirty="0" smtClean="0">
                <a:latin typeface="+mn-ea"/>
              </a:rPr>
              <a:t>本府省</a:t>
            </a:r>
            <a:r>
              <a:rPr lang="ja-JP" altLang="ja-JP" dirty="0">
                <a:latin typeface="+mn-ea"/>
              </a:rPr>
              <a:t>業務調整手当・広域異動手当については地方自治法により、地方公務員には支給できない手当。地域手当については地方公務員の約</a:t>
            </a:r>
            <a:r>
              <a:rPr lang="en-US" altLang="ja-JP" dirty="0">
                <a:latin typeface="+mn-ea"/>
              </a:rPr>
              <a:t>75</a:t>
            </a:r>
            <a:r>
              <a:rPr lang="ja-JP" altLang="ja-JP" dirty="0">
                <a:latin typeface="+mn-ea"/>
              </a:rPr>
              <a:t>％に支給がされておらず、北海道における支給地域は札幌市（３％）のみ</a:t>
            </a:r>
            <a:r>
              <a:rPr lang="ja-JP" altLang="ja-JP" dirty="0" smtClean="0">
                <a:latin typeface="+mn-ea"/>
              </a:rPr>
              <a:t>。</a:t>
            </a:r>
            <a:endParaRPr lang="en-US" altLang="ja-JP" dirty="0" smtClean="0">
              <a:latin typeface="+mn-ea"/>
            </a:endParaRPr>
          </a:p>
        </p:txBody>
      </p:sp>
    </p:spTree>
    <p:extLst>
      <p:ext uri="{BB962C8B-B14F-4D97-AF65-F5344CB8AC3E}">
        <p14:creationId xmlns:p14="http://schemas.microsoft.com/office/powerpoint/2010/main" val="4812860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a:xfrm>
            <a:off x="9721279" y="126064"/>
            <a:ext cx="459744" cy="378042"/>
          </a:xfrm>
        </p:spPr>
        <p:txBody>
          <a:bodyPr/>
          <a:lstStyle/>
          <a:p>
            <a:fld id="{07C83626-9FCA-49DB-B8B8-D6519A696C34}" type="slidenum">
              <a:rPr kumimoji="1" lang="ja-JP" altLang="en-US" sz="1600" smtClean="0"/>
              <a:pPr/>
              <a:t>4</a:t>
            </a:fld>
            <a:endParaRPr kumimoji="1" lang="ja-JP" altLang="en-US" sz="1600" dirty="0"/>
          </a:p>
        </p:txBody>
      </p:sp>
      <p:graphicFrame>
        <p:nvGraphicFramePr>
          <p:cNvPr id="7" name="図表 6"/>
          <p:cNvGraphicFramePr/>
          <p:nvPr>
            <p:extLst>
              <p:ext uri="{D42A27DB-BD31-4B8C-83A1-F6EECF244321}">
                <p14:modId xmlns:p14="http://schemas.microsoft.com/office/powerpoint/2010/main" val="1007537630"/>
              </p:ext>
            </p:extLst>
          </p:nvPr>
        </p:nvGraphicFramePr>
        <p:xfrm>
          <a:off x="432247" y="409972"/>
          <a:ext cx="9433047" cy="7422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正方形/長方形 1"/>
          <p:cNvSpPr/>
          <p:nvPr/>
        </p:nvSpPr>
        <p:spPr>
          <a:xfrm>
            <a:off x="576263" y="1296194"/>
            <a:ext cx="9073008" cy="1077218"/>
          </a:xfrm>
          <a:prstGeom prst="rect">
            <a:avLst/>
          </a:prstGeom>
        </p:spPr>
        <p:txBody>
          <a:bodyPr wrap="square">
            <a:spAutoFit/>
          </a:bodyPr>
          <a:lstStyle/>
          <a:p>
            <a:r>
              <a:rPr lang="ja-JP" altLang="en-US" sz="2400" dirty="0" smtClean="0">
                <a:solidFill>
                  <a:srgbClr val="FF0000"/>
                </a:solidFill>
              </a:rPr>
              <a:t>②　地方</a:t>
            </a:r>
            <a:r>
              <a:rPr lang="ja-JP" altLang="en-US" sz="2400" dirty="0">
                <a:solidFill>
                  <a:srgbClr val="FF0000"/>
                </a:solidFill>
              </a:rPr>
              <a:t>公共団体の職員構成によりラスパイレス指数が上昇</a:t>
            </a:r>
          </a:p>
          <a:p>
            <a:r>
              <a:rPr lang="ja-JP" altLang="en-US" dirty="0"/>
              <a:t>　</a:t>
            </a:r>
            <a:r>
              <a:rPr lang="ja-JP" altLang="en-US" sz="2000" dirty="0" smtClean="0"/>
              <a:t>小泉</a:t>
            </a:r>
            <a:r>
              <a:rPr lang="ja-JP" altLang="en-US" sz="2000" dirty="0"/>
              <a:t>構造改革以降、地方財政が</a:t>
            </a:r>
            <a:r>
              <a:rPr lang="ja-JP" altLang="en-US" sz="2000" dirty="0" smtClean="0"/>
              <a:t>ひっ迫。人件費を抑制するため</a:t>
            </a:r>
            <a:r>
              <a:rPr lang="ja-JP" altLang="en-US" sz="2000" dirty="0"/>
              <a:t>　</a:t>
            </a:r>
            <a:r>
              <a:rPr lang="ja-JP" altLang="en-US" sz="2000" dirty="0" smtClean="0"/>
              <a:t>多くの自治体で採用</a:t>
            </a:r>
            <a:r>
              <a:rPr lang="ja-JP" altLang="en-US" sz="2000" dirty="0"/>
              <a:t>抑制・凍結が</a:t>
            </a:r>
            <a:r>
              <a:rPr lang="ja-JP" altLang="en-US" sz="2000" dirty="0" smtClean="0"/>
              <a:t>行われた結果年齢構成にバラツキが生じた。</a:t>
            </a:r>
            <a:endParaRPr lang="en-US" altLang="ja-JP" sz="2000" dirty="0" smtClean="0"/>
          </a:p>
        </p:txBody>
      </p:sp>
      <p:sp>
        <p:nvSpPr>
          <p:cNvPr id="11" name="正方形/長方形 10"/>
          <p:cNvSpPr/>
          <p:nvPr/>
        </p:nvSpPr>
        <p:spPr>
          <a:xfrm>
            <a:off x="576263" y="2448322"/>
            <a:ext cx="9073008" cy="1323439"/>
          </a:xfrm>
          <a:prstGeom prst="rect">
            <a:avLst/>
          </a:prstGeom>
        </p:spPr>
        <p:txBody>
          <a:bodyPr wrap="square">
            <a:spAutoFit/>
          </a:bodyPr>
          <a:lstStyle/>
          <a:p>
            <a:r>
              <a:rPr lang="ja-JP" altLang="en-US" sz="2000" dirty="0" smtClean="0"/>
              <a:t>その</a:t>
            </a:r>
            <a:r>
              <a:rPr lang="ja-JP" altLang="en-US" sz="2000" dirty="0"/>
              <a:t>是正のために、多くの地方公共団体で中途採用を実施。募集者確保や同年代職員との均衡を図る目的で、前歴換算など国公より優位な措置がとられている地方公共団体もある。補正はありつつも、年齢ではなく経験年数での比較のため、ラスパイレス指数が上昇する。</a:t>
            </a:r>
          </a:p>
        </p:txBody>
      </p:sp>
      <p:pic>
        <p:nvPicPr>
          <p:cNvPr id="2053"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88331" y="3888482"/>
            <a:ext cx="7848872" cy="2996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06164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a:xfrm>
            <a:off x="9721279" y="126064"/>
            <a:ext cx="459744" cy="378042"/>
          </a:xfrm>
        </p:spPr>
        <p:txBody>
          <a:bodyPr/>
          <a:lstStyle/>
          <a:p>
            <a:fld id="{07C83626-9FCA-49DB-B8B8-D6519A696C34}" type="slidenum">
              <a:rPr kumimoji="1" lang="ja-JP" altLang="en-US" sz="1600" smtClean="0"/>
              <a:pPr/>
              <a:t>5</a:t>
            </a:fld>
            <a:endParaRPr kumimoji="1" lang="ja-JP" altLang="en-US" sz="1600" dirty="0"/>
          </a:p>
        </p:txBody>
      </p:sp>
      <p:graphicFrame>
        <p:nvGraphicFramePr>
          <p:cNvPr id="7" name="図表 6"/>
          <p:cNvGraphicFramePr/>
          <p:nvPr>
            <p:extLst>
              <p:ext uri="{D42A27DB-BD31-4B8C-83A1-F6EECF244321}">
                <p14:modId xmlns:p14="http://schemas.microsoft.com/office/powerpoint/2010/main" val="347103333"/>
              </p:ext>
            </p:extLst>
          </p:nvPr>
        </p:nvGraphicFramePr>
        <p:xfrm>
          <a:off x="432247" y="409972"/>
          <a:ext cx="9433047" cy="7422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正方形/長方形 7"/>
          <p:cNvSpPr/>
          <p:nvPr/>
        </p:nvSpPr>
        <p:spPr>
          <a:xfrm>
            <a:off x="576264" y="1224186"/>
            <a:ext cx="8352927" cy="3693319"/>
          </a:xfrm>
          <a:prstGeom prst="rect">
            <a:avLst/>
          </a:prstGeom>
        </p:spPr>
        <p:txBody>
          <a:bodyPr wrap="square">
            <a:spAutoFit/>
          </a:bodyPr>
          <a:lstStyle/>
          <a:p>
            <a:r>
              <a:rPr lang="ja-JP" altLang="en-US" sz="2400" dirty="0" smtClean="0">
                <a:solidFill>
                  <a:srgbClr val="FF0000"/>
                </a:solidFill>
              </a:rPr>
              <a:t>③　</a:t>
            </a:r>
            <a:r>
              <a:rPr lang="ja-JP" altLang="ja-JP" sz="2400" dirty="0" smtClean="0">
                <a:solidFill>
                  <a:srgbClr val="FF0000"/>
                </a:solidFill>
              </a:rPr>
              <a:t>高卒</a:t>
            </a:r>
            <a:r>
              <a:rPr lang="ja-JP" altLang="ja-JP" sz="2400" dirty="0">
                <a:solidFill>
                  <a:srgbClr val="FF0000"/>
                </a:solidFill>
              </a:rPr>
              <a:t>・中卒者の管理職登用によりラスパイレス指数が上昇</a:t>
            </a:r>
          </a:p>
          <a:p>
            <a:r>
              <a:rPr lang="ja-JP" altLang="ja-JP" dirty="0"/>
              <a:t>　　国家公務員においては「学歴が昇格の大きな要素」となるが、地方公共団体においては、大きな要素と</a:t>
            </a:r>
            <a:r>
              <a:rPr lang="ja-JP" altLang="ja-JP" dirty="0" smtClean="0"/>
              <a:t>はなって</a:t>
            </a:r>
            <a:r>
              <a:rPr lang="ja-JP" altLang="en-US" dirty="0" smtClean="0"/>
              <a:t>いないため</a:t>
            </a:r>
            <a:r>
              <a:rPr lang="ja-JP" altLang="ja-JP" dirty="0" smtClean="0"/>
              <a:t>、</a:t>
            </a:r>
            <a:r>
              <a:rPr lang="ja-JP" altLang="ja-JP" dirty="0"/>
              <a:t>現状として多くの地方公共団体で高卒者で上位の級に格付けされている状況から、ラスパイレス指数</a:t>
            </a:r>
            <a:r>
              <a:rPr lang="ja-JP" altLang="ja-JP" dirty="0" smtClean="0"/>
              <a:t>は</a:t>
            </a:r>
            <a:r>
              <a:rPr lang="ja-JP" altLang="en-US" dirty="0" smtClean="0"/>
              <a:t>必然的に</a:t>
            </a:r>
            <a:r>
              <a:rPr lang="ja-JP" altLang="ja-JP" dirty="0" smtClean="0"/>
              <a:t>上昇。</a:t>
            </a:r>
            <a:r>
              <a:rPr lang="ja-JP" altLang="en-US" dirty="0" smtClean="0"/>
              <a:t>しかし総務省は国と</a:t>
            </a:r>
            <a:r>
              <a:rPr lang="ja-JP" altLang="ja-JP" dirty="0" smtClean="0"/>
              <a:t>地方</a:t>
            </a:r>
            <a:r>
              <a:rPr lang="ja-JP" altLang="ja-JP" dirty="0"/>
              <a:t>との給与水準の均衡を図るため「ラスパイレス指数</a:t>
            </a:r>
            <a:r>
              <a:rPr lang="ja-JP" altLang="ja-JP" dirty="0" smtClean="0"/>
              <a:t>」</a:t>
            </a:r>
            <a:r>
              <a:rPr lang="ja-JP" altLang="en-US" dirty="0" smtClean="0"/>
              <a:t>による給与比較</a:t>
            </a:r>
            <a:r>
              <a:rPr lang="ja-JP" altLang="ja-JP" dirty="0" smtClean="0"/>
              <a:t>を</a:t>
            </a:r>
            <a:r>
              <a:rPr lang="ja-JP" altLang="ja-JP" dirty="0"/>
              <a:t>一方的に</a:t>
            </a:r>
            <a:r>
              <a:rPr lang="ja-JP" altLang="ja-JP" dirty="0" smtClean="0"/>
              <a:t>押し付け</a:t>
            </a:r>
            <a:r>
              <a:rPr lang="ja-JP" altLang="en-US" dirty="0" smtClean="0"/>
              <a:t>ている。</a:t>
            </a:r>
            <a:endParaRPr lang="en-US" altLang="ja-JP" dirty="0" smtClean="0"/>
          </a:p>
          <a:p>
            <a:r>
              <a:rPr lang="ja-JP" altLang="en-US" sz="2400" dirty="0" smtClean="0">
                <a:solidFill>
                  <a:srgbClr val="FF0000"/>
                </a:solidFill>
              </a:rPr>
              <a:t>④　</a:t>
            </a:r>
            <a:r>
              <a:rPr lang="ja-JP" altLang="ja-JP" sz="2400" dirty="0" smtClean="0">
                <a:solidFill>
                  <a:srgbClr val="FF0000"/>
                </a:solidFill>
              </a:rPr>
              <a:t>給与</a:t>
            </a:r>
            <a:r>
              <a:rPr lang="ja-JP" altLang="ja-JP" sz="2400" dirty="0">
                <a:solidFill>
                  <a:srgbClr val="FF0000"/>
                </a:solidFill>
              </a:rPr>
              <a:t>制度改革により</a:t>
            </a:r>
            <a:r>
              <a:rPr lang="ja-JP" altLang="ja-JP" sz="2400" dirty="0" smtClean="0">
                <a:solidFill>
                  <a:srgbClr val="FF0000"/>
                </a:solidFill>
              </a:rPr>
              <a:t>、国家</a:t>
            </a:r>
            <a:r>
              <a:rPr lang="ja-JP" altLang="ja-JP" sz="2400" dirty="0">
                <a:solidFill>
                  <a:srgbClr val="FF0000"/>
                </a:solidFill>
              </a:rPr>
              <a:t>公務員の俸給</a:t>
            </a:r>
            <a:r>
              <a:rPr lang="ja-JP" altLang="ja-JP" sz="2400" dirty="0" smtClean="0">
                <a:solidFill>
                  <a:srgbClr val="FF0000"/>
                </a:solidFill>
              </a:rPr>
              <a:t>月額</a:t>
            </a:r>
            <a:r>
              <a:rPr lang="ja-JP" altLang="en-US" sz="2400" dirty="0" smtClean="0">
                <a:solidFill>
                  <a:srgbClr val="FF0000"/>
                </a:solidFill>
              </a:rPr>
              <a:t>は</a:t>
            </a:r>
            <a:r>
              <a:rPr lang="ja-JP" altLang="en-US" sz="2400" dirty="0" smtClean="0">
                <a:solidFill>
                  <a:srgbClr val="FF0000"/>
                </a:solidFill>
              </a:rPr>
              <a:t>減額、</a:t>
            </a:r>
            <a:endParaRPr lang="en-US" altLang="ja-JP" sz="2400" dirty="0" smtClean="0">
              <a:solidFill>
                <a:srgbClr val="FF0000"/>
              </a:solidFill>
            </a:endParaRPr>
          </a:p>
          <a:p>
            <a:r>
              <a:rPr lang="ja-JP" altLang="en-US" sz="2400" dirty="0">
                <a:solidFill>
                  <a:srgbClr val="FF0000"/>
                </a:solidFill>
              </a:rPr>
              <a:t>　</a:t>
            </a:r>
            <a:r>
              <a:rPr lang="ja-JP" altLang="en-US" sz="2400" dirty="0" smtClean="0">
                <a:solidFill>
                  <a:srgbClr val="FF0000"/>
                </a:solidFill>
              </a:rPr>
              <a:t>一方で諸手当を増額</a:t>
            </a:r>
            <a:endParaRPr lang="en-US" altLang="ja-JP" sz="2400" dirty="0" smtClean="0">
              <a:solidFill>
                <a:srgbClr val="FF0000"/>
              </a:solidFill>
            </a:endParaRPr>
          </a:p>
          <a:p>
            <a:r>
              <a:rPr lang="ja-JP" altLang="en-US" dirty="0">
                <a:solidFill>
                  <a:srgbClr val="FF0000"/>
                </a:solidFill>
              </a:rPr>
              <a:t>　</a:t>
            </a:r>
            <a:r>
              <a:rPr lang="en-US" altLang="ja-JP" dirty="0" smtClean="0"/>
              <a:t>2006</a:t>
            </a:r>
            <a:r>
              <a:rPr lang="ja-JP" altLang="ja-JP" dirty="0"/>
              <a:t>給与構造改革・</a:t>
            </a:r>
            <a:r>
              <a:rPr lang="en-US" altLang="ja-JP" dirty="0"/>
              <a:t>2015</a:t>
            </a:r>
            <a:r>
              <a:rPr lang="ja-JP" altLang="ja-JP" dirty="0"/>
              <a:t>給与制度の総合的見直しを経て、所定内給与に占める国家公務員の俸給月額の割合が減少。一方で地域手当の新設など諸手当のなかでも比較給与項目内の手当の割合が上昇。給与制度の総合的見直しが完成する</a:t>
            </a:r>
            <a:r>
              <a:rPr lang="en-US" altLang="ja-JP" dirty="0"/>
              <a:t>2017</a:t>
            </a:r>
            <a:r>
              <a:rPr lang="ja-JP" altLang="ja-JP" dirty="0"/>
              <a:t>年４月にはより俸給月額の割合が低くなる。</a:t>
            </a:r>
          </a:p>
        </p:txBody>
      </p:sp>
      <p:graphicFrame>
        <p:nvGraphicFramePr>
          <p:cNvPr id="10" name="表 9"/>
          <p:cNvGraphicFramePr>
            <a:graphicFrameLocks noGrp="1"/>
          </p:cNvGraphicFramePr>
          <p:nvPr>
            <p:extLst>
              <p:ext uri="{D42A27DB-BD31-4B8C-83A1-F6EECF244321}">
                <p14:modId xmlns:p14="http://schemas.microsoft.com/office/powerpoint/2010/main" val="2045330265"/>
              </p:ext>
            </p:extLst>
          </p:nvPr>
        </p:nvGraphicFramePr>
        <p:xfrm>
          <a:off x="1512367" y="5368250"/>
          <a:ext cx="7272808" cy="1184528"/>
        </p:xfrm>
        <a:graphic>
          <a:graphicData uri="http://schemas.openxmlformats.org/drawingml/2006/table">
            <a:tbl>
              <a:tblPr firstRow="1" bandRow="1">
                <a:tableStyleId>{5940675A-B579-460E-94D1-54222C63F5DA}</a:tableStyleId>
              </a:tblPr>
              <a:tblGrid>
                <a:gridCol w="936104"/>
                <a:gridCol w="1152128"/>
                <a:gridCol w="2592288"/>
                <a:gridCol w="2592288"/>
              </a:tblGrid>
              <a:tr h="442848">
                <a:tc>
                  <a:txBody>
                    <a:bodyPr/>
                    <a:lstStyle/>
                    <a:p>
                      <a:endParaRPr kumimoji="1" lang="ja-JP" altLang="en-US" dirty="0"/>
                    </a:p>
                  </a:txBody>
                  <a:tcPr/>
                </a:tc>
                <a:tc>
                  <a:txBody>
                    <a:bodyPr/>
                    <a:lstStyle/>
                    <a:p>
                      <a:pPr algn="ctr"/>
                      <a:r>
                        <a:rPr kumimoji="1" lang="ja-JP" altLang="en-US" dirty="0" smtClean="0"/>
                        <a:t>俸給月額</a:t>
                      </a:r>
                      <a:endParaRPr kumimoji="1" lang="ja-JP" altLang="en-US" dirty="0"/>
                    </a:p>
                  </a:txBody>
                  <a:tcPr/>
                </a:tc>
                <a:tc>
                  <a:txBody>
                    <a:bodyPr/>
                    <a:lstStyle/>
                    <a:p>
                      <a:pPr algn="ctr"/>
                      <a:r>
                        <a:rPr kumimoji="1" lang="ja-JP" altLang="en-US" dirty="0" smtClean="0"/>
                        <a:t>比較内給与項目諸手当</a:t>
                      </a:r>
                      <a:endParaRPr kumimoji="1" lang="ja-JP" altLang="en-US" dirty="0"/>
                    </a:p>
                  </a:txBody>
                  <a:tcPr/>
                </a:tc>
                <a:tc>
                  <a:txBody>
                    <a:bodyPr/>
                    <a:lstStyle/>
                    <a:p>
                      <a:pPr algn="ctr"/>
                      <a:r>
                        <a:rPr kumimoji="1" lang="ja-JP" altLang="en-US" dirty="0" smtClean="0"/>
                        <a:t>比較外給与項目諸手当</a:t>
                      </a:r>
                      <a:endParaRPr kumimoji="1" lang="ja-JP" altLang="en-US" dirty="0"/>
                    </a:p>
                  </a:txBody>
                  <a:tcPr/>
                </a:tc>
              </a:tr>
              <a:tr h="370840">
                <a:tc>
                  <a:txBody>
                    <a:bodyPr/>
                    <a:lstStyle/>
                    <a:p>
                      <a:r>
                        <a:rPr kumimoji="1" lang="en-US" altLang="ja-JP" dirty="0" smtClean="0"/>
                        <a:t>2005</a:t>
                      </a:r>
                      <a:r>
                        <a:rPr kumimoji="1" lang="ja-JP" altLang="en-US" dirty="0" smtClean="0"/>
                        <a:t>年</a:t>
                      </a:r>
                      <a:endParaRPr kumimoji="1" lang="ja-JP" altLang="en-US" dirty="0"/>
                    </a:p>
                  </a:txBody>
                  <a:tcPr/>
                </a:tc>
                <a:tc>
                  <a:txBody>
                    <a:bodyPr/>
                    <a:lstStyle/>
                    <a:p>
                      <a:pPr algn="ctr"/>
                      <a:r>
                        <a:rPr kumimoji="1" lang="en-US" altLang="ja-JP" dirty="0" smtClean="0"/>
                        <a:t>83.0</a:t>
                      </a:r>
                      <a:r>
                        <a:rPr kumimoji="1" lang="ja-JP" altLang="en-US" dirty="0" smtClean="0"/>
                        <a:t>％</a:t>
                      </a:r>
                      <a:endParaRPr kumimoji="1" lang="ja-JP" altLang="en-US" dirty="0"/>
                    </a:p>
                  </a:txBody>
                  <a:tcPr/>
                </a:tc>
                <a:tc>
                  <a:txBody>
                    <a:bodyPr/>
                    <a:lstStyle/>
                    <a:p>
                      <a:pPr algn="ctr"/>
                      <a:r>
                        <a:rPr kumimoji="1" lang="en-US" altLang="ja-JP" dirty="0" smtClean="0"/>
                        <a:t>13.6</a:t>
                      </a:r>
                      <a:r>
                        <a:rPr kumimoji="1" lang="ja-JP" altLang="en-US" dirty="0" smtClean="0"/>
                        <a:t>％</a:t>
                      </a:r>
                      <a:endParaRPr kumimoji="1" lang="ja-JP" altLang="en-US" dirty="0"/>
                    </a:p>
                  </a:txBody>
                  <a:tcPr/>
                </a:tc>
                <a:tc>
                  <a:txBody>
                    <a:bodyPr/>
                    <a:lstStyle/>
                    <a:p>
                      <a:pPr algn="ctr"/>
                      <a:r>
                        <a:rPr kumimoji="1" lang="en-US" altLang="ja-JP" dirty="0" smtClean="0"/>
                        <a:t>3.4</a:t>
                      </a:r>
                      <a:r>
                        <a:rPr kumimoji="1" lang="ja-JP" altLang="en-US" dirty="0" smtClean="0"/>
                        <a:t>％</a:t>
                      </a:r>
                      <a:endParaRPr kumimoji="1" lang="ja-JP" altLang="en-US" dirty="0"/>
                    </a:p>
                  </a:txBody>
                  <a:tcPr/>
                </a:tc>
              </a:tr>
              <a:tr h="370840">
                <a:tc>
                  <a:txBody>
                    <a:bodyPr/>
                    <a:lstStyle/>
                    <a:p>
                      <a:r>
                        <a:rPr kumimoji="1" lang="en-US" altLang="ja-JP" dirty="0" smtClean="0"/>
                        <a:t>2015</a:t>
                      </a:r>
                      <a:r>
                        <a:rPr kumimoji="1" lang="ja-JP" altLang="en-US" dirty="0" smtClean="0"/>
                        <a:t>年</a:t>
                      </a:r>
                      <a:endParaRPr kumimoji="1" lang="ja-JP" altLang="en-US" dirty="0"/>
                    </a:p>
                  </a:txBody>
                  <a:tcPr/>
                </a:tc>
                <a:tc>
                  <a:txBody>
                    <a:bodyPr/>
                    <a:lstStyle/>
                    <a:p>
                      <a:pPr algn="ctr"/>
                      <a:r>
                        <a:rPr kumimoji="1" lang="en-US" altLang="ja-JP" dirty="0" smtClean="0"/>
                        <a:t>78.9</a:t>
                      </a:r>
                      <a:r>
                        <a:rPr kumimoji="1" lang="ja-JP" altLang="en-US" dirty="0" smtClean="0"/>
                        <a:t>％</a:t>
                      </a:r>
                      <a:endParaRPr kumimoji="1" lang="en-US" altLang="ja-JP" dirty="0" smtClean="0"/>
                    </a:p>
                  </a:txBody>
                  <a:tcPr/>
                </a:tc>
                <a:tc>
                  <a:txBody>
                    <a:bodyPr/>
                    <a:lstStyle/>
                    <a:p>
                      <a:pPr algn="ctr"/>
                      <a:r>
                        <a:rPr kumimoji="1" lang="en-US" altLang="ja-JP" dirty="0" smtClean="0"/>
                        <a:t>17.7</a:t>
                      </a:r>
                      <a:r>
                        <a:rPr kumimoji="1" lang="ja-JP" altLang="en-US" dirty="0" smtClean="0"/>
                        <a:t>％</a:t>
                      </a:r>
                      <a:endParaRPr kumimoji="1" lang="ja-JP" altLang="en-US" dirty="0"/>
                    </a:p>
                  </a:txBody>
                  <a:tcPr/>
                </a:tc>
                <a:tc>
                  <a:txBody>
                    <a:bodyPr/>
                    <a:lstStyle/>
                    <a:p>
                      <a:pPr algn="ctr"/>
                      <a:r>
                        <a:rPr kumimoji="1" lang="en-US" altLang="ja-JP" dirty="0" smtClean="0"/>
                        <a:t>3.4</a:t>
                      </a:r>
                      <a:r>
                        <a:rPr kumimoji="1" lang="ja-JP" altLang="en-US" dirty="0" smtClean="0"/>
                        <a:t>％</a:t>
                      </a:r>
                      <a:endParaRPr kumimoji="1" lang="ja-JP" altLang="en-US" dirty="0"/>
                    </a:p>
                  </a:txBody>
                  <a:tcPr/>
                </a:tc>
              </a:tr>
            </a:tbl>
          </a:graphicData>
        </a:graphic>
      </p:graphicFrame>
      <p:sp>
        <p:nvSpPr>
          <p:cNvPr id="14" name="テキスト ボックス 13"/>
          <p:cNvSpPr txBox="1"/>
          <p:nvPr/>
        </p:nvSpPr>
        <p:spPr>
          <a:xfrm>
            <a:off x="3960639" y="6626527"/>
            <a:ext cx="4688631" cy="461665"/>
          </a:xfrm>
          <a:prstGeom prst="rect">
            <a:avLst/>
          </a:prstGeom>
          <a:noFill/>
        </p:spPr>
        <p:txBody>
          <a:bodyPr wrap="square" rtlCol="0">
            <a:spAutoFit/>
          </a:bodyPr>
          <a:lstStyle/>
          <a:p>
            <a:r>
              <a:rPr kumimoji="1" lang="en-US" altLang="ja-JP" sz="1200" dirty="0" smtClean="0"/>
              <a:t>※</a:t>
            </a:r>
            <a:r>
              <a:rPr lang="ja-JP" altLang="en-US" sz="1200" dirty="0" smtClean="0"/>
              <a:t>出典　「国家公務員給与実態報告書」（人事院）</a:t>
            </a:r>
            <a:r>
              <a:rPr lang="ja-JP" altLang="en-US" sz="1200" dirty="0"/>
              <a:t>　</a:t>
            </a:r>
            <a:endParaRPr lang="en-US" altLang="ja-JP" sz="1200" dirty="0" smtClean="0"/>
          </a:p>
          <a:p>
            <a:r>
              <a:rPr lang="ja-JP" altLang="en-US" sz="1200" dirty="0"/>
              <a:t>　</a:t>
            </a:r>
            <a:r>
              <a:rPr lang="ja-JP" altLang="en-US" sz="1200" dirty="0" smtClean="0"/>
              <a:t>　　　</a:t>
            </a:r>
            <a:endParaRPr kumimoji="1" lang="ja-JP" altLang="en-US" sz="1200" dirty="0"/>
          </a:p>
        </p:txBody>
      </p:sp>
      <p:sp>
        <p:nvSpPr>
          <p:cNvPr id="11" name="テキスト ボックス 10"/>
          <p:cNvSpPr txBox="1"/>
          <p:nvPr/>
        </p:nvSpPr>
        <p:spPr>
          <a:xfrm>
            <a:off x="3520480" y="5031318"/>
            <a:ext cx="3464495" cy="369332"/>
          </a:xfrm>
          <a:prstGeom prst="rect">
            <a:avLst/>
          </a:prstGeom>
          <a:noFill/>
        </p:spPr>
        <p:txBody>
          <a:bodyPr wrap="square" rtlCol="0">
            <a:spAutoFit/>
          </a:bodyPr>
          <a:lstStyle/>
          <a:p>
            <a:r>
              <a:rPr kumimoji="1" lang="ja-JP" altLang="en-US" dirty="0" smtClean="0"/>
              <a:t>所定内給与に占める割合</a:t>
            </a:r>
            <a:endParaRPr kumimoji="1" lang="ja-JP" altLang="en-US" dirty="0"/>
          </a:p>
        </p:txBody>
      </p:sp>
    </p:spTree>
    <p:extLst>
      <p:ext uri="{BB962C8B-B14F-4D97-AF65-F5344CB8AC3E}">
        <p14:creationId xmlns:p14="http://schemas.microsoft.com/office/powerpoint/2010/main" val="32505182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a:xfrm>
            <a:off x="9721279" y="126064"/>
            <a:ext cx="459744" cy="378042"/>
          </a:xfrm>
        </p:spPr>
        <p:txBody>
          <a:bodyPr/>
          <a:lstStyle/>
          <a:p>
            <a:fld id="{07C83626-9FCA-49DB-B8B8-D6519A696C34}" type="slidenum">
              <a:rPr kumimoji="1" lang="ja-JP" altLang="en-US" sz="1600" smtClean="0"/>
              <a:pPr/>
              <a:t>6</a:t>
            </a:fld>
            <a:endParaRPr kumimoji="1" lang="ja-JP" altLang="en-US" sz="1600" dirty="0"/>
          </a:p>
        </p:txBody>
      </p:sp>
      <p:graphicFrame>
        <p:nvGraphicFramePr>
          <p:cNvPr id="16" name="図表 15"/>
          <p:cNvGraphicFramePr/>
          <p:nvPr>
            <p:extLst>
              <p:ext uri="{D42A27DB-BD31-4B8C-83A1-F6EECF244321}">
                <p14:modId xmlns:p14="http://schemas.microsoft.com/office/powerpoint/2010/main" val="3184023455"/>
              </p:ext>
            </p:extLst>
          </p:nvPr>
        </p:nvGraphicFramePr>
        <p:xfrm>
          <a:off x="864295" y="4290913"/>
          <a:ext cx="2717477" cy="4616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図表 6"/>
          <p:cNvGraphicFramePr/>
          <p:nvPr>
            <p:extLst>
              <p:ext uri="{D42A27DB-BD31-4B8C-83A1-F6EECF244321}">
                <p14:modId xmlns:p14="http://schemas.microsoft.com/office/powerpoint/2010/main" val="3908000903"/>
              </p:ext>
            </p:extLst>
          </p:nvPr>
        </p:nvGraphicFramePr>
        <p:xfrm>
          <a:off x="432247" y="409972"/>
          <a:ext cx="9433047" cy="74220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pic>
        <p:nvPicPr>
          <p:cNvPr id="4099" name="Picture 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080319" y="4680570"/>
            <a:ext cx="6048672" cy="1872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6" name="直線矢印コネクタ 25"/>
          <p:cNvCxnSpPr/>
          <p:nvPr/>
        </p:nvCxnSpPr>
        <p:spPr>
          <a:xfrm flipH="1">
            <a:off x="6984975" y="4824586"/>
            <a:ext cx="720080" cy="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flipH="1" flipV="1">
            <a:off x="6981737" y="5153905"/>
            <a:ext cx="662905" cy="36777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p:nvPr/>
        </p:nvCxnSpPr>
        <p:spPr>
          <a:xfrm flipH="1" flipV="1">
            <a:off x="6930665" y="5337790"/>
            <a:ext cx="726454" cy="972393"/>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40" name="テキスト ボックス 39"/>
          <p:cNvSpPr txBox="1"/>
          <p:nvPr/>
        </p:nvSpPr>
        <p:spPr>
          <a:xfrm>
            <a:off x="7705055" y="4599270"/>
            <a:ext cx="1944216" cy="369332"/>
          </a:xfrm>
          <a:prstGeom prst="rect">
            <a:avLst/>
          </a:prstGeom>
          <a:noFill/>
        </p:spPr>
        <p:txBody>
          <a:bodyPr wrap="square" rtlCol="0">
            <a:spAutoFit/>
          </a:bodyPr>
          <a:lstStyle/>
          <a:p>
            <a:r>
              <a:rPr kumimoji="1" lang="en-US" altLang="ja-JP" dirty="0" smtClean="0">
                <a:latin typeface="+mn-ea"/>
              </a:rPr>
              <a:t>2005</a:t>
            </a:r>
            <a:r>
              <a:rPr kumimoji="1" lang="ja-JP" altLang="en-US" dirty="0" smtClean="0">
                <a:latin typeface="+mn-ea"/>
              </a:rPr>
              <a:t>賃金ライン</a:t>
            </a:r>
            <a:endParaRPr kumimoji="1" lang="ja-JP" altLang="en-US" dirty="0">
              <a:latin typeface="+mn-ea"/>
            </a:endParaRPr>
          </a:p>
        </p:txBody>
      </p:sp>
      <p:sp>
        <p:nvSpPr>
          <p:cNvPr id="44" name="テキスト ボックス 43"/>
          <p:cNvSpPr txBox="1"/>
          <p:nvPr/>
        </p:nvSpPr>
        <p:spPr>
          <a:xfrm>
            <a:off x="7633047" y="5337790"/>
            <a:ext cx="1944216" cy="369332"/>
          </a:xfrm>
          <a:prstGeom prst="rect">
            <a:avLst/>
          </a:prstGeom>
          <a:noFill/>
        </p:spPr>
        <p:txBody>
          <a:bodyPr wrap="square" rtlCol="0">
            <a:spAutoFit/>
          </a:bodyPr>
          <a:lstStyle/>
          <a:p>
            <a:r>
              <a:rPr kumimoji="1" lang="en-US" altLang="ja-JP" dirty="0" smtClean="0">
                <a:latin typeface="+mn-ea"/>
              </a:rPr>
              <a:t>2006</a:t>
            </a:r>
            <a:r>
              <a:rPr kumimoji="1" lang="ja-JP" altLang="en-US" dirty="0" smtClean="0">
                <a:latin typeface="+mn-ea"/>
              </a:rPr>
              <a:t>賃金ライン</a:t>
            </a:r>
            <a:endParaRPr kumimoji="1" lang="ja-JP" altLang="en-US" dirty="0">
              <a:latin typeface="+mn-ea"/>
            </a:endParaRPr>
          </a:p>
        </p:txBody>
      </p:sp>
      <p:sp>
        <p:nvSpPr>
          <p:cNvPr id="45" name="テキスト ボックス 44"/>
          <p:cNvSpPr txBox="1"/>
          <p:nvPr/>
        </p:nvSpPr>
        <p:spPr>
          <a:xfrm>
            <a:off x="7633047" y="6116374"/>
            <a:ext cx="1944216" cy="369332"/>
          </a:xfrm>
          <a:prstGeom prst="rect">
            <a:avLst/>
          </a:prstGeom>
          <a:noFill/>
        </p:spPr>
        <p:txBody>
          <a:bodyPr wrap="square" rtlCol="0">
            <a:spAutoFit/>
          </a:bodyPr>
          <a:lstStyle/>
          <a:p>
            <a:r>
              <a:rPr lang="en-US" altLang="ja-JP" dirty="0">
                <a:latin typeface="+mn-ea"/>
              </a:rPr>
              <a:t>2015</a:t>
            </a:r>
            <a:r>
              <a:rPr kumimoji="1" lang="ja-JP" altLang="en-US" dirty="0" smtClean="0">
                <a:latin typeface="+mn-ea"/>
              </a:rPr>
              <a:t>賃金ライン</a:t>
            </a:r>
            <a:endParaRPr kumimoji="1" lang="ja-JP" altLang="en-US" dirty="0">
              <a:latin typeface="+mn-ea"/>
            </a:endParaRPr>
          </a:p>
        </p:txBody>
      </p:sp>
      <p:sp>
        <p:nvSpPr>
          <p:cNvPr id="46" name="テキスト ボックス 45"/>
          <p:cNvSpPr txBox="1"/>
          <p:nvPr/>
        </p:nvSpPr>
        <p:spPr>
          <a:xfrm>
            <a:off x="2376463" y="4364533"/>
            <a:ext cx="3384376" cy="369332"/>
          </a:xfrm>
          <a:prstGeom prst="rect">
            <a:avLst/>
          </a:prstGeom>
          <a:noFill/>
        </p:spPr>
        <p:txBody>
          <a:bodyPr wrap="square" rtlCol="0">
            <a:spAutoFit/>
          </a:bodyPr>
          <a:lstStyle/>
          <a:p>
            <a:r>
              <a:rPr lang="ja-JP" altLang="en-US" dirty="0" smtClean="0">
                <a:latin typeface="+mn-ea"/>
              </a:rPr>
              <a:t>　　標準</a:t>
            </a:r>
            <a:r>
              <a:rPr kumimoji="1" lang="ja-JP" altLang="en-US" dirty="0" smtClean="0">
                <a:latin typeface="+mn-ea"/>
              </a:rPr>
              <a:t>賃金ラインの推移</a:t>
            </a:r>
            <a:endParaRPr kumimoji="1" lang="ja-JP" altLang="en-US" dirty="0">
              <a:latin typeface="+mn-ea"/>
            </a:endParaRPr>
          </a:p>
        </p:txBody>
      </p:sp>
      <p:sp>
        <p:nvSpPr>
          <p:cNvPr id="41" name="テキスト ボックス 40"/>
          <p:cNvSpPr txBox="1"/>
          <p:nvPr/>
        </p:nvSpPr>
        <p:spPr>
          <a:xfrm>
            <a:off x="1728391" y="5823987"/>
            <a:ext cx="5238129" cy="584775"/>
          </a:xfrm>
          <a:prstGeom prst="rect">
            <a:avLst/>
          </a:prstGeom>
          <a:noFill/>
        </p:spPr>
        <p:txBody>
          <a:bodyPr wrap="square" rtlCol="0">
            <a:spAutoFit/>
          </a:bodyPr>
          <a:lstStyle/>
          <a:p>
            <a:r>
              <a:rPr kumimoji="1" lang="en-US" altLang="ja-JP" sz="1600" dirty="0" smtClean="0">
                <a:latin typeface="+mn-ea"/>
              </a:rPr>
              <a:t>※</a:t>
            </a:r>
            <a:r>
              <a:rPr kumimoji="1" lang="ja-JP" altLang="en-US" sz="1600" dirty="0" smtClean="0">
                <a:latin typeface="+mn-ea"/>
              </a:rPr>
              <a:t>斜線・点線部が</a:t>
            </a:r>
            <a:endParaRPr kumimoji="1" lang="en-US" altLang="ja-JP" sz="1600" dirty="0" smtClean="0">
              <a:latin typeface="+mn-ea"/>
            </a:endParaRPr>
          </a:p>
          <a:p>
            <a:r>
              <a:rPr kumimoji="1" lang="ja-JP" altLang="en-US" sz="1600" dirty="0" smtClean="0">
                <a:latin typeface="+mn-ea"/>
              </a:rPr>
              <a:t>地域手当・広域移動手当</a:t>
            </a:r>
            <a:r>
              <a:rPr lang="ja-JP" altLang="en-US" sz="1600" dirty="0">
                <a:latin typeface="+mn-ea"/>
              </a:rPr>
              <a:t>・</a:t>
            </a:r>
            <a:r>
              <a:rPr kumimoji="1" lang="ja-JP" altLang="en-US" sz="1600" dirty="0" smtClean="0">
                <a:latin typeface="+mn-ea"/>
              </a:rPr>
              <a:t>本府省業務手当等へ充てられた</a:t>
            </a:r>
            <a:endParaRPr kumimoji="1" lang="ja-JP" altLang="en-US" sz="1600" dirty="0">
              <a:latin typeface="+mn-ea"/>
            </a:endParaRPr>
          </a:p>
        </p:txBody>
      </p:sp>
      <p:sp>
        <p:nvSpPr>
          <p:cNvPr id="55" name="テキスト ボックス 54"/>
          <p:cNvSpPr txBox="1"/>
          <p:nvPr/>
        </p:nvSpPr>
        <p:spPr>
          <a:xfrm>
            <a:off x="7673503" y="4981014"/>
            <a:ext cx="1728192" cy="369332"/>
          </a:xfrm>
          <a:prstGeom prst="rect">
            <a:avLst/>
          </a:prstGeom>
          <a:noFill/>
        </p:spPr>
        <p:txBody>
          <a:bodyPr wrap="square" rtlCol="0">
            <a:spAutoFit/>
          </a:bodyPr>
          <a:lstStyle/>
          <a:p>
            <a:r>
              <a:rPr kumimoji="1" lang="ja-JP" altLang="en-US" dirty="0" smtClean="0">
                <a:solidFill>
                  <a:srgbClr val="FF0000"/>
                </a:solidFill>
                <a:latin typeface="+mn-ea"/>
              </a:rPr>
              <a:t>↓平均▲</a:t>
            </a:r>
            <a:r>
              <a:rPr kumimoji="1" lang="en-US" altLang="ja-JP" dirty="0" smtClean="0">
                <a:solidFill>
                  <a:srgbClr val="FF0000"/>
                </a:solidFill>
                <a:latin typeface="+mn-ea"/>
              </a:rPr>
              <a:t>4.8</a:t>
            </a:r>
            <a:r>
              <a:rPr kumimoji="1" lang="ja-JP" altLang="en-US" dirty="0" smtClean="0">
                <a:solidFill>
                  <a:srgbClr val="FF0000"/>
                </a:solidFill>
                <a:latin typeface="+mn-ea"/>
              </a:rPr>
              <a:t>％</a:t>
            </a:r>
            <a:endParaRPr kumimoji="1" lang="ja-JP" altLang="en-US" dirty="0">
              <a:solidFill>
                <a:srgbClr val="FF0000"/>
              </a:solidFill>
              <a:latin typeface="+mn-ea"/>
            </a:endParaRPr>
          </a:p>
        </p:txBody>
      </p:sp>
      <p:sp>
        <p:nvSpPr>
          <p:cNvPr id="56" name="テキスト ボックス 55"/>
          <p:cNvSpPr txBox="1"/>
          <p:nvPr/>
        </p:nvSpPr>
        <p:spPr>
          <a:xfrm>
            <a:off x="7705055" y="5760690"/>
            <a:ext cx="1728192" cy="369332"/>
          </a:xfrm>
          <a:prstGeom prst="rect">
            <a:avLst/>
          </a:prstGeom>
          <a:noFill/>
        </p:spPr>
        <p:txBody>
          <a:bodyPr wrap="square" rtlCol="0">
            <a:spAutoFit/>
          </a:bodyPr>
          <a:lstStyle/>
          <a:p>
            <a:r>
              <a:rPr kumimoji="1" lang="ja-JP" altLang="en-US" dirty="0" smtClean="0">
                <a:solidFill>
                  <a:srgbClr val="FF0000"/>
                </a:solidFill>
                <a:latin typeface="+mn-ea"/>
              </a:rPr>
              <a:t>↓平均▲</a:t>
            </a:r>
            <a:r>
              <a:rPr kumimoji="1" lang="en-US" altLang="ja-JP" dirty="0" smtClean="0">
                <a:solidFill>
                  <a:srgbClr val="FF0000"/>
                </a:solidFill>
                <a:latin typeface="+mn-ea"/>
              </a:rPr>
              <a:t>2.0</a:t>
            </a:r>
            <a:r>
              <a:rPr kumimoji="1" lang="ja-JP" altLang="en-US" dirty="0" smtClean="0">
                <a:solidFill>
                  <a:srgbClr val="FF0000"/>
                </a:solidFill>
                <a:latin typeface="+mn-ea"/>
              </a:rPr>
              <a:t>％</a:t>
            </a:r>
            <a:endParaRPr kumimoji="1" lang="ja-JP" altLang="en-US" dirty="0">
              <a:solidFill>
                <a:srgbClr val="FF0000"/>
              </a:solidFill>
              <a:latin typeface="+mn-ea"/>
            </a:endParaRPr>
          </a:p>
        </p:txBody>
      </p:sp>
      <p:sp>
        <p:nvSpPr>
          <p:cNvPr id="52" name="正方形/長方形 51"/>
          <p:cNvSpPr/>
          <p:nvPr/>
        </p:nvSpPr>
        <p:spPr>
          <a:xfrm>
            <a:off x="360239" y="1919873"/>
            <a:ext cx="9721080" cy="2400657"/>
          </a:xfrm>
          <a:prstGeom prst="rect">
            <a:avLst/>
          </a:prstGeom>
        </p:spPr>
        <p:txBody>
          <a:bodyPr wrap="square">
            <a:spAutoFit/>
          </a:bodyPr>
          <a:lstStyle/>
          <a:p>
            <a:pPr>
              <a:lnSpc>
                <a:spcPts val="1500"/>
              </a:lnSpc>
            </a:pPr>
            <a:r>
              <a:rPr lang="ja-JP" altLang="en-US" sz="2000" dirty="0" smtClean="0"/>
              <a:t>○　</a:t>
            </a:r>
            <a:r>
              <a:rPr lang="en-US" altLang="ja-JP" sz="2000" dirty="0" smtClean="0"/>
              <a:t>2006</a:t>
            </a:r>
            <a:r>
              <a:rPr lang="ja-JP" altLang="ja-JP" sz="2000" dirty="0"/>
              <a:t>給与構造改革</a:t>
            </a:r>
            <a:r>
              <a:rPr lang="ja-JP" altLang="ja-JP" sz="2000" dirty="0" smtClean="0"/>
              <a:t>で「平均</a:t>
            </a:r>
            <a:r>
              <a:rPr lang="ja-JP" altLang="en-US" sz="2000" dirty="0" smtClean="0"/>
              <a:t>▲</a:t>
            </a:r>
            <a:r>
              <a:rPr lang="en-US" altLang="ja-JP" sz="2000" dirty="0" smtClean="0"/>
              <a:t>4.8</a:t>
            </a:r>
            <a:r>
              <a:rPr lang="ja-JP" altLang="ja-JP" sz="2000" dirty="0"/>
              <a:t>％」。</a:t>
            </a:r>
            <a:r>
              <a:rPr lang="en-US" altLang="ja-JP" sz="2000" dirty="0"/>
              <a:t>2015</a:t>
            </a:r>
            <a:r>
              <a:rPr lang="ja-JP" altLang="ja-JP" sz="2000" dirty="0"/>
              <a:t>給与制度の総合的見直し</a:t>
            </a:r>
            <a:r>
              <a:rPr lang="ja-JP" altLang="ja-JP" sz="2000" dirty="0" smtClean="0"/>
              <a:t>で</a:t>
            </a:r>
            <a:r>
              <a:rPr lang="ja-JP" altLang="en-US" sz="2000" dirty="0" smtClean="0"/>
              <a:t>　</a:t>
            </a:r>
            <a:r>
              <a:rPr lang="ja-JP" altLang="ja-JP" sz="2000" dirty="0" smtClean="0"/>
              <a:t>「</a:t>
            </a:r>
            <a:r>
              <a:rPr lang="ja-JP" altLang="ja-JP" sz="2000" dirty="0" smtClean="0"/>
              <a:t>平均</a:t>
            </a:r>
            <a:r>
              <a:rPr lang="ja-JP" altLang="en-US" sz="2000" dirty="0" smtClean="0"/>
              <a:t>▲</a:t>
            </a:r>
            <a:r>
              <a:rPr lang="ja-JP" altLang="ja-JP" sz="2000" dirty="0" smtClean="0"/>
              <a:t>２％」</a:t>
            </a:r>
            <a:endParaRPr lang="en-US" altLang="ja-JP" sz="2000" dirty="0" smtClean="0"/>
          </a:p>
          <a:p>
            <a:pPr>
              <a:lnSpc>
                <a:spcPts val="1500"/>
              </a:lnSpc>
            </a:pPr>
            <a:endParaRPr lang="en-US" altLang="ja-JP" sz="2000" dirty="0" smtClean="0"/>
          </a:p>
          <a:p>
            <a:pPr>
              <a:lnSpc>
                <a:spcPts val="1500"/>
              </a:lnSpc>
            </a:pPr>
            <a:r>
              <a:rPr lang="ja-JP" altLang="en-US" sz="2000" dirty="0" smtClean="0"/>
              <a:t>○　</a:t>
            </a:r>
            <a:r>
              <a:rPr lang="ja-JP" altLang="ja-JP" sz="2000" dirty="0" smtClean="0"/>
              <a:t>国家</a:t>
            </a:r>
            <a:r>
              <a:rPr lang="ja-JP" altLang="ja-JP" sz="2000" dirty="0"/>
              <a:t>公務員においては給料表（俸給表）が下げられた</a:t>
            </a:r>
            <a:r>
              <a:rPr lang="ja-JP" altLang="ja-JP" sz="2000" dirty="0" smtClean="0"/>
              <a:t>原資が</a:t>
            </a:r>
            <a:r>
              <a:rPr lang="ja-JP" altLang="en-US" sz="2000" dirty="0" smtClean="0"/>
              <a:t>諸</a:t>
            </a:r>
            <a:r>
              <a:rPr lang="ja-JP" altLang="ja-JP" sz="2000" dirty="0" smtClean="0"/>
              <a:t>手当へ配分</a:t>
            </a:r>
            <a:r>
              <a:rPr lang="ja-JP" altLang="ja-JP" sz="2000" dirty="0"/>
              <a:t>が</a:t>
            </a:r>
            <a:r>
              <a:rPr lang="ja-JP" altLang="ja-JP" sz="2000" dirty="0" smtClean="0"/>
              <a:t>変更。</a:t>
            </a:r>
            <a:endParaRPr lang="en-US" altLang="ja-JP" sz="2000" dirty="0" smtClean="0"/>
          </a:p>
          <a:p>
            <a:pPr>
              <a:lnSpc>
                <a:spcPts val="1500"/>
              </a:lnSpc>
            </a:pPr>
            <a:r>
              <a:rPr lang="ja-JP" altLang="en-US" sz="2000" dirty="0" smtClean="0"/>
              <a:t>　　</a:t>
            </a:r>
            <a:endParaRPr lang="en-US" altLang="ja-JP" sz="2000" dirty="0"/>
          </a:p>
          <a:p>
            <a:pPr>
              <a:lnSpc>
                <a:spcPts val="1500"/>
              </a:lnSpc>
            </a:pPr>
            <a:r>
              <a:rPr lang="ja-JP" altLang="en-US" sz="2000" dirty="0" smtClean="0"/>
              <a:t>○　</a:t>
            </a:r>
            <a:r>
              <a:rPr lang="ja-JP" altLang="ja-JP" sz="2000" dirty="0" smtClean="0"/>
              <a:t>配分先</a:t>
            </a:r>
            <a:r>
              <a:rPr lang="ja-JP" altLang="ja-JP" sz="2000" dirty="0" smtClean="0"/>
              <a:t>は「</a:t>
            </a:r>
            <a:r>
              <a:rPr lang="ja-JP" altLang="ja-JP" sz="2000" dirty="0"/>
              <a:t>地域手当・広域異動手当・本府省業務調整</a:t>
            </a:r>
            <a:r>
              <a:rPr lang="ja-JP" altLang="ja-JP" sz="2000" dirty="0" smtClean="0"/>
              <a:t>手当等」。</a:t>
            </a:r>
            <a:endParaRPr lang="en-US" altLang="ja-JP" sz="2000" dirty="0" smtClean="0"/>
          </a:p>
          <a:p>
            <a:pPr>
              <a:lnSpc>
                <a:spcPts val="1500"/>
              </a:lnSpc>
            </a:pPr>
            <a:endParaRPr lang="en-US" altLang="ja-JP" sz="2000" dirty="0" smtClean="0"/>
          </a:p>
          <a:p>
            <a:pPr>
              <a:lnSpc>
                <a:spcPts val="1500"/>
              </a:lnSpc>
            </a:pPr>
            <a:r>
              <a:rPr lang="ja-JP" altLang="en-US" sz="2000" dirty="0" smtClean="0"/>
              <a:t>○　</a:t>
            </a:r>
            <a:r>
              <a:rPr lang="ja-JP" altLang="ja-JP" sz="2000" dirty="0" smtClean="0"/>
              <a:t>地方</a:t>
            </a:r>
            <a:r>
              <a:rPr lang="ja-JP" altLang="ja-JP" sz="2000" dirty="0"/>
              <a:t>公務員への支給実態が少ない手当（地域手当）、地方公務員へ支給できない</a:t>
            </a:r>
            <a:r>
              <a:rPr lang="ja-JP" altLang="ja-JP" sz="2000" dirty="0" smtClean="0"/>
              <a:t>手</a:t>
            </a:r>
            <a:endParaRPr lang="en-US" altLang="ja-JP" sz="2000" dirty="0" smtClean="0"/>
          </a:p>
          <a:p>
            <a:pPr>
              <a:lnSpc>
                <a:spcPts val="1500"/>
              </a:lnSpc>
            </a:pPr>
            <a:endParaRPr lang="en-US" altLang="ja-JP" sz="2000" dirty="0"/>
          </a:p>
          <a:p>
            <a:pPr>
              <a:lnSpc>
                <a:spcPts val="1500"/>
              </a:lnSpc>
            </a:pPr>
            <a:r>
              <a:rPr lang="ja-JP" altLang="en-US" sz="2000" dirty="0" smtClean="0"/>
              <a:t>　</a:t>
            </a:r>
            <a:r>
              <a:rPr lang="ja-JP" altLang="ja-JP" sz="2000" dirty="0" smtClean="0"/>
              <a:t>当</a:t>
            </a:r>
            <a:r>
              <a:rPr lang="ja-JP" altLang="ja-JP" sz="2000" dirty="0"/>
              <a:t>（</a:t>
            </a:r>
            <a:r>
              <a:rPr lang="ja-JP" altLang="ja-JP" sz="2000" dirty="0" smtClean="0"/>
              <a:t>広域</a:t>
            </a:r>
            <a:r>
              <a:rPr lang="ja-JP" altLang="ja-JP" sz="2000" dirty="0"/>
              <a:t>異動手当・本府省業務調整手当）へ</a:t>
            </a:r>
            <a:r>
              <a:rPr lang="ja-JP" altLang="ja-JP" sz="2000" dirty="0" smtClean="0"/>
              <a:t>配分</a:t>
            </a:r>
            <a:r>
              <a:rPr lang="ja-JP" altLang="en-US" sz="2000" dirty="0" smtClean="0"/>
              <a:t>された</a:t>
            </a:r>
            <a:r>
              <a:rPr lang="ja-JP" altLang="ja-JP" sz="2000" dirty="0" smtClean="0"/>
              <a:t>。</a:t>
            </a:r>
            <a:endParaRPr lang="en-US" altLang="ja-JP" sz="2000" dirty="0"/>
          </a:p>
          <a:p>
            <a:pPr>
              <a:lnSpc>
                <a:spcPts val="1500"/>
              </a:lnSpc>
            </a:pPr>
            <a:endParaRPr lang="en-US" altLang="ja-JP" sz="2000" dirty="0"/>
          </a:p>
          <a:p>
            <a:pPr>
              <a:lnSpc>
                <a:spcPts val="1500"/>
              </a:lnSpc>
            </a:pPr>
            <a:r>
              <a:rPr lang="ja-JP" altLang="en-US" sz="2000" dirty="0" smtClean="0"/>
              <a:t>○　</a:t>
            </a:r>
            <a:r>
              <a:rPr lang="ja-JP" altLang="ja-JP" sz="2000" dirty="0" smtClean="0"/>
              <a:t>どれ</a:t>
            </a:r>
            <a:r>
              <a:rPr lang="ja-JP" altLang="ja-JP" sz="2000" dirty="0"/>
              <a:t>も、民間との比較に含まれる比較対象内給与項目となる</a:t>
            </a:r>
            <a:endParaRPr lang="ja-JP" altLang="en-US" sz="2000" dirty="0"/>
          </a:p>
          <a:p>
            <a:pPr>
              <a:lnSpc>
                <a:spcPts val="1500"/>
              </a:lnSpc>
            </a:pPr>
            <a:endParaRPr lang="ja-JP" altLang="en-US" sz="2000" dirty="0"/>
          </a:p>
        </p:txBody>
      </p:sp>
      <p:sp>
        <p:nvSpPr>
          <p:cNvPr id="54" name="正方形/長方形 53"/>
          <p:cNvSpPr/>
          <p:nvPr/>
        </p:nvSpPr>
        <p:spPr>
          <a:xfrm>
            <a:off x="504255" y="1224186"/>
            <a:ext cx="7560840" cy="461665"/>
          </a:xfrm>
          <a:prstGeom prst="rect">
            <a:avLst/>
          </a:prstGeom>
        </p:spPr>
        <p:txBody>
          <a:bodyPr wrap="square">
            <a:spAutoFit/>
          </a:bodyPr>
          <a:lstStyle/>
          <a:p>
            <a:r>
              <a:rPr lang="ja-JP" altLang="en-US" sz="2400" dirty="0" smtClean="0">
                <a:solidFill>
                  <a:srgbClr val="FF0000"/>
                </a:solidFill>
              </a:rPr>
              <a:t>⑤　地方</a:t>
            </a:r>
            <a:r>
              <a:rPr lang="ja-JP" altLang="en-US" sz="2400" dirty="0" smtClean="0">
                <a:solidFill>
                  <a:srgbClr val="FF0000"/>
                </a:solidFill>
              </a:rPr>
              <a:t>公務員給与の低位平準化</a:t>
            </a:r>
            <a:endParaRPr lang="en-US" altLang="ja-JP" sz="2400" dirty="0">
              <a:solidFill>
                <a:srgbClr val="FF0000"/>
              </a:solidFill>
            </a:endParaRPr>
          </a:p>
        </p:txBody>
      </p:sp>
    </p:spTree>
    <p:extLst>
      <p:ext uri="{BB962C8B-B14F-4D97-AF65-F5344CB8AC3E}">
        <p14:creationId xmlns:p14="http://schemas.microsoft.com/office/powerpoint/2010/main" val="28878194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p:txBody>
          <a:bodyPr/>
          <a:lstStyle/>
          <a:p>
            <a:fld id="{07C83626-9FCA-49DB-B8B8-D6519A696C34}" type="slidenum">
              <a:rPr kumimoji="1" lang="ja-JP" altLang="en-US" sz="1600" smtClean="0"/>
              <a:pPr/>
              <a:t>7</a:t>
            </a:fld>
            <a:endParaRPr kumimoji="1" lang="ja-JP" altLang="en-US" sz="1600" dirty="0"/>
          </a:p>
        </p:txBody>
      </p:sp>
      <p:graphicFrame>
        <p:nvGraphicFramePr>
          <p:cNvPr id="16" name="図表 15"/>
          <p:cNvGraphicFramePr/>
          <p:nvPr>
            <p:extLst>
              <p:ext uri="{D42A27DB-BD31-4B8C-83A1-F6EECF244321}">
                <p14:modId xmlns:p14="http://schemas.microsoft.com/office/powerpoint/2010/main" val="921192169"/>
              </p:ext>
            </p:extLst>
          </p:nvPr>
        </p:nvGraphicFramePr>
        <p:xfrm>
          <a:off x="864295" y="4290913"/>
          <a:ext cx="2717477" cy="4616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図表 4"/>
          <p:cNvGraphicFramePr/>
          <p:nvPr>
            <p:extLst>
              <p:ext uri="{D42A27DB-BD31-4B8C-83A1-F6EECF244321}">
                <p14:modId xmlns:p14="http://schemas.microsoft.com/office/powerpoint/2010/main" val="1301271697"/>
              </p:ext>
            </p:extLst>
          </p:nvPr>
        </p:nvGraphicFramePr>
        <p:xfrm>
          <a:off x="432247" y="409972"/>
          <a:ext cx="9433047" cy="74220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pic>
        <p:nvPicPr>
          <p:cNvPr id="6147" name="Picture 3"/>
          <p:cNvPicPr>
            <a:picLocks noChangeAspect="1" noChangeArrowheads="1"/>
          </p:cNvPicPr>
          <p:nvPr/>
        </p:nvPicPr>
        <p:blipFill rotWithShape="1">
          <a:blip r:embed="rId13" cstate="print">
            <a:extLst>
              <a:ext uri="{28A0092B-C50C-407E-A947-70E740481C1C}">
                <a14:useLocalDpi xmlns:a14="http://schemas.microsoft.com/office/drawing/2010/main" val="0"/>
              </a:ext>
            </a:extLst>
          </a:blip>
          <a:srcRect t="42625" r="1654"/>
          <a:stretch/>
        </p:blipFill>
        <p:spPr bwMode="auto">
          <a:xfrm>
            <a:off x="576263" y="3681983"/>
            <a:ext cx="9073008" cy="3230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正方形/長方形 1"/>
          <p:cNvSpPr/>
          <p:nvPr/>
        </p:nvSpPr>
        <p:spPr>
          <a:xfrm>
            <a:off x="792287" y="1430626"/>
            <a:ext cx="8712967" cy="2062103"/>
          </a:xfrm>
          <a:prstGeom prst="rect">
            <a:avLst/>
          </a:prstGeom>
        </p:spPr>
        <p:txBody>
          <a:bodyPr wrap="square">
            <a:spAutoFit/>
          </a:bodyPr>
          <a:lstStyle/>
          <a:p>
            <a:r>
              <a:rPr lang="ja-JP" altLang="en-US" sz="2400" dirty="0" smtClean="0">
                <a:solidFill>
                  <a:srgbClr val="FF0000"/>
                </a:solidFill>
              </a:rPr>
              <a:t>１　</a:t>
            </a:r>
            <a:r>
              <a:rPr lang="en-US" altLang="ja-JP" sz="2400" dirty="0" smtClean="0">
                <a:solidFill>
                  <a:srgbClr val="FF0000"/>
                </a:solidFill>
              </a:rPr>
              <a:t>2015</a:t>
            </a:r>
            <a:r>
              <a:rPr lang="ja-JP" altLang="ja-JP" sz="2400" dirty="0">
                <a:solidFill>
                  <a:srgbClr val="FF0000"/>
                </a:solidFill>
              </a:rPr>
              <a:t>人事院</a:t>
            </a:r>
            <a:r>
              <a:rPr lang="ja-JP" altLang="ja-JP" sz="2400" dirty="0" smtClean="0">
                <a:solidFill>
                  <a:srgbClr val="FF0000"/>
                </a:solidFill>
              </a:rPr>
              <a:t>勧告</a:t>
            </a:r>
            <a:r>
              <a:rPr lang="ja-JP" altLang="en-US" sz="2400" dirty="0" smtClean="0">
                <a:solidFill>
                  <a:srgbClr val="FF0000"/>
                </a:solidFill>
              </a:rPr>
              <a:t>の概要</a:t>
            </a:r>
            <a:endParaRPr lang="en-US" altLang="ja-JP" sz="2400" dirty="0" smtClean="0">
              <a:solidFill>
                <a:srgbClr val="FF0000"/>
              </a:solidFill>
            </a:endParaRPr>
          </a:p>
          <a:p>
            <a:r>
              <a:rPr lang="ja-JP" altLang="en-US" sz="2400" dirty="0"/>
              <a:t>　</a:t>
            </a:r>
            <a:r>
              <a:rPr lang="ja-JP" altLang="ja-JP" sz="2000" dirty="0" smtClean="0"/>
              <a:t>月例給</a:t>
            </a:r>
            <a:r>
              <a:rPr lang="ja-JP" altLang="ja-JP" sz="2000" dirty="0"/>
              <a:t>で「</a:t>
            </a:r>
            <a:r>
              <a:rPr lang="en-US" altLang="ja-JP" sz="2000" dirty="0"/>
              <a:t>1,469</a:t>
            </a:r>
            <a:r>
              <a:rPr lang="ja-JP" altLang="ja-JP" sz="2000" dirty="0"/>
              <a:t>円（</a:t>
            </a:r>
            <a:r>
              <a:rPr lang="en-US" altLang="ja-JP" sz="2000" dirty="0"/>
              <a:t>0.36</a:t>
            </a:r>
            <a:r>
              <a:rPr lang="ja-JP" altLang="ja-JP" sz="2000" dirty="0"/>
              <a:t>％）」の官民較差</a:t>
            </a:r>
            <a:r>
              <a:rPr lang="ja-JP" altLang="ja-JP" sz="2000" dirty="0" smtClean="0"/>
              <a:t>が</a:t>
            </a:r>
            <a:r>
              <a:rPr lang="ja-JP" altLang="en-US" sz="2000" dirty="0" smtClean="0"/>
              <a:t>生じた</a:t>
            </a:r>
            <a:r>
              <a:rPr lang="ja-JP" altLang="ja-JP" sz="2000" dirty="0" smtClean="0"/>
              <a:t>その較差を埋めるために</a:t>
            </a:r>
          </a:p>
          <a:p>
            <a:r>
              <a:rPr lang="ja-JP" altLang="ja-JP" sz="2000" dirty="0"/>
              <a:t>　　①俸給表（給料表）を平均</a:t>
            </a:r>
            <a:r>
              <a:rPr lang="en-US" altLang="ja-JP" sz="2000" dirty="0"/>
              <a:t>0.4</a:t>
            </a:r>
            <a:r>
              <a:rPr lang="ja-JP" altLang="ja-JP" sz="2000" dirty="0"/>
              <a:t>％引き上げ</a:t>
            </a:r>
          </a:p>
          <a:p>
            <a:r>
              <a:rPr lang="ja-JP" altLang="en-US" sz="2000" dirty="0" smtClean="0"/>
              <a:t>　　</a:t>
            </a:r>
            <a:r>
              <a:rPr lang="ja-JP" altLang="ja-JP" sz="2000" dirty="0" smtClean="0"/>
              <a:t>②</a:t>
            </a:r>
            <a:r>
              <a:rPr lang="ja-JP" altLang="ja-JP" sz="2000" dirty="0"/>
              <a:t>俸給表の引き上げでは</a:t>
            </a:r>
            <a:r>
              <a:rPr lang="en-US" altLang="ja-JP" sz="2000" dirty="0"/>
              <a:t>2015</a:t>
            </a:r>
            <a:r>
              <a:rPr lang="ja-JP" altLang="ja-JP" sz="2000" dirty="0"/>
              <a:t>給与制度の総合的見直しによる現給保障（※</a:t>
            </a:r>
            <a:r>
              <a:rPr lang="ja-JP" altLang="ja-JP" sz="2000" dirty="0" smtClean="0"/>
              <a:t>）</a:t>
            </a:r>
            <a:endParaRPr lang="en-US" altLang="ja-JP" sz="2000" dirty="0" smtClean="0"/>
          </a:p>
          <a:p>
            <a:r>
              <a:rPr lang="ja-JP" altLang="en-US" sz="2000" dirty="0"/>
              <a:t>　</a:t>
            </a:r>
            <a:r>
              <a:rPr lang="ja-JP" altLang="en-US" sz="2000" dirty="0" smtClean="0"/>
              <a:t>　　</a:t>
            </a:r>
            <a:r>
              <a:rPr lang="ja-JP" altLang="ja-JP" sz="2000" dirty="0" smtClean="0"/>
              <a:t>がされている</a:t>
            </a:r>
            <a:r>
              <a:rPr lang="ja-JP" altLang="ja-JP" sz="2000" dirty="0"/>
              <a:t>職員がいるため、</a:t>
            </a:r>
            <a:r>
              <a:rPr lang="en-US" altLang="ja-JP" sz="2000" dirty="0"/>
              <a:t>1,469</a:t>
            </a:r>
            <a:r>
              <a:rPr lang="ja-JP" altLang="ja-JP" sz="2000" dirty="0"/>
              <a:t>円のうち、俸給</a:t>
            </a:r>
            <a:r>
              <a:rPr lang="en-US" altLang="ja-JP" sz="2000" dirty="0"/>
              <a:t>280</a:t>
            </a:r>
            <a:r>
              <a:rPr lang="ja-JP" altLang="ja-JP" sz="2000" dirty="0"/>
              <a:t>円分しか較差</a:t>
            </a:r>
            <a:r>
              <a:rPr lang="ja-JP" altLang="ja-JP" sz="2000" dirty="0" smtClean="0"/>
              <a:t>が解</a:t>
            </a:r>
            <a:endParaRPr lang="en-US" altLang="ja-JP" sz="2000" dirty="0" smtClean="0"/>
          </a:p>
          <a:p>
            <a:r>
              <a:rPr lang="ja-JP" altLang="en-US" sz="2000" dirty="0"/>
              <a:t>　</a:t>
            </a:r>
            <a:r>
              <a:rPr lang="ja-JP" altLang="en-US" sz="2000" dirty="0" smtClean="0"/>
              <a:t>　　</a:t>
            </a:r>
            <a:r>
              <a:rPr lang="ja-JP" altLang="ja-JP" sz="2000" dirty="0" smtClean="0"/>
              <a:t>消しなかったため</a:t>
            </a:r>
            <a:r>
              <a:rPr lang="ja-JP" altLang="en-US" sz="2000" dirty="0" smtClean="0"/>
              <a:t>、</a:t>
            </a:r>
            <a:r>
              <a:rPr lang="ja-JP" altLang="ja-JP" sz="2000" dirty="0" smtClean="0"/>
              <a:t>地域</a:t>
            </a:r>
            <a:r>
              <a:rPr lang="ja-JP" altLang="ja-JP" sz="2000" dirty="0"/>
              <a:t>手当へ割り振って官民均衡をとった。</a:t>
            </a:r>
          </a:p>
        </p:txBody>
      </p:sp>
    </p:spTree>
    <p:extLst>
      <p:ext uri="{BB962C8B-B14F-4D97-AF65-F5344CB8AC3E}">
        <p14:creationId xmlns:p14="http://schemas.microsoft.com/office/powerpoint/2010/main" val="23550979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p:txBody>
          <a:bodyPr/>
          <a:lstStyle/>
          <a:p>
            <a:fld id="{07C83626-9FCA-49DB-B8B8-D6519A696C34}" type="slidenum">
              <a:rPr kumimoji="1" lang="ja-JP" altLang="en-US" sz="1600" smtClean="0"/>
              <a:pPr/>
              <a:t>8</a:t>
            </a:fld>
            <a:endParaRPr kumimoji="1" lang="ja-JP" altLang="en-US" sz="1600" dirty="0"/>
          </a:p>
        </p:txBody>
      </p:sp>
      <p:graphicFrame>
        <p:nvGraphicFramePr>
          <p:cNvPr id="16" name="図表 15"/>
          <p:cNvGraphicFramePr/>
          <p:nvPr>
            <p:extLst>
              <p:ext uri="{D42A27DB-BD31-4B8C-83A1-F6EECF244321}">
                <p14:modId xmlns:p14="http://schemas.microsoft.com/office/powerpoint/2010/main" val="2263265253"/>
              </p:ext>
            </p:extLst>
          </p:nvPr>
        </p:nvGraphicFramePr>
        <p:xfrm>
          <a:off x="864295" y="4290913"/>
          <a:ext cx="2717477" cy="4616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図表 4"/>
          <p:cNvGraphicFramePr/>
          <p:nvPr>
            <p:extLst>
              <p:ext uri="{D42A27DB-BD31-4B8C-83A1-F6EECF244321}">
                <p14:modId xmlns:p14="http://schemas.microsoft.com/office/powerpoint/2010/main" val="9656569"/>
              </p:ext>
            </p:extLst>
          </p:nvPr>
        </p:nvGraphicFramePr>
        <p:xfrm>
          <a:off x="432247" y="409972"/>
          <a:ext cx="9433047" cy="74220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2" name="正方形/長方形 1"/>
          <p:cNvSpPr/>
          <p:nvPr/>
        </p:nvSpPr>
        <p:spPr>
          <a:xfrm>
            <a:off x="936303" y="1440210"/>
            <a:ext cx="8712967" cy="5078313"/>
          </a:xfrm>
          <a:prstGeom prst="rect">
            <a:avLst/>
          </a:prstGeom>
        </p:spPr>
        <p:txBody>
          <a:bodyPr wrap="square">
            <a:spAutoFit/>
          </a:bodyPr>
          <a:lstStyle/>
          <a:p>
            <a:r>
              <a:rPr lang="ja-JP" altLang="en-US" sz="2400" dirty="0" smtClean="0">
                <a:solidFill>
                  <a:srgbClr val="FF0000"/>
                </a:solidFill>
              </a:rPr>
              <a:t>２．官民較差</a:t>
            </a:r>
            <a:r>
              <a:rPr lang="en-US" altLang="ja-JP" sz="2400" dirty="0" smtClean="0">
                <a:solidFill>
                  <a:srgbClr val="FF0000"/>
                </a:solidFill>
              </a:rPr>
              <a:t>(</a:t>
            </a:r>
            <a:r>
              <a:rPr lang="ja-JP" altLang="en-US" sz="2400" dirty="0" smtClean="0">
                <a:solidFill>
                  <a:srgbClr val="FF0000"/>
                </a:solidFill>
              </a:rPr>
              <a:t>公民較差</a:t>
            </a:r>
            <a:r>
              <a:rPr lang="en-US" altLang="ja-JP" sz="2400" dirty="0" smtClean="0">
                <a:solidFill>
                  <a:srgbClr val="FF0000"/>
                </a:solidFill>
              </a:rPr>
              <a:t>)</a:t>
            </a:r>
            <a:r>
              <a:rPr lang="ja-JP" altLang="en-US" sz="2400" dirty="0" smtClean="0">
                <a:solidFill>
                  <a:srgbClr val="FF0000"/>
                </a:solidFill>
              </a:rPr>
              <a:t>の問題</a:t>
            </a:r>
            <a:endParaRPr lang="en-US" altLang="ja-JP" sz="2400" dirty="0" smtClean="0">
              <a:solidFill>
                <a:srgbClr val="FF0000"/>
              </a:solidFill>
            </a:endParaRPr>
          </a:p>
          <a:p>
            <a:r>
              <a:rPr lang="ja-JP" altLang="en-US" sz="2000" dirty="0" smtClean="0"/>
              <a:t>　</a:t>
            </a:r>
            <a:r>
              <a:rPr lang="ja-JP" altLang="en-US" sz="2000" dirty="0" smtClean="0"/>
              <a:t>①人事院</a:t>
            </a:r>
            <a:r>
              <a:rPr lang="ja-JP" altLang="en-US" sz="2000" dirty="0" smtClean="0"/>
              <a:t>勧告</a:t>
            </a:r>
            <a:r>
              <a:rPr lang="ja-JP" altLang="ja-JP" sz="2000" dirty="0" smtClean="0"/>
              <a:t>では</a:t>
            </a:r>
            <a:r>
              <a:rPr lang="ja-JP" altLang="en-US" sz="2000" dirty="0" smtClean="0"/>
              <a:t>官民較差の大部分を</a:t>
            </a:r>
            <a:r>
              <a:rPr lang="ja-JP" altLang="ja-JP" sz="2000" dirty="0" smtClean="0"/>
              <a:t>地域手当に</a:t>
            </a:r>
            <a:r>
              <a:rPr lang="ja-JP" altLang="en-US" sz="2000" dirty="0" smtClean="0"/>
              <a:t>割り振った。</a:t>
            </a:r>
            <a:r>
              <a:rPr lang="ja-JP" altLang="ja-JP" sz="2000" dirty="0" smtClean="0"/>
              <a:t>地域手当の支</a:t>
            </a:r>
            <a:endParaRPr lang="en-US" altLang="ja-JP" sz="2000" dirty="0" smtClean="0"/>
          </a:p>
          <a:p>
            <a:r>
              <a:rPr lang="ja-JP" altLang="en-US" sz="2000" dirty="0" smtClean="0"/>
              <a:t>　　</a:t>
            </a:r>
            <a:r>
              <a:rPr lang="ja-JP" altLang="ja-JP" sz="2000" dirty="0" smtClean="0"/>
              <a:t>給のない地方公共団体では人事院勧告どおりの改定を行っても、官民較差</a:t>
            </a:r>
            <a:endParaRPr lang="en-US" altLang="ja-JP" sz="2000" dirty="0" smtClean="0"/>
          </a:p>
          <a:p>
            <a:r>
              <a:rPr lang="ja-JP" altLang="en-US" sz="2000" dirty="0" smtClean="0"/>
              <a:t>　　</a:t>
            </a:r>
            <a:r>
              <a:rPr lang="ja-JP" altLang="ja-JP" sz="2000" dirty="0" smtClean="0"/>
              <a:t>（公民較差）は解消されない。</a:t>
            </a:r>
            <a:endParaRPr lang="en-US" altLang="ja-JP" sz="2000" dirty="0" smtClean="0"/>
          </a:p>
          <a:p>
            <a:endParaRPr lang="ja-JP" altLang="ja-JP" sz="2000" dirty="0" smtClean="0"/>
          </a:p>
          <a:p>
            <a:r>
              <a:rPr lang="en-US" altLang="ja-JP" sz="2000" dirty="0" smtClean="0"/>
              <a:t> </a:t>
            </a:r>
            <a:r>
              <a:rPr lang="ja-JP" altLang="en-US" sz="2000" dirty="0" smtClean="0"/>
              <a:t>②</a:t>
            </a:r>
            <a:r>
              <a:rPr lang="ja-JP" altLang="ja-JP" sz="2000" dirty="0" smtClean="0"/>
              <a:t>よって、別途較差解消の手段を検討しなければならない。また、人事院勧告で</a:t>
            </a:r>
            <a:endParaRPr lang="en-US" altLang="ja-JP" sz="2000" dirty="0" smtClean="0"/>
          </a:p>
          <a:p>
            <a:r>
              <a:rPr lang="ja-JP" altLang="en-US" sz="2000" dirty="0" smtClean="0"/>
              <a:t>　　</a:t>
            </a:r>
            <a:r>
              <a:rPr lang="ja-JP" altLang="ja-JP" sz="2000" dirty="0" smtClean="0"/>
              <a:t>は段階的に引き上げ中の地域手当と単身赴任手当を</a:t>
            </a:r>
            <a:r>
              <a:rPr lang="en-US" altLang="ja-JP" sz="2000" dirty="0" smtClean="0"/>
              <a:t>2016</a:t>
            </a:r>
            <a:r>
              <a:rPr lang="ja-JP" altLang="ja-JP" sz="2000" dirty="0" smtClean="0"/>
              <a:t>年４月に完成させ</a:t>
            </a:r>
            <a:endParaRPr lang="en-US" altLang="ja-JP" sz="2000" dirty="0" smtClean="0"/>
          </a:p>
          <a:p>
            <a:r>
              <a:rPr lang="ja-JP" altLang="en-US" sz="2000" dirty="0" smtClean="0"/>
              <a:t>　　</a:t>
            </a:r>
            <a:r>
              <a:rPr lang="ja-JP" altLang="ja-JP" sz="2000" dirty="0" err="1" smtClean="0"/>
              <a:t>る</a:t>
            </a:r>
            <a:r>
              <a:rPr lang="ja-JP" altLang="ja-JP" sz="2000" dirty="0" smtClean="0"/>
              <a:t>ことも勧告されている。</a:t>
            </a:r>
            <a:endParaRPr lang="en-US" altLang="ja-JP" sz="2000" dirty="0" smtClean="0"/>
          </a:p>
          <a:p>
            <a:endParaRPr lang="ja-JP" altLang="ja-JP" sz="2000" dirty="0" smtClean="0"/>
          </a:p>
          <a:p>
            <a:r>
              <a:rPr lang="en-US" altLang="ja-JP" sz="2000" dirty="0" smtClean="0"/>
              <a:t> </a:t>
            </a:r>
            <a:r>
              <a:rPr lang="ja-JP" altLang="ja-JP" sz="2000" dirty="0" smtClean="0"/>
              <a:t>③これは、今年の官民比較に基づく較差を用いたものでなく、</a:t>
            </a:r>
            <a:r>
              <a:rPr lang="en-US" altLang="ja-JP" sz="2000" dirty="0" smtClean="0"/>
              <a:t>2016</a:t>
            </a:r>
            <a:r>
              <a:rPr lang="ja-JP" altLang="ja-JP" sz="2000" dirty="0" smtClean="0"/>
              <a:t>年１月１日の</a:t>
            </a:r>
            <a:endParaRPr lang="en-US" altLang="ja-JP" sz="2000" dirty="0" smtClean="0"/>
          </a:p>
          <a:p>
            <a:r>
              <a:rPr lang="ja-JP" altLang="en-US" sz="2000" dirty="0" smtClean="0"/>
              <a:t>　</a:t>
            </a:r>
            <a:r>
              <a:rPr lang="ja-JP" altLang="ja-JP" sz="2000" dirty="0" smtClean="0"/>
              <a:t>昇給によって現給保障が解消するため、その解消分の</a:t>
            </a:r>
            <a:r>
              <a:rPr lang="ja-JP" altLang="en-US" sz="2000" dirty="0" smtClean="0"/>
              <a:t>給与</a:t>
            </a:r>
            <a:r>
              <a:rPr lang="ja-JP" altLang="ja-JP" sz="2000" dirty="0" smtClean="0"/>
              <a:t>原資を活用するも</a:t>
            </a:r>
            <a:endParaRPr lang="en-US" altLang="ja-JP" sz="2000" dirty="0" smtClean="0"/>
          </a:p>
          <a:p>
            <a:r>
              <a:rPr lang="ja-JP" altLang="en-US" sz="2000" dirty="0"/>
              <a:t>　</a:t>
            </a:r>
            <a:r>
              <a:rPr lang="ja-JP" altLang="ja-JP" sz="2000" dirty="0" smtClean="0"/>
              <a:t>の。</a:t>
            </a:r>
            <a:r>
              <a:rPr lang="ja-JP" altLang="en-US" sz="2000" dirty="0" smtClean="0"/>
              <a:t>今</a:t>
            </a:r>
            <a:r>
              <a:rPr lang="ja-JP" altLang="ja-JP" sz="2000" dirty="0" smtClean="0"/>
              <a:t>年の人事院の官民比較はこの</a:t>
            </a:r>
            <a:r>
              <a:rPr lang="ja-JP" altLang="en-US" sz="2000" dirty="0" smtClean="0"/>
              <a:t>給与</a:t>
            </a:r>
            <a:r>
              <a:rPr lang="ja-JP" altLang="ja-JP" sz="2000" dirty="0" smtClean="0"/>
              <a:t>原資も含めた給与額で算出される。</a:t>
            </a:r>
            <a:endParaRPr lang="en-US" altLang="ja-JP" sz="2000" dirty="0" smtClean="0"/>
          </a:p>
          <a:p>
            <a:endParaRPr lang="ja-JP" altLang="ja-JP" sz="2000" dirty="0" smtClean="0"/>
          </a:p>
          <a:p>
            <a:r>
              <a:rPr lang="en-US" altLang="ja-JP" sz="2000" dirty="0" smtClean="0"/>
              <a:t> </a:t>
            </a:r>
            <a:r>
              <a:rPr lang="ja-JP" altLang="ja-JP" sz="2000" dirty="0" smtClean="0"/>
              <a:t>④したがって、人事院勧告を参考にしている各地方公共団体においては、</a:t>
            </a:r>
            <a:r>
              <a:rPr lang="en-US" altLang="ja-JP" sz="2000" dirty="0" smtClean="0"/>
              <a:t>2016</a:t>
            </a:r>
          </a:p>
          <a:p>
            <a:r>
              <a:rPr lang="ja-JP" altLang="en-US" sz="2000" dirty="0" smtClean="0"/>
              <a:t>　</a:t>
            </a:r>
            <a:r>
              <a:rPr lang="ja-JP" altLang="ja-JP" sz="2000" dirty="0" smtClean="0"/>
              <a:t>年１月１日昇給で解消する現給保障額の配分先についても、配分先を決めて</a:t>
            </a:r>
            <a:endParaRPr lang="en-US" altLang="ja-JP" sz="2000" dirty="0" smtClean="0"/>
          </a:p>
          <a:p>
            <a:r>
              <a:rPr lang="ja-JP" altLang="en-US" sz="2000" dirty="0" smtClean="0"/>
              <a:t>　</a:t>
            </a:r>
            <a:r>
              <a:rPr lang="ja-JP" altLang="ja-JP" sz="2000" dirty="0" smtClean="0"/>
              <a:t>おかなければ、その分給与水準が低くなる。</a:t>
            </a:r>
            <a:endParaRPr lang="ja-JP" altLang="ja-JP" sz="2000" dirty="0"/>
          </a:p>
        </p:txBody>
      </p:sp>
    </p:spTree>
    <p:extLst>
      <p:ext uri="{BB962C8B-B14F-4D97-AF65-F5344CB8AC3E}">
        <p14:creationId xmlns:p14="http://schemas.microsoft.com/office/powerpoint/2010/main" val="9024208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a:solidFill>
            <a:schemeClr val="tx1"/>
          </a:solidFill>
          <a:miter lim="800000"/>
          <a:headEnd/>
          <a:tailEnd/>
        </a:ln>
        <a:effectLst/>
        <a:extLst/>
      </a:spPr>
      <a:bodyPr anchor="ctr"/>
      <a:lstStyle>
        <a:defPPr eaLnBrk="1" hangingPunct="1">
          <a:lnSpc>
            <a:spcPts val="3500"/>
          </a:lnSpc>
          <a:defRPr dirty="0" smtClean="0">
            <a:latin typeface="+mj-ea"/>
            <a:ea typeface="+mj-ea"/>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7323</TotalTime>
  <Words>452</Words>
  <Application>Microsoft Office PowerPoint</Application>
  <PresentationFormat>ユーザー設定</PresentationFormat>
  <Paragraphs>181</Paragraphs>
  <Slides>11</Slides>
  <Notes>11</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Office テーマ</vt:lpstr>
      <vt:lpstr>講座４－②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自治労本部</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0</dc:title>
  <dc:creator>橋本 勇介</dc:creator>
  <cp:lastModifiedBy>自治労県本支部</cp:lastModifiedBy>
  <cp:revision>511</cp:revision>
  <cp:lastPrinted>2016-04-28T06:32:17Z</cp:lastPrinted>
  <dcterms:created xsi:type="dcterms:W3CDTF">2012-05-09T02:37:52Z</dcterms:created>
  <dcterms:modified xsi:type="dcterms:W3CDTF">2016-05-13T02:47:50Z</dcterms:modified>
</cp:coreProperties>
</file>