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0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09"/>
          </a:xfrm>
          <a:prstGeom prst="rect">
            <a:avLst/>
          </a:prstGeom>
        </p:spPr>
        <p:txBody>
          <a:bodyPr vert="horz" lIns="91440" tIns="45720" rIns="91440" bIns="45720" rtlCol="0"/>
          <a:lstStyle>
            <a:lvl1pPr algn="r">
              <a:defRPr sz="1200"/>
            </a:lvl1pPr>
          </a:lstStyle>
          <a:p>
            <a:fld id="{6E24CE48-1539-405E-91B4-3C91D20F4426}" type="datetimeFigureOut">
              <a:rPr kumimoji="1" lang="ja-JP" altLang="en-US" smtClean="0"/>
              <a:t>2015/12/15</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5710"/>
            <a:ext cx="5438775" cy="446651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242"/>
            <a:ext cx="2946400" cy="496809"/>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8242"/>
            <a:ext cx="2946400" cy="496809"/>
          </a:xfrm>
          <a:prstGeom prst="rect">
            <a:avLst/>
          </a:prstGeom>
        </p:spPr>
        <p:txBody>
          <a:bodyPr vert="horz" lIns="91440" tIns="45720" rIns="91440" bIns="45720" rtlCol="0" anchor="b"/>
          <a:lstStyle>
            <a:lvl1pPr algn="r">
              <a:defRPr sz="1200"/>
            </a:lvl1pPr>
          </a:lstStyle>
          <a:p>
            <a:fld id="{4C48E108-0B9E-48D5-8272-075F9167B664}" type="slidenum">
              <a:rPr kumimoji="1" lang="ja-JP" altLang="en-US" smtClean="0"/>
              <a:t>‹#›</a:t>
            </a:fld>
            <a:endParaRPr kumimoji="1" lang="ja-JP" altLang="en-US"/>
          </a:p>
        </p:txBody>
      </p:sp>
    </p:spTree>
    <p:extLst>
      <p:ext uri="{BB962C8B-B14F-4D97-AF65-F5344CB8AC3E}">
        <p14:creationId xmlns:p14="http://schemas.microsoft.com/office/powerpoint/2010/main" val="27563185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C48E108-0B9E-48D5-8272-075F9167B664}" type="slidenum">
              <a:rPr kumimoji="1" lang="ja-JP" altLang="en-US" smtClean="0"/>
              <a:t>1</a:t>
            </a:fld>
            <a:endParaRPr kumimoji="1" lang="ja-JP" altLang="en-US"/>
          </a:p>
        </p:txBody>
      </p:sp>
    </p:spTree>
    <p:extLst>
      <p:ext uri="{BB962C8B-B14F-4D97-AF65-F5344CB8AC3E}">
        <p14:creationId xmlns:p14="http://schemas.microsoft.com/office/powerpoint/2010/main" val="3774445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C48E108-0B9E-48D5-8272-075F9167B664}" type="slidenum">
              <a:rPr kumimoji="1" lang="ja-JP" altLang="en-US" smtClean="0"/>
              <a:t>6</a:t>
            </a:fld>
            <a:endParaRPr kumimoji="1" lang="ja-JP" altLang="en-US"/>
          </a:p>
        </p:txBody>
      </p:sp>
    </p:spTree>
    <p:extLst>
      <p:ext uri="{BB962C8B-B14F-4D97-AF65-F5344CB8AC3E}">
        <p14:creationId xmlns:p14="http://schemas.microsoft.com/office/powerpoint/2010/main" val="531852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2015/12/15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2015/12/15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2015/12/15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2015/12/15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2015/12/15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2015/12/15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2015/12/15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pic>
        <p:nvPicPr>
          <p:cNvPr id="7" name="図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388424" y="91038"/>
            <a:ext cx="500815" cy="504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504" y="908720"/>
            <a:ext cx="7920000" cy="504056"/>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b="1" dirty="0" smtClean="0"/>
              <a:t>①　</a:t>
            </a:r>
            <a:r>
              <a:rPr kumimoji="1" lang="ja-JP" altLang="en-US" b="1" dirty="0" smtClean="0"/>
              <a:t>採用</a:t>
            </a:r>
            <a:endParaRPr kumimoji="1" lang="ja-JP" altLang="en-US" b="1" dirty="0"/>
          </a:p>
        </p:txBody>
      </p:sp>
      <p:sp>
        <p:nvSpPr>
          <p:cNvPr id="5" name="正方形/長方形 4"/>
          <p:cNvSpPr/>
          <p:nvPr/>
        </p:nvSpPr>
        <p:spPr>
          <a:xfrm>
            <a:off x="216000" y="1700808"/>
            <a:ext cx="8712000" cy="129614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600" dirty="0" smtClean="0"/>
              <a:t>○　女性</a:t>
            </a:r>
            <a:r>
              <a:rPr lang="ja-JP" altLang="en-US" sz="1600" dirty="0"/>
              <a:t>受験者の割合が低い採用試験区分はないか</a:t>
            </a:r>
          </a:p>
          <a:p>
            <a:r>
              <a:rPr lang="ja-JP" altLang="en-US" sz="1600" dirty="0" smtClean="0"/>
              <a:t>○　募集</a:t>
            </a:r>
            <a:r>
              <a:rPr lang="ja-JP" altLang="en-US" sz="1600" dirty="0"/>
              <a:t>段階で、女性志望者に対する広報活動の質・量に工夫が足りているか</a:t>
            </a:r>
          </a:p>
          <a:p>
            <a:r>
              <a:rPr lang="ja-JP" altLang="en-US" sz="1600" dirty="0" smtClean="0"/>
              <a:t>○　女性</a:t>
            </a:r>
            <a:r>
              <a:rPr lang="ja-JP" altLang="en-US" sz="1600" dirty="0"/>
              <a:t>採用者の割合が低く、恒常的な状態となっていないか</a:t>
            </a:r>
          </a:p>
          <a:p>
            <a:r>
              <a:rPr lang="ja-JP" altLang="en-US" sz="1600" dirty="0" smtClean="0"/>
              <a:t>○　中途</a:t>
            </a:r>
            <a:r>
              <a:rPr lang="ja-JP" altLang="en-US" sz="1600" dirty="0"/>
              <a:t>採用等を活用した女性の確保が図られている</a:t>
            </a:r>
            <a:r>
              <a:rPr lang="ja-JP" altLang="en-US" sz="1600" dirty="0" smtClean="0"/>
              <a:t>か</a:t>
            </a:r>
            <a:endParaRPr lang="ja-JP" altLang="en-US" sz="1600" dirty="0"/>
          </a:p>
        </p:txBody>
      </p:sp>
      <p:sp>
        <p:nvSpPr>
          <p:cNvPr id="6" name="正方形/長方形 5"/>
          <p:cNvSpPr/>
          <p:nvPr/>
        </p:nvSpPr>
        <p:spPr>
          <a:xfrm>
            <a:off x="251520" y="3284984"/>
            <a:ext cx="8712968" cy="1512168"/>
          </a:xfrm>
          <a:prstGeom prst="rect">
            <a:avLst/>
          </a:prstGeom>
          <a:ln w="50800" cmpd="thickThin"/>
        </p:spPr>
        <p:style>
          <a:lnRef idx="2">
            <a:schemeClr val="dk1"/>
          </a:lnRef>
          <a:fillRef idx="1">
            <a:schemeClr val="lt1"/>
          </a:fillRef>
          <a:effectRef idx="0">
            <a:schemeClr val="dk1"/>
          </a:effectRef>
          <a:fontRef idx="minor">
            <a:schemeClr val="dk1"/>
          </a:fontRef>
        </p:style>
        <p:txBody>
          <a:bodyPr rtlCol="0" anchor="ctr"/>
          <a:lstStyle/>
          <a:p>
            <a:r>
              <a:rPr lang="ja-JP" altLang="en-US" sz="1600" dirty="0" smtClean="0"/>
              <a:t>●　女性</a:t>
            </a:r>
            <a:r>
              <a:rPr lang="ja-JP" altLang="en-US" sz="1600" dirty="0"/>
              <a:t>大学等での女性を対象とした採用説明会の開催</a:t>
            </a:r>
          </a:p>
          <a:p>
            <a:r>
              <a:rPr lang="ja-JP" altLang="en-US" sz="1600" dirty="0"/>
              <a:t>●　</a:t>
            </a:r>
            <a:r>
              <a:rPr lang="ja-JP" altLang="en-US" sz="1600" dirty="0" smtClean="0"/>
              <a:t>採用</a:t>
            </a:r>
            <a:r>
              <a:rPr lang="ja-JP" altLang="en-US" sz="1600" dirty="0"/>
              <a:t>説明会等で女性職員から説明をしてもらう</a:t>
            </a:r>
          </a:p>
          <a:p>
            <a:r>
              <a:rPr lang="ja-JP" altLang="en-US" sz="1600" dirty="0"/>
              <a:t>●　</a:t>
            </a:r>
            <a:r>
              <a:rPr lang="ja-JP" altLang="en-US" sz="1600" dirty="0" smtClean="0"/>
              <a:t>女性</a:t>
            </a:r>
            <a:r>
              <a:rPr lang="ja-JP" altLang="en-US" sz="1600" dirty="0"/>
              <a:t>職員による採用面接の実施</a:t>
            </a:r>
          </a:p>
          <a:p>
            <a:r>
              <a:rPr lang="ja-JP" altLang="en-US" sz="1600" dirty="0"/>
              <a:t>●　</a:t>
            </a:r>
            <a:r>
              <a:rPr lang="ja-JP" altLang="en-US" sz="1600" dirty="0" smtClean="0"/>
              <a:t>将来</a:t>
            </a:r>
            <a:r>
              <a:rPr lang="ja-JP" altLang="en-US" sz="1600" dirty="0"/>
              <a:t>を見据え、職種を問わず</a:t>
            </a:r>
            <a:r>
              <a:rPr lang="en-US" altLang="ja-JP" sz="1600" dirty="0"/>
              <a:t>1</a:t>
            </a:r>
            <a:r>
              <a:rPr lang="ja-JP" altLang="en-US" sz="1600" dirty="0"/>
              <a:t>人以上は女性を新規採用する</a:t>
            </a:r>
          </a:p>
          <a:p>
            <a:r>
              <a:rPr lang="ja-JP" altLang="en-US" sz="1600" dirty="0"/>
              <a:t>●　</a:t>
            </a:r>
            <a:r>
              <a:rPr lang="ja-JP" altLang="en-US" sz="1600" dirty="0" smtClean="0"/>
              <a:t>採用</a:t>
            </a:r>
            <a:r>
              <a:rPr lang="ja-JP" altLang="en-US" sz="1600" dirty="0"/>
              <a:t>パンフ、</a:t>
            </a:r>
            <a:r>
              <a:rPr lang="en-US" altLang="ja-JP" sz="1600" dirty="0"/>
              <a:t>HP</a:t>
            </a:r>
            <a:r>
              <a:rPr lang="ja-JP" altLang="en-US" sz="1600" dirty="0"/>
              <a:t>等に仕事と子育てに励む女性の声や子育て支援制度を掲載</a:t>
            </a:r>
            <a:r>
              <a:rPr lang="ja-JP" altLang="en-US" sz="1600" dirty="0" smtClean="0"/>
              <a:t>する</a:t>
            </a:r>
            <a:endParaRPr lang="ja-JP" altLang="en-US" sz="1600" dirty="0"/>
          </a:p>
        </p:txBody>
      </p:sp>
      <p:sp>
        <p:nvSpPr>
          <p:cNvPr id="7" name="角丸四角形 6"/>
          <p:cNvSpPr/>
          <p:nvPr/>
        </p:nvSpPr>
        <p:spPr>
          <a:xfrm>
            <a:off x="107504" y="1556792"/>
            <a:ext cx="2448272" cy="288032"/>
          </a:xfrm>
          <a:prstGeom prst="roundRect">
            <a:avLst/>
          </a:prstGeom>
          <a:solidFill>
            <a:schemeClr val="tx2">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取り組みにむけた観点</a:t>
            </a:r>
            <a:endParaRPr kumimoji="1" lang="ja-JP" altLang="en-US" dirty="0"/>
          </a:p>
        </p:txBody>
      </p:sp>
      <p:sp>
        <p:nvSpPr>
          <p:cNvPr id="8" name="フローチャート : 代替処理 7"/>
          <p:cNvSpPr/>
          <p:nvPr/>
        </p:nvSpPr>
        <p:spPr>
          <a:xfrm>
            <a:off x="107504" y="3140968"/>
            <a:ext cx="2448272" cy="288032"/>
          </a:xfrm>
          <a:prstGeom prst="flowChartAlternateProcess">
            <a:avLst/>
          </a:prstGeom>
          <a:solidFill>
            <a:schemeClr val="accent2">
              <a:lumMod val="20000"/>
              <a:lumOff val="80000"/>
            </a:schemeClr>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t>取り組み事例</a:t>
            </a:r>
            <a:endParaRPr kumimoji="1" lang="ja-JP" altLang="en-US" dirty="0"/>
          </a:p>
        </p:txBody>
      </p:sp>
      <p:pic>
        <p:nvPicPr>
          <p:cNvPr id="3074" name="Picture 2" descr="グループディスカッションのイラスト"/>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688" y="4813576"/>
            <a:ext cx="1919700" cy="19440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集団面接のイラスト（就職活動）"/>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6056" y="4941152"/>
            <a:ext cx="2171582" cy="1800000"/>
          </a:xfrm>
          <a:prstGeom prst="rect">
            <a:avLst/>
          </a:prstGeom>
          <a:noFill/>
          <a:extLst>
            <a:ext uri="{909E8E84-426E-40DD-AFC4-6F175D3DCCD1}">
              <a14:hiddenFill xmlns:a14="http://schemas.microsoft.com/office/drawing/2010/main">
                <a:solidFill>
                  <a:srgbClr val="FFFFFF"/>
                </a:solidFill>
              </a14:hiddenFill>
            </a:ext>
          </a:extLst>
        </p:spPr>
      </p:pic>
      <p:sp>
        <p:nvSpPr>
          <p:cNvPr id="10" name="横巻き 9"/>
          <p:cNvSpPr/>
          <p:nvPr/>
        </p:nvSpPr>
        <p:spPr>
          <a:xfrm>
            <a:off x="107504" y="116632"/>
            <a:ext cx="5544616" cy="576064"/>
          </a:xfrm>
          <a:prstGeom prst="horizontalScroll">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r>
              <a:rPr lang="ja-JP" altLang="ja-JP" b="1" dirty="0"/>
              <a:t>５．計画策定にむけた、課題別の観点と取り組み</a:t>
            </a:r>
            <a:r>
              <a:rPr lang="ja-JP" altLang="ja-JP" b="1" dirty="0" smtClean="0"/>
              <a:t>事例</a:t>
            </a:r>
            <a:endParaRPr lang="ja-JP" altLang="ja-JP" dirty="0"/>
          </a:p>
        </p:txBody>
      </p:sp>
    </p:spTree>
    <p:extLst>
      <p:ext uri="{BB962C8B-B14F-4D97-AF65-F5344CB8AC3E}">
        <p14:creationId xmlns:p14="http://schemas.microsoft.com/office/powerpoint/2010/main" val="3901020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504" y="116632"/>
            <a:ext cx="7920000" cy="504056"/>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b="1" dirty="0" smtClean="0"/>
              <a:t>②　職域</a:t>
            </a:r>
            <a:r>
              <a:rPr lang="ja-JP" altLang="en-US" b="1" dirty="0"/>
              <a:t>拡大・計画的育成とキャリア形成</a:t>
            </a:r>
            <a:r>
              <a:rPr lang="ja-JP" altLang="en-US" b="1" dirty="0" smtClean="0"/>
              <a:t>支援</a:t>
            </a:r>
            <a:endParaRPr kumimoji="1" lang="ja-JP" altLang="en-US" b="1" dirty="0"/>
          </a:p>
        </p:txBody>
      </p:sp>
      <p:sp>
        <p:nvSpPr>
          <p:cNvPr id="5" name="正方形/長方形 4"/>
          <p:cNvSpPr/>
          <p:nvPr/>
        </p:nvSpPr>
        <p:spPr>
          <a:xfrm>
            <a:off x="216000" y="836712"/>
            <a:ext cx="8712000" cy="1800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t>○　</a:t>
            </a:r>
            <a:r>
              <a:rPr lang="ja-JP" altLang="en-US" sz="1400" dirty="0" smtClean="0"/>
              <a:t>若手</a:t>
            </a:r>
            <a:r>
              <a:rPr lang="ja-JP" altLang="en-US" sz="1400" dirty="0"/>
              <a:t>のうちに男女平等な配置（業務裁量、権限を含む）と育成がされているか</a:t>
            </a:r>
          </a:p>
          <a:p>
            <a:r>
              <a:rPr lang="ja-JP" altLang="en-US" sz="1400" dirty="0"/>
              <a:t>○　</a:t>
            </a:r>
            <a:r>
              <a:rPr lang="ja-JP" altLang="en-US" sz="1400" dirty="0" smtClean="0"/>
              <a:t>出産</a:t>
            </a:r>
            <a:r>
              <a:rPr lang="ja-JP" altLang="en-US" sz="1400" dirty="0"/>
              <a:t>・子育てに一定の時間的制約を前提とした女性職員の計画的育成が行われているか</a:t>
            </a:r>
          </a:p>
          <a:p>
            <a:r>
              <a:rPr lang="ja-JP" altLang="en-US" sz="1400" dirty="0"/>
              <a:t>○　</a:t>
            </a:r>
            <a:r>
              <a:rPr lang="ja-JP" altLang="en-US" sz="1400" dirty="0" smtClean="0"/>
              <a:t>同世代</a:t>
            </a:r>
            <a:r>
              <a:rPr lang="ja-JP" altLang="en-US" sz="1400" dirty="0"/>
              <a:t>の職員間で、女性が男性に比して育成が遅れがちになっていないか</a:t>
            </a:r>
          </a:p>
          <a:p>
            <a:r>
              <a:rPr lang="ja-JP" altLang="en-US" sz="1400" dirty="0"/>
              <a:t>○　</a:t>
            </a:r>
            <a:r>
              <a:rPr lang="ja-JP" altLang="en-US" sz="1400" dirty="0" smtClean="0"/>
              <a:t>女性</a:t>
            </a:r>
            <a:r>
              <a:rPr lang="ja-JP" altLang="en-US" sz="1400" dirty="0"/>
              <a:t>が出産・子育てをしながらキャリア形成するイメージ・意欲を持てているか</a:t>
            </a:r>
          </a:p>
          <a:p>
            <a:r>
              <a:rPr lang="ja-JP" altLang="en-US" sz="1400" dirty="0"/>
              <a:t>○　</a:t>
            </a:r>
            <a:r>
              <a:rPr lang="ja-JP" altLang="en-US" sz="1400" dirty="0" smtClean="0"/>
              <a:t>採用</a:t>
            </a:r>
            <a:r>
              <a:rPr lang="ja-JP" altLang="en-US" sz="1400" dirty="0"/>
              <a:t>や昇任試験など、役職段階ごとの女性比率を勘案した場合、女性の十分な意欲</a:t>
            </a:r>
            <a:r>
              <a:rPr lang="ja-JP" altLang="en-US" sz="1400" dirty="0" smtClean="0"/>
              <a:t>が</a:t>
            </a:r>
            <a:r>
              <a:rPr lang="ja-JP" altLang="en-US" sz="1400" dirty="0"/>
              <a:t>各</a:t>
            </a:r>
            <a:r>
              <a:rPr lang="ja-JP" altLang="en-US" sz="1400" dirty="0" smtClean="0"/>
              <a:t>段階</a:t>
            </a:r>
            <a:r>
              <a:rPr lang="ja-JP" altLang="en-US" sz="1400" dirty="0"/>
              <a:t>で認められるか</a:t>
            </a:r>
          </a:p>
          <a:p>
            <a:r>
              <a:rPr lang="ja-JP" altLang="en-US" sz="1400" dirty="0"/>
              <a:t>○　</a:t>
            </a:r>
            <a:r>
              <a:rPr lang="ja-JP" altLang="en-US" sz="1400" dirty="0" smtClean="0"/>
              <a:t>周囲</a:t>
            </a:r>
            <a:r>
              <a:rPr lang="ja-JP" altLang="en-US" sz="1400" dirty="0"/>
              <a:t>に女性管理職が少ないために、新人の女性管理職が自信を持ちづらい状況にないか。</a:t>
            </a:r>
          </a:p>
          <a:p>
            <a:r>
              <a:rPr lang="ja-JP" altLang="en-US" sz="1400" dirty="0"/>
              <a:t>○　</a:t>
            </a:r>
            <a:r>
              <a:rPr lang="ja-JP" altLang="en-US" sz="1400" dirty="0" smtClean="0"/>
              <a:t>臨時</a:t>
            </a:r>
            <a:r>
              <a:rPr lang="ja-JP" altLang="en-US" sz="1400" dirty="0"/>
              <a:t>・非常勤等職員の業務内容や</a:t>
            </a:r>
            <a:r>
              <a:rPr lang="ja-JP" altLang="en-US" sz="1400" dirty="0" smtClean="0"/>
              <a:t>責任に</a:t>
            </a:r>
            <a:r>
              <a:rPr lang="ja-JP" altLang="en-US" sz="1400" dirty="0"/>
              <a:t>応じて、当該職員の勤務能率を発揮する研修が行われているか。</a:t>
            </a:r>
          </a:p>
        </p:txBody>
      </p:sp>
      <p:sp>
        <p:nvSpPr>
          <p:cNvPr id="6" name="正方形/長方形 5"/>
          <p:cNvSpPr/>
          <p:nvPr/>
        </p:nvSpPr>
        <p:spPr>
          <a:xfrm>
            <a:off x="251520" y="2996952"/>
            <a:ext cx="8712968" cy="3744416"/>
          </a:xfrm>
          <a:prstGeom prst="rect">
            <a:avLst/>
          </a:prstGeom>
          <a:ln w="50800" cmpd="thickThin"/>
        </p:spPr>
        <p:style>
          <a:lnRef idx="2">
            <a:schemeClr val="dk1"/>
          </a:lnRef>
          <a:fillRef idx="1">
            <a:schemeClr val="lt1"/>
          </a:fillRef>
          <a:effectRef idx="0">
            <a:schemeClr val="dk1"/>
          </a:effectRef>
          <a:fontRef idx="minor">
            <a:schemeClr val="dk1"/>
          </a:fontRef>
        </p:style>
        <p:txBody>
          <a:bodyPr rtlCol="0" anchor="ctr"/>
          <a:lstStyle/>
          <a:p>
            <a:r>
              <a:rPr lang="ja-JP" altLang="en-US" sz="1300" dirty="0"/>
              <a:t>●　</a:t>
            </a:r>
            <a:r>
              <a:rPr lang="ja-JP" altLang="en-US" sz="1300" dirty="0" smtClean="0"/>
              <a:t>採用</a:t>
            </a:r>
            <a:r>
              <a:rPr lang="ja-JP" altLang="en-US" sz="1300" dirty="0"/>
              <a:t>時に配属する職務分野について、男女で偏りがないよう配慮</a:t>
            </a:r>
          </a:p>
          <a:p>
            <a:r>
              <a:rPr lang="ja-JP" altLang="en-US" sz="1300" dirty="0"/>
              <a:t>●　</a:t>
            </a:r>
            <a:r>
              <a:rPr lang="ja-JP" altLang="en-US" sz="1300" dirty="0" smtClean="0"/>
              <a:t>将来</a:t>
            </a:r>
            <a:r>
              <a:rPr lang="ja-JP" altLang="en-US" sz="1300" dirty="0"/>
              <a:t>の管理職候補となるべき女性職員の育成を図るため、財務、企画、対外折衝、危機管理等マネジメント能力が必要とされる多様なポストへの積極的な配置や政策形成能力が必要とされる自治体内のプロジェクトチームへの積極的な参画などにより、職域や活躍の場を拡大</a:t>
            </a:r>
          </a:p>
          <a:p>
            <a:r>
              <a:rPr lang="ja-JP" altLang="en-US" sz="1300" dirty="0"/>
              <a:t>●　</a:t>
            </a:r>
            <a:r>
              <a:rPr lang="ja-JP" altLang="en-US" sz="1300" dirty="0" smtClean="0"/>
              <a:t>女性</a:t>
            </a:r>
            <a:r>
              <a:rPr lang="ja-JP" altLang="en-US" sz="1300" dirty="0"/>
              <a:t>職員向けの庁内公募を推進</a:t>
            </a:r>
          </a:p>
          <a:p>
            <a:r>
              <a:rPr lang="ja-JP" altLang="en-US" sz="1300" dirty="0"/>
              <a:t>●　</a:t>
            </a:r>
            <a:r>
              <a:rPr lang="ja-JP" altLang="en-US" sz="1300" dirty="0" smtClean="0"/>
              <a:t>全所属</a:t>
            </a:r>
            <a:r>
              <a:rPr lang="ja-JP" altLang="en-US" sz="1300" dirty="0"/>
              <a:t>長に対して、「人事異動事務の手引き」や「管理監督者のための人材育成の手引き」を配布し、多様な職務経験を積ませるための職場配置のあり方等を指導</a:t>
            </a:r>
          </a:p>
          <a:p>
            <a:r>
              <a:rPr lang="ja-JP" altLang="en-US" sz="1300" dirty="0"/>
              <a:t>●　</a:t>
            </a:r>
            <a:r>
              <a:rPr lang="ja-JP" altLang="en-US" sz="1300" dirty="0" smtClean="0"/>
              <a:t>将来</a:t>
            </a:r>
            <a:r>
              <a:rPr lang="ja-JP" altLang="en-US" sz="1300" dirty="0"/>
              <a:t>の管理職候補者を育成するため、女性職員の本庁課長・副課長・課長補佐・係長のライン職等への計画的かつ積極的な登用を推進</a:t>
            </a:r>
          </a:p>
          <a:p>
            <a:r>
              <a:rPr lang="ja-JP" altLang="en-US" sz="1300" dirty="0"/>
              <a:t>●　</a:t>
            </a:r>
            <a:r>
              <a:rPr lang="ja-JP" altLang="en-US" sz="1300" dirty="0" smtClean="0"/>
              <a:t>やる</a:t>
            </a:r>
            <a:r>
              <a:rPr lang="ja-JP" altLang="en-US" sz="1300" dirty="0"/>
              <a:t>気や資質を備えた若い女性職員を早期に登用し、自覚やマネジメント能力の向上を図る等計画的な人事管理を実施</a:t>
            </a:r>
          </a:p>
          <a:p>
            <a:r>
              <a:rPr lang="ja-JP" altLang="en-US" sz="1300" dirty="0"/>
              <a:t>●　</a:t>
            </a:r>
            <a:r>
              <a:rPr lang="ja-JP" altLang="en-US" sz="1300" dirty="0" smtClean="0"/>
              <a:t>意欲</a:t>
            </a:r>
            <a:r>
              <a:rPr lang="ja-JP" altLang="en-US" sz="1300" dirty="0"/>
              <a:t>のある女性職員について省庁・民間企業・他団体等への出向機会を積極的に確保</a:t>
            </a:r>
          </a:p>
          <a:p>
            <a:r>
              <a:rPr lang="ja-JP" altLang="en-US" sz="1300" dirty="0"/>
              <a:t>●　</a:t>
            </a:r>
            <a:r>
              <a:rPr lang="ja-JP" altLang="en-US" sz="1300" dirty="0" smtClean="0"/>
              <a:t>キャリアアップ</a:t>
            </a:r>
            <a:r>
              <a:rPr lang="ja-JP" altLang="en-US" sz="1300" dirty="0"/>
              <a:t>の意識を高め、リーダーシップ等の手法を身に付けることを目的として、女性職員のみを対象とした研修（幹部</a:t>
            </a:r>
            <a:r>
              <a:rPr lang="ja-JP" altLang="en-US" sz="1300" dirty="0" smtClean="0"/>
              <a:t>候補</a:t>
            </a:r>
            <a:r>
              <a:rPr lang="ja-JP" altLang="en-US" sz="1300" dirty="0"/>
              <a:t>●　</a:t>
            </a:r>
            <a:r>
              <a:rPr lang="ja-JP" altLang="en-US" sz="1300" dirty="0" smtClean="0"/>
              <a:t>育成</a:t>
            </a:r>
            <a:r>
              <a:rPr lang="ja-JP" altLang="en-US" sz="1300" dirty="0"/>
              <a:t>、能力向上等）の充実・実施や自治大学校の女性幹部養成支援プログラム・市町村アカデミー等の外部研修への職員の積極派遣</a:t>
            </a:r>
          </a:p>
          <a:p>
            <a:r>
              <a:rPr lang="ja-JP" altLang="en-US" sz="1300" dirty="0"/>
              <a:t>●　</a:t>
            </a:r>
            <a:r>
              <a:rPr lang="ja-JP" altLang="en-US" sz="1300" dirty="0" smtClean="0"/>
              <a:t>キャリア</a:t>
            </a:r>
            <a:r>
              <a:rPr lang="ja-JP" altLang="en-US" sz="1300" dirty="0"/>
              <a:t>形成に関する意識を高めるため、ロールモデルとなる女性職員の活躍事例集を作成し、広く周知</a:t>
            </a:r>
          </a:p>
          <a:p>
            <a:r>
              <a:rPr lang="ja-JP" altLang="en-US" sz="1300" dirty="0"/>
              <a:t>●　</a:t>
            </a:r>
            <a:r>
              <a:rPr lang="ja-JP" altLang="en-US" sz="1300" dirty="0" smtClean="0"/>
              <a:t>管理</a:t>
            </a:r>
            <a:r>
              <a:rPr lang="ja-JP" altLang="en-US" sz="1300" dirty="0"/>
              <a:t>職の女性先輩職員と若手職員の意見交換会の開催やメンター制度の導入等の相談体制の構築</a:t>
            </a:r>
          </a:p>
          <a:p>
            <a:r>
              <a:rPr lang="ja-JP" altLang="en-US" sz="1300" dirty="0"/>
              <a:t>●　</a:t>
            </a:r>
            <a:r>
              <a:rPr lang="ja-JP" altLang="en-US" sz="1300" dirty="0" smtClean="0"/>
              <a:t>女性</a:t>
            </a:r>
            <a:r>
              <a:rPr lang="ja-JP" altLang="en-US" sz="1300" dirty="0"/>
              <a:t>職員交流セミナーを開催</a:t>
            </a:r>
          </a:p>
        </p:txBody>
      </p:sp>
      <p:sp>
        <p:nvSpPr>
          <p:cNvPr id="8" name="角丸四角形 7"/>
          <p:cNvSpPr/>
          <p:nvPr/>
        </p:nvSpPr>
        <p:spPr>
          <a:xfrm>
            <a:off x="107504" y="692696"/>
            <a:ext cx="2448272" cy="288032"/>
          </a:xfrm>
          <a:prstGeom prst="roundRect">
            <a:avLst/>
          </a:prstGeom>
          <a:solidFill>
            <a:schemeClr val="tx2">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取り組みにむけた観点</a:t>
            </a:r>
            <a:endParaRPr kumimoji="1" lang="ja-JP" altLang="en-US" dirty="0"/>
          </a:p>
        </p:txBody>
      </p:sp>
      <p:sp>
        <p:nvSpPr>
          <p:cNvPr id="9" name="フローチャート : 代替処理 8"/>
          <p:cNvSpPr/>
          <p:nvPr/>
        </p:nvSpPr>
        <p:spPr>
          <a:xfrm>
            <a:off x="107504" y="2752352"/>
            <a:ext cx="2448272" cy="288032"/>
          </a:xfrm>
          <a:prstGeom prst="flowChartAlternateProcess">
            <a:avLst/>
          </a:prstGeom>
          <a:solidFill>
            <a:schemeClr val="accent2">
              <a:lumMod val="20000"/>
              <a:lumOff val="80000"/>
            </a:schemeClr>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t>取り組み事例</a:t>
            </a:r>
            <a:endParaRPr kumimoji="1" lang="ja-JP" altLang="en-US" dirty="0"/>
          </a:p>
        </p:txBody>
      </p:sp>
    </p:spTree>
    <p:extLst>
      <p:ext uri="{BB962C8B-B14F-4D97-AF65-F5344CB8AC3E}">
        <p14:creationId xmlns:p14="http://schemas.microsoft.com/office/powerpoint/2010/main" val="3822578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16000" y="881288"/>
            <a:ext cx="8712000" cy="17556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600" dirty="0"/>
              <a:t>○　</a:t>
            </a:r>
            <a:r>
              <a:rPr lang="ja-JP" altLang="en-US" sz="1600" dirty="0" smtClean="0"/>
              <a:t>女性</a:t>
            </a:r>
            <a:r>
              <a:rPr lang="ja-JP" altLang="en-US" sz="1600" dirty="0"/>
              <a:t>管理職の割合が低い原因として、採用数が少なく女性職員の</a:t>
            </a:r>
            <a:r>
              <a:rPr lang="ja-JP" altLang="en-US" sz="1600" dirty="0" smtClean="0"/>
              <a:t>人材プールが</a:t>
            </a:r>
            <a:r>
              <a:rPr lang="ja-JP" altLang="en-US" sz="1600" dirty="0"/>
              <a:t>十分でないのか、あるいは登用上の課題があるのか（女性職員の人材プールが十分でなければ主として採用段階に、ある程度蓄積されているのであれば主として登用段階に課題があるのではないか。）。</a:t>
            </a:r>
          </a:p>
          <a:p>
            <a:r>
              <a:rPr lang="ja-JP" altLang="en-US" sz="1600" dirty="0"/>
              <a:t>○　</a:t>
            </a:r>
            <a:r>
              <a:rPr lang="ja-JP" altLang="en-US" sz="1600" dirty="0" smtClean="0"/>
              <a:t>１つ</a:t>
            </a:r>
            <a:r>
              <a:rPr lang="ja-JP" altLang="en-US" sz="1600" dirty="0"/>
              <a:t>下位の段階から昇任した者に占める女性職員の割合は、妥当なものとなっているか。</a:t>
            </a:r>
          </a:p>
          <a:p>
            <a:r>
              <a:rPr lang="ja-JP" altLang="en-US" sz="1600" dirty="0"/>
              <a:t>○　</a:t>
            </a:r>
            <a:r>
              <a:rPr lang="ja-JP" altLang="en-US" sz="1600" dirty="0" smtClean="0"/>
              <a:t>性別</a:t>
            </a:r>
            <a:r>
              <a:rPr lang="ja-JP" altLang="en-US" sz="1600" dirty="0"/>
              <a:t>にかかわらない公正な評価・登用が各役職段階で行われているか。</a:t>
            </a:r>
          </a:p>
          <a:p>
            <a:r>
              <a:rPr lang="ja-JP" altLang="en-US" sz="1600" dirty="0"/>
              <a:t>○　</a:t>
            </a:r>
            <a:r>
              <a:rPr lang="ja-JP" altLang="en-US" sz="1600" dirty="0" smtClean="0"/>
              <a:t>中途</a:t>
            </a:r>
            <a:r>
              <a:rPr lang="ja-JP" altLang="en-US" sz="1600" dirty="0"/>
              <a:t>採用者についても、管理職への登用の道が開かれているか。</a:t>
            </a:r>
          </a:p>
        </p:txBody>
      </p:sp>
      <p:sp>
        <p:nvSpPr>
          <p:cNvPr id="6" name="正方形/長方形 5"/>
          <p:cNvSpPr/>
          <p:nvPr/>
        </p:nvSpPr>
        <p:spPr>
          <a:xfrm>
            <a:off x="251520" y="2996952"/>
            <a:ext cx="8712968" cy="3744416"/>
          </a:xfrm>
          <a:prstGeom prst="rect">
            <a:avLst/>
          </a:prstGeom>
          <a:ln w="50800" cmpd="thickThin"/>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t>●　</a:t>
            </a:r>
            <a:r>
              <a:rPr lang="ja-JP" altLang="en-US" sz="1400" dirty="0" smtClean="0"/>
              <a:t>都道府県</a:t>
            </a:r>
            <a:r>
              <a:rPr lang="ja-JP" altLang="en-US" sz="1400" dirty="0"/>
              <a:t>・政令</a:t>
            </a:r>
            <a:r>
              <a:rPr lang="ja-JP" altLang="en-US" sz="1400" dirty="0" smtClean="0"/>
              <a:t>市、</a:t>
            </a:r>
            <a:r>
              <a:rPr lang="en-US" altLang="ja-JP" sz="1400" dirty="0" smtClean="0"/>
              <a:t>67</a:t>
            </a:r>
            <a:r>
              <a:rPr lang="ja-JP" altLang="en-US" sz="1400" dirty="0"/>
              <a:t>団体中</a:t>
            </a:r>
            <a:r>
              <a:rPr lang="en-US" altLang="ja-JP" sz="1400" dirty="0"/>
              <a:t>35</a:t>
            </a:r>
            <a:r>
              <a:rPr lang="ja-JP" altLang="en-US" sz="1400" dirty="0"/>
              <a:t>団体で女性登用に関する数値目標を設定（うち課長級以上：</a:t>
            </a:r>
            <a:r>
              <a:rPr lang="en-US" altLang="ja-JP" sz="1400" dirty="0"/>
              <a:t>27</a:t>
            </a:r>
            <a:r>
              <a:rPr lang="ja-JP" altLang="en-US" sz="1400" dirty="0"/>
              <a:t>団体）（</a:t>
            </a:r>
            <a:r>
              <a:rPr lang="en-US" altLang="ja-JP" sz="1400" dirty="0"/>
              <a:t>2014</a:t>
            </a:r>
            <a:r>
              <a:rPr lang="ja-JP" altLang="en-US" sz="1400" dirty="0"/>
              <a:t>年</a:t>
            </a:r>
            <a:r>
              <a:rPr lang="en-US" altLang="ja-JP" sz="1400" dirty="0"/>
              <a:t>4</a:t>
            </a:r>
            <a:r>
              <a:rPr lang="ja-JP" altLang="en-US" sz="1400" dirty="0"/>
              <a:t>月</a:t>
            </a:r>
            <a:r>
              <a:rPr lang="en-US" altLang="ja-JP" sz="1400" dirty="0"/>
              <a:t>1</a:t>
            </a:r>
            <a:r>
              <a:rPr lang="ja-JP" altLang="en-US" sz="1400" dirty="0"/>
              <a:t>日現在）</a:t>
            </a:r>
          </a:p>
          <a:p>
            <a:r>
              <a:rPr lang="ja-JP" altLang="en-US" sz="1400" dirty="0"/>
              <a:t>●　</a:t>
            </a:r>
            <a:r>
              <a:rPr lang="ja-JP" altLang="en-US" sz="1400" dirty="0" smtClean="0"/>
              <a:t>将来</a:t>
            </a:r>
            <a:r>
              <a:rPr lang="ja-JP" altLang="en-US" sz="1400" dirty="0"/>
              <a:t>指導的地位を担うことが期待される女性職員の人材プールを確保</a:t>
            </a:r>
          </a:p>
          <a:p>
            <a:r>
              <a:rPr lang="ja-JP" altLang="en-US" sz="1400" dirty="0"/>
              <a:t>●　</a:t>
            </a:r>
            <a:r>
              <a:rPr lang="ja-JP" altLang="en-US" sz="1400" dirty="0" smtClean="0"/>
              <a:t>出産</a:t>
            </a:r>
            <a:r>
              <a:rPr lang="ja-JP" altLang="en-US" sz="1400" dirty="0"/>
              <a:t>・子育て期等を迎える前、又は出産・子育て期等を越えてから、重要なポストを経験させるなど、柔軟な人事管理を実施</a:t>
            </a:r>
          </a:p>
          <a:p>
            <a:r>
              <a:rPr lang="ja-JP" altLang="en-US" sz="1400" dirty="0"/>
              <a:t>●　</a:t>
            </a:r>
            <a:r>
              <a:rPr lang="ja-JP" altLang="en-US" sz="1400" dirty="0" smtClean="0"/>
              <a:t>育児期</a:t>
            </a:r>
            <a:r>
              <a:rPr lang="ja-JP" altLang="en-US" sz="1400" dirty="0"/>
              <a:t>に昇任を希望しなかった等の理由により、結果として昇任が遅れている女性職員についても、多様な職務機会の付与や研修等の必要な支援を行い、昇進に必要な意欲と能力を向上</a:t>
            </a:r>
          </a:p>
          <a:p>
            <a:r>
              <a:rPr lang="ja-JP" altLang="en-US" sz="1400" dirty="0"/>
              <a:t>●　</a:t>
            </a:r>
            <a:r>
              <a:rPr lang="ja-JP" altLang="en-US" sz="1400" dirty="0" smtClean="0"/>
              <a:t>新た</a:t>
            </a:r>
            <a:r>
              <a:rPr lang="ja-JP" altLang="en-US" sz="1400" dirty="0"/>
              <a:t>な女性幹部ポストの開拓、女性技術職員の幹部登用の実施</a:t>
            </a:r>
          </a:p>
          <a:p>
            <a:r>
              <a:rPr lang="ja-JP" altLang="en-US" sz="1400" dirty="0"/>
              <a:t>●　</a:t>
            </a:r>
            <a:r>
              <a:rPr lang="ja-JP" altLang="en-US" sz="1400" dirty="0" smtClean="0"/>
              <a:t>部長級</a:t>
            </a:r>
            <a:r>
              <a:rPr lang="ja-JP" altLang="en-US" sz="1400" dirty="0"/>
              <a:t>職員に毎年度１人は配置</a:t>
            </a:r>
          </a:p>
          <a:p>
            <a:r>
              <a:rPr lang="ja-JP" altLang="en-US" sz="1400" dirty="0"/>
              <a:t>●　</a:t>
            </a:r>
            <a:r>
              <a:rPr lang="ja-JP" altLang="en-US" sz="1400" dirty="0" smtClean="0"/>
              <a:t>全て</a:t>
            </a:r>
            <a:r>
              <a:rPr lang="ja-JP" altLang="en-US" sz="1400" dirty="0"/>
              <a:t>の職場に複数の女性職員配置をめざす</a:t>
            </a:r>
          </a:p>
          <a:p>
            <a:r>
              <a:rPr lang="ja-JP" altLang="en-US" sz="1400" dirty="0"/>
              <a:t>●　</a:t>
            </a:r>
            <a:r>
              <a:rPr lang="ja-JP" altLang="en-US" sz="1400" dirty="0" smtClean="0"/>
              <a:t>育児</a:t>
            </a:r>
            <a:r>
              <a:rPr lang="ja-JP" altLang="en-US" sz="1400" dirty="0"/>
              <a:t>等の事情により広域転勤が困難な場合、当該勤務地で昇任させるなど、人事上配慮。きわめて優秀な女性職員で、家庭事情等により昇任速度が遅れている場合に、「飛び級」的な昇任管理を実施</a:t>
            </a:r>
          </a:p>
          <a:p>
            <a:r>
              <a:rPr lang="ja-JP" altLang="en-US" sz="1400" dirty="0"/>
              <a:t>●　</a:t>
            </a:r>
            <a:r>
              <a:rPr lang="ja-JP" altLang="en-US" sz="1400" dirty="0" smtClean="0"/>
              <a:t>管理</a:t>
            </a:r>
            <a:r>
              <a:rPr lang="ja-JP" altLang="en-US" sz="1400" dirty="0"/>
              <a:t>職昇任試験の対象となる女性職員全員に対し積極的に受験するよう意識付けを実施</a:t>
            </a:r>
          </a:p>
          <a:p>
            <a:r>
              <a:rPr lang="ja-JP" altLang="en-US" sz="1400" dirty="0"/>
              <a:t>●　</a:t>
            </a:r>
            <a:r>
              <a:rPr lang="ja-JP" altLang="en-US" sz="1400" dirty="0" smtClean="0"/>
              <a:t>子</a:t>
            </a:r>
            <a:r>
              <a:rPr lang="ja-JP" altLang="en-US" sz="1400" dirty="0"/>
              <a:t>育て中の職員でも昇任試験に挑戦しやすいよう、試験内容や実施日の変更等、昇任試験を柔軟に運用</a:t>
            </a:r>
          </a:p>
          <a:p>
            <a:r>
              <a:rPr lang="ja-JP" altLang="en-US" sz="1400" dirty="0"/>
              <a:t>●　</a:t>
            </a:r>
            <a:r>
              <a:rPr lang="ja-JP" altLang="en-US" sz="1400" dirty="0" smtClean="0"/>
              <a:t>女性</a:t>
            </a:r>
            <a:r>
              <a:rPr lang="ja-JP" altLang="en-US" sz="1400" dirty="0"/>
              <a:t>職員の昇任試験受験率が低いことから、係長昇任選考に推薦制を導入</a:t>
            </a:r>
          </a:p>
          <a:p>
            <a:r>
              <a:rPr lang="ja-JP" altLang="en-US" sz="1400" dirty="0"/>
              <a:t>●　</a:t>
            </a:r>
            <a:r>
              <a:rPr lang="ja-JP" altLang="en-US" sz="1400" dirty="0" smtClean="0"/>
              <a:t>昇任</a:t>
            </a:r>
            <a:r>
              <a:rPr lang="ja-JP" altLang="en-US" sz="1400" dirty="0"/>
              <a:t>試験の受験を申し込まない職員でも、一定条件を満たせば、任命権者が昇任の適性試験を実施し、適性があれば登用する仕組みを創設・実施</a:t>
            </a:r>
          </a:p>
        </p:txBody>
      </p:sp>
      <p:sp>
        <p:nvSpPr>
          <p:cNvPr id="8" name="角丸四角形 7"/>
          <p:cNvSpPr/>
          <p:nvPr/>
        </p:nvSpPr>
        <p:spPr>
          <a:xfrm>
            <a:off x="107504" y="692696"/>
            <a:ext cx="2448272" cy="288032"/>
          </a:xfrm>
          <a:prstGeom prst="roundRect">
            <a:avLst/>
          </a:prstGeom>
          <a:solidFill>
            <a:schemeClr val="tx2">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取り組みにむけた観点</a:t>
            </a:r>
            <a:endParaRPr kumimoji="1" lang="ja-JP" altLang="en-US" dirty="0"/>
          </a:p>
        </p:txBody>
      </p:sp>
      <p:sp>
        <p:nvSpPr>
          <p:cNvPr id="9" name="フローチャート : 代替処理 8"/>
          <p:cNvSpPr/>
          <p:nvPr/>
        </p:nvSpPr>
        <p:spPr>
          <a:xfrm>
            <a:off x="107504" y="2753496"/>
            <a:ext cx="2448272" cy="288032"/>
          </a:xfrm>
          <a:prstGeom prst="flowChartAlternateProcess">
            <a:avLst/>
          </a:prstGeom>
          <a:solidFill>
            <a:schemeClr val="accent2">
              <a:lumMod val="20000"/>
              <a:lumOff val="80000"/>
            </a:schemeClr>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t>取り組み事例</a:t>
            </a:r>
            <a:endParaRPr kumimoji="1" lang="ja-JP" altLang="en-US" dirty="0"/>
          </a:p>
        </p:txBody>
      </p:sp>
      <p:sp>
        <p:nvSpPr>
          <p:cNvPr id="4" name="正方形/長方形 3"/>
          <p:cNvSpPr/>
          <p:nvPr/>
        </p:nvSpPr>
        <p:spPr>
          <a:xfrm>
            <a:off x="107504" y="116632"/>
            <a:ext cx="7920000" cy="504056"/>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b="1" dirty="0" smtClean="0"/>
              <a:t>③　登用</a:t>
            </a:r>
            <a:endParaRPr kumimoji="1" lang="ja-JP" altLang="en-US" b="1" dirty="0"/>
          </a:p>
        </p:txBody>
      </p:sp>
    </p:spTree>
    <p:extLst>
      <p:ext uri="{BB962C8B-B14F-4D97-AF65-F5344CB8AC3E}">
        <p14:creationId xmlns:p14="http://schemas.microsoft.com/office/powerpoint/2010/main" val="1355198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504" y="116632"/>
            <a:ext cx="7920000" cy="504056"/>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b="1" dirty="0" smtClean="0"/>
              <a:t>④　長時間</a:t>
            </a:r>
            <a:r>
              <a:rPr lang="ja-JP" altLang="en-US" b="1" dirty="0"/>
              <a:t>勤務の是正等の男女双方の働き方</a:t>
            </a:r>
            <a:r>
              <a:rPr lang="ja-JP" altLang="en-US" b="1" dirty="0" smtClean="0"/>
              <a:t>改革</a:t>
            </a:r>
            <a:endParaRPr kumimoji="1" lang="ja-JP" altLang="en-US" b="1" dirty="0"/>
          </a:p>
        </p:txBody>
      </p:sp>
      <p:sp>
        <p:nvSpPr>
          <p:cNvPr id="5" name="正方形/長方形 4"/>
          <p:cNvSpPr/>
          <p:nvPr/>
        </p:nvSpPr>
        <p:spPr>
          <a:xfrm>
            <a:off x="216000" y="855000"/>
            <a:ext cx="8712000" cy="19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t>○　</a:t>
            </a:r>
            <a:r>
              <a:rPr lang="ja-JP" altLang="en-US" sz="1200" dirty="0" smtClean="0"/>
              <a:t>長時間</a:t>
            </a:r>
            <a:r>
              <a:rPr lang="ja-JP" altLang="en-US" sz="1200" dirty="0"/>
              <a:t>勤務の背景として、長時間勤務を行うこと自体が評価されたり、アウトプットのみが評価され、時間当たりの生産性が無視されるような職場風土になっていないか。</a:t>
            </a:r>
          </a:p>
          <a:p>
            <a:r>
              <a:rPr lang="ja-JP" altLang="en-US" sz="1200" dirty="0"/>
              <a:t>○　</a:t>
            </a:r>
            <a:r>
              <a:rPr lang="ja-JP" altLang="en-US" sz="1200" dirty="0" smtClean="0"/>
              <a:t>長時間</a:t>
            </a:r>
            <a:r>
              <a:rPr lang="ja-JP" altLang="en-US" sz="1200" dirty="0"/>
              <a:t>勤務が、個々の職場だけでなく、組織全体の問題としてとらえられているか。</a:t>
            </a:r>
          </a:p>
          <a:p>
            <a:r>
              <a:rPr lang="ja-JP" altLang="en-US" sz="1200" dirty="0"/>
              <a:t>○　</a:t>
            </a:r>
            <a:r>
              <a:rPr lang="ja-JP" altLang="en-US" sz="1200" dirty="0" smtClean="0"/>
              <a:t>生産性</a:t>
            </a:r>
            <a:r>
              <a:rPr lang="ja-JP" altLang="en-US" sz="1200" dirty="0"/>
              <a:t>の高い働き方の実現に向け、業務の優先順位や業務プロセスの見直し等に向けた取組は行われているか。</a:t>
            </a:r>
          </a:p>
          <a:p>
            <a:r>
              <a:rPr lang="ja-JP" altLang="en-US" sz="1200" dirty="0"/>
              <a:t>○　</a:t>
            </a:r>
            <a:r>
              <a:rPr lang="ja-JP" altLang="en-US" sz="1200" dirty="0" smtClean="0"/>
              <a:t>長時間</a:t>
            </a:r>
            <a:r>
              <a:rPr lang="ja-JP" altLang="en-US" sz="1200" dirty="0"/>
              <a:t>勤務ゆえに仕事と生活の両立が困難となっていないか。</a:t>
            </a:r>
          </a:p>
          <a:p>
            <a:r>
              <a:rPr lang="ja-JP" altLang="en-US" sz="1200" dirty="0"/>
              <a:t>○　</a:t>
            </a:r>
            <a:r>
              <a:rPr lang="ja-JP" altLang="en-US" sz="1200" dirty="0" smtClean="0"/>
              <a:t>必要</a:t>
            </a:r>
            <a:r>
              <a:rPr lang="ja-JP" altLang="en-US" sz="1200" dirty="0"/>
              <a:t>な時に休みが取れる職場となっているか。</a:t>
            </a:r>
          </a:p>
          <a:p>
            <a:r>
              <a:rPr lang="ja-JP" altLang="en-US" sz="1200" dirty="0"/>
              <a:t>○　</a:t>
            </a:r>
            <a:r>
              <a:rPr lang="ja-JP" altLang="en-US" sz="1200" dirty="0" smtClean="0"/>
              <a:t>長時間</a:t>
            </a:r>
            <a:r>
              <a:rPr lang="ja-JP" altLang="en-US" sz="1200" dirty="0"/>
              <a:t>勤務ゆえに仕事と生活の両立が困難となっていないか。</a:t>
            </a:r>
          </a:p>
          <a:p>
            <a:r>
              <a:rPr lang="ja-JP" altLang="en-US" sz="1200" dirty="0"/>
              <a:t>○　</a:t>
            </a:r>
            <a:r>
              <a:rPr lang="ja-JP" altLang="en-US" sz="1200" dirty="0" smtClean="0"/>
              <a:t>管理</a:t>
            </a:r>
            <a:r>
              <a:rPr lang="ja-JP" altLang="en-US" sz="1200" dirty="0"/>
              <a:t>職が長時間勤務であり、女性職員にとって、仕事と家庭の両立がしにくく昇任希望を持ちづらいような状況となっていないか。</a:t>
            </a:r>
          </a:p>
          <a:p>
            <a:r>
              <a:rPr lang="ja-JP" altLang="en-US" sz="1200" dirty="0"/>
              <a:t>○　</a:t>
            </a:r>
            <a:r>
              <a:rPr lang="ja-JP" altLang="en-US" sz="1200" dirty="0" smtClean="0"/>
              <a:t>柔軟</a:t>
            </a:r>
            <a:r>
              <a:rPr lang="ja-JP" altLang="en-US" sz="1200" dirty="0"/>
              <a:t>な働き方（テレワーク等）ができる職場となっているか。</a:t>
            </a:r>
          </a:p>
        </p:txBody>
      </p:sp>
      <p:sp>
        <p:nvSpPr>
          <p:cNvPr id="6" name="正方形/長方形 5"/>
          <p:cNvSpPr/>
          <p:nvPr/>
        </p:nvSpPr>
        <p:spPr>
          <a:xfrm>
            <a:off x="251520" y="2969520"/>
            <a:ext cx="8712968" cy="3816424"/>
          </a:xfrm>
          <a:prstGeom prst="rect">
            <a:avLst/>
          </a:prstGeom>
          <a:ln w="50800" cmpd="thickThi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t>●　</a:t>
            </a:r>
            <a:r>
              <a:rPr lang="ja-JP" altLang="en-US" sz="1200" dirty="0" smtClean="0"/>
              <a:t>行</a:t>
            </a:r>
            <a:r>
              <a:rPr lang="ja-JP" altLang="en-US" sz="1200" dirty="0"/>
              <a:t>財政改革の柱として、「ワークライフバランスの推進」を掲げ、推進方針や行動原則等（推進項目：時間外勤務の縮減、年休取得</a:t>
            </a:r>
            <a:r>
              <a:rPr lang="ja-JP" altLang="en-US" sz="1200" dirty="0" smtClean="0"/>
              <a:t>、男性</a:t>
            </a:r>
            <a:r>
              <a:rPr lang="ja-JP" altLang="en-US" sz="1200" dirty="0"/>
              <a:t>職員の育児参画の促進など）を策定して実践</a:t>
            </a:r>
          </a:p>
          <a:p>
            <a:r>
              <a:rPr lang="ja-JP" altLang="en-US" sz="1200" dirty="0"/>
              <a:t>●　</a:t>
            </a:r>
            <a:r>
              <a:rPr lang="ja-JP" altLang="en-US" sz="1200" dirty="0" smtClean="0"/>
              <a:t>ワークライフバランス</a:t>
            </a:r>
            <a:r>
              <a:rPr lang="ja-JP" altLang="en-US" sz="1200" dirty="0"/>
              <a:t>推進月間（８月）、「育児・家庭の日」（毎月</a:t>
            </a:r>
            <a:r>
              <a:rPr lang="en-US" altLang="ja-JP" sz="1200" dirty="0"/>
              <a:t>19</a:t>
            </a:r>
            <a:r>
              <a:rPr lang="ja-JP" altLang="en-US" sz="1200" dirty="0"/>
              <a:t>日（いくじ）～</a:t>
            </a:r>
            <a:r>
              <a:rPr lang="en-US" altLang="ja-JP" sz="1200" dirty="0"/>
              <a:t>22</a:t>
            </a:r>
            <a:r>
              <a:rPr lang="ja-JP" altLang="en-US" sz="1200" dirty="0"/>
              <a:t>日（ふうふ））等を設定し、定時退庁の</a:t>
            </a:r>
            <a:r>
              <a:rPr lang="ja-JP" altLang="en-US" sz="1200" dirty="0" smtClean="0"/>
              <a:t>雰囲気醸成</a:t>
            </a:r>
            <a:endParaRPr lang="ja-JP" altLang="en-US" sz="1200" dirty="0"/>
          </a:p>
          <a:p>
            <a:r>
              <a:rPr lang="ja-JP" altLang="en-US" sz="1200" dirty="0"/>
              <a:t>●　</a:t>
            </a:r>
            <a:r>
              <a:rPr lang="ja-JP" altLang="en-US" sz="1200" dirty="0" smtClean="0"/>
              <a:t>時間外</a:t>
            </a:r>
            <a:r>
              <a:rPr lang="ja-JP" altLang="en-US" sz="1200" dirty="0"/>
              <a:t>勤務を縮減するため、全庁一斉定時退庁日（ノー残業デー）やそれ以外の「育児の日（毎月</a:t>
            </a:r>
            <a:r>
              <a:rPr lang="en-US" altLang="ja-JP" sz="1200" dirty="0"/>
              <a:t>19</a:t>
            </a:r>
            <a:r>
              <a:rPr lang="ja-JP" altLang="en-US" sz="1200" dirty="0"/>
              <a:t>日）」、「ワークライフバランス推進デー」等の設定と実施の徹底、年次有給休暇の取得促進</a:t>
            </a:r>
          </a:p>
          <a:p>
            <a:r>
              <a:rPr lang="ja-JP" altLang="en-US" sz="1200" dirty="0"/>
              <a:t>●　</a:t>
            </a:r>
            <a:r>
              <a:rPr lang="ja-JP" altLang="en-US" sz="1200" dirty="0" smtClean="0"/>
              <a:t>女性</a:t>
            </a:r>
            <a:r>
              <a:rPr lang="ja-JP" altLang="en-US" sz="1200" dirty="0"/>
              <a:t>の活躍及び男女のワークライフバランスの確保を進め、限られた時間を効率的に活かすことを重視する管理職を人事評価において適切に評価</a:t>
            </a:r>
          </a:p>
          <a:p>
            <a:r>
              <a:rPr lang="ja-JP" altLang="en-US" sz="1200" dirty="0"/>
              <a:t>●　</a:t>
            </a:r>
            <a:r>
              <a:rPr lang="ja-JP" altLang="en-US" sz="1200" dirty="0" smtClean="0"/>
              <a:t>職員</a:t>
            </a:r>
            <a:r>
              <a:rPr lang="ja-JP" altLang="en-US" sz="1200" dirty="0"/>
              <a:t>の意識啓発としてのセミナーや研修の実施</a:t>
            </a:r>
          </a:p>
          <a:p>
            <a:r>
              <a:rPr lang="ja-JP" altLang="en-US" sz="1200" dirty="0"/>
              <a:t>●　</a:t>
            </a:r>
            <a:r>
              <a:rPr lang="ja-JP" altLang="en-US" sz="1200" dirty="0" smtClean="0"/>
              <a:t>効果的</a:t>
            </a:r>
            <a:r>
              <a:rPr lang="ja-JP" altLang="en-US" sz="1200" dirty="0"/>
              <a:t>かつ効率的な事務執行の観点から、所属全体での業務管理意識を持ち、係や担当の枠を越えてワークシェアリングを図るなど、</a:t>
            </a:r>
            <a:r>
              <a:rPr lang="en-US" altLang="ja-JP" sz="1200" dirty="0"/>
              <a:t>TQM</a:t>
            </a:r>
            <a:r>
              <a:rPr lang="ja-JP" altLang="en-US" sz="1200" dirty="0"/>
              <a:t>（</a:t>
            </a:r>
            <a:r>
              <a:rPr lang="en-US" altLang="ja-JP" sz="1200" dirty="0"/>
              <a:t>Total Quality Management</a:t>
            </a:r>
            <a:r>
              <a:rPr lang="ja-JP" altLang="en-US" sz="1200" dirty="0"/>
              <a:t>）による業務管理を実施</a:t>
            </a:r>
          </a:p>
          <a:p>
            <a:r>
              <a:rPr lang="ja-JP" altLang="en-US" sz="1200" dirty="0"/>
              <a:t>●　</a:t>
            </a:r>
            <a:r>
              <a:rPr lang="ja-JP" altLang="en-US" sz="1200" dirty="0" smtClean="0"/>
              <a:t>ワークライフバランス</a:t>
            </a:r>
            <a:r>
              <a:rPr lang="ja-JP" altLang="en-US" sz="1200" dirty="0"/>
              <a:t>実践モデル部署の設定と実践の検証等を通じた業務改善の実施</a:t>
            </a:r>
          </a:p>
          <a:p>
            <a:r>
              <a:rPr lang="ja-JP" altLang="en-US" sz="1200" dirty="0"/>
              <a:t>●　</a:t>
            </a:r>
            <a:r>
              <a:rPr lang="ja-JP" altLang="en-US" sz="1200" dirty="0" smtClean="0"/>
              <a:t>勤務</a:t>
            </a:r>
            <a:r>
              <a:rPr lang="ja-JP" altLang="en-US" sz="1200" dirty="0"/>
              <a:t>時間外にかかる</a:t>
            </a:r>
            <a:r>
              <a:rPr lang="ja-JP" altLang="en-US" sz="1200" dirty="0" smtClean="0"/>
              <a:t>会議開催を極力</a:t>
            </a:r>
            <a:r>
              <a:rPr lang="ja-JP" altLang="en-US" sz="1200" dirty="0"/>
              <a:t>避ける</a:t>
            </a:r>
          </a:p>
          <a:p>
            <a:r>
              <a:rPr lang="ja-JP" altLang="en-US" sz="1200" dirty="0"/>
              <a:t>●　</a:t>
            </a:r>
            <a:r>
              <a:rPr lang="ja-JP" altLang="en-US" sz="1200" dirty="0" smtClean="0"/>
              <a:t>ゆう</a:t>
            </a:r>
            <a:r>
              <a:rPr lang="ja-JP" altLang="en-US" sz="1200" dirty="0"/>
              <a:t>活（夏の生活スタイル変革）、原則全ての職員を対象とするフレックスタイム制度の導入・拡充の検討、テレワークの推進等による働き方改革の推進</a:t>
            </a:r>
          </a:p>
          <a:p>
            <a:r>
              <a:rPr lang="ja-JP" altLang="en-US" sz="1200" dirty="0"/>
              <a:t>●　</a:t>
            </a:r>
            <a:r>
              <a:rPr lang="ja-JP" altLang="en-US" sz="1200" dirty="0" smtClean="0"/>
              <a:t>在宅</a:t>
            </a:r>
            <a:r>
              <a:rPr lang="ja-JP" altLang="en-US" sz="1200" dirty="0"/>
              <a:t>勤務やサテライト勤務等のテレワークの環境整備・試行実施（検証）・本格導入</a:t>
            </a:r>
          </a:p>
          <a:p>
            <a:r>
              <a:rPr lang="ja-JP" altLang="en-US" sz="1200" dirty="0"/>
              <a:t>●　</a:t>
            </a:r>
            <a:r>
              <a:rPr lang="ja-JP" altLang="en-US" sz="1200" dirty="0" smtClean="0"/>
              <a:t>必要</a:t>
            </a:r>
            <a:r>
              <a:rPr lang="ja-JP" altLang="en-US" sz="1200" dirty="0"/>
              <a:t>に応じた早出遅出勤務や短時間勤務制度の積極的活用</a:t>
            </a:r>
          </a:p>
          <a:p>
            <a:r>
              <a:rPr lang="ja-JP" altLang="en-US" sz="1200" dirty="0"/>
              <a:t>●　</a:t>
            </a:r>
            <a:r>
              <a:rPr lang="ja-JP" altLang="en-US" sz="1200" dirty="0" smtClean="0"/>
              <a:t>勤務</a:t>
            </a:r>
            <a:r>
              <a:rPr lang="ja-JP" altLang="en-US" sz="1200" dirty="0"/>
              <a:t>時間外に対外的な会議やイベント等がある場合は、勤務時間の繰上げ・繰下げにより長時間勤務を抑制</a:t>
            </a:r>
          </a:p>
          <a:p>
            <a:r>
              <a:rPr lang="ja-JP" altLang="en-US" sz="1200" dirty="0"/>
              <a:t>●　</a:t>
            </a:r>
            <a:r>
              <a:rPr lang="ja-JP" altLang="en-US" sz="1200" dirty="0" smtClean="0"/>
              <a:t>産休育休中</a:t>
            </a:r>
            <a:r>
              <a:rPr lang="ja-JP" altLang="en-US" sz="1200" dirty="0"/>
              <a:t>の職場パソコンのリモートアクセス等の庁内システム接続による情報共有（在宅勤務システム活用）による職場復帰のフォローアップ</a:t>
            </a:r>
          </a:p>
        </p:txBody>
      </p:sp>
      <p:sp>
        <p:nvSpPr>
          <p:cNvPr id="8" name="角丸四角形 7"/>
          <p:cNvSpPr/>
          <p:nvPr/>
        </p:nvSpPr>
        <p:spPr>
          <a:xfrm>
            <a:off x="107504" y="692696"/>
            <a:ext cx="2448272" cy="288032"/>
          </a:xfrm>
          <a:prstGeom prst="roundRect">
            <a:avLst/>
          </a:prstGeom>
          <a:solidFill>
            <a:schemeClr val="tx2">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取り組みにむけた観点</a:t>
            </a:r>
            <a:endParaRPr kumimoji="1" lang="ja-JP" altLang="en-US" dirty="0"/>
          </a:p>
        </p:txBody>
      </p:sp>
      <p:sp>
        <p:nvSpPr>
          <p:cNvPr id="9" name="フローチャート : 代替処理 8"/>
          <p:cNvSpPr/>
          <p:nvPr/>
        </p:nvSpPr>
        <p:spPr>
          <a:xfrm>
            <a:off x="107504" y="2834648"/>
            <a:ext cx="2448272" cy="288032"/>
          </a:xfrm>
          <a:prstGeom prst="flowChartAlternateProcess">
            <a:avLst/>
          </a:prstGeom>
          <a:solidFill>
            <a:schemeClr val="accent2">
              <a:lumMod val="20000"/>
              <a:lumOff val="80000"/>
            </a:schemeClr>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t>取り組み事例</a:t>
            </a:r>
            <a:endParaRPr kumimoji="1" lang="ja-JP" altLang="en-US" dirty="0"/>
          </a:p>
        </p:txBody>
      </p:sp>
    </p:spTree>
    <p:extLst>
      <p:ext uri="{BB962C8B-B14F-4D97-AF65-F5344CB8AC3E}">
        <p14:creationId xmlns:p14="http://schemas.microsoft.com/office/powerpoint/2010/main" val="1673485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504" y="116632"/>
            <a:ext cx="7920000" cy="504056"/>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b="1" dirty="0" smtClean="0"/>
              <a:t>⑤－</a:t>
            </a:r>
            <a:r>
              <a:rPr lang="en-US" altLang="ja-JP" b="1" dirty="0" smtClean="0"/>
              <a:t>1</a:t>
            </a:r>
            <a:r>
              <a:rPr lang="ja-JP" altLang="en-US" b="1" dirty="0" smtClean="0"/>
              <a:t>　家事</a:t>
            </a:r>
            <a:r>
              <a:rPr lang="ja-JP" altLang="en-US" b="1" dirty="0"/>
              <a:t>、育児や介護をしながら活躍できる職場環境の</a:t>
            </a:r>
            <a:r>
              <a:rPr lang="ja-JP" altLang="en-US" b="1" dirty="0" smtClean="0"/>
              <a:t>整備</a:t>
            </a:r>
            <a:endParaRPr kumimoji="1" lang="ja-JP" altLang="en-US" b="1" dirty="0"/>
          </a:p>
        </p:txBody>
      </p:sp>
      <p:sp>
        <p:nvSpPr>
          <p:cNvPr id="5" name="正方形/長方形 4"/>
          <p:cNvSpPr/>
          <p:nvPr/>
        </p:nvSpPr>
        <p:spPr>
          <a:xfrm>
            <a:off x="216000" y="836712"/>
            <a:ext cx="8712000" cy="165618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t>○　</a:t>
            </a:r>
            <a:r>
              <a:rPr lang="ja-JP" altLang="en-US" sz="1200" dirty="0" smtClean="0"/>
              <a:t>男女</a:t>
            </a:r>
            <a:r>
              <a:rPr lang="ja-JP" altLang="en-US" sz="1200" dirty="0"/>
              <a:t>が共に両立支援制度を利用できる（利用しやすい）状況にあるか。</a:t>
            </a:r>
          </a:p>
          <a:p>
            <a:r>
              <a:rPr lang="ja-JP" altLang="en-US" sz="1200" dirty="0"/>
              <a:t>○　</a:t>
            </a:r>
            <a:r>
              <a:rPr lang="ja-JP" altLang="en-US" sz="1200" dirty="0" smtClean="0"/>
              <a:t>出産</a:t>
            </a:r>
            <a:r>
              <a:rPr lang="ja-JP" altLang="en-US" sz="1200" dirty="0"/>
              <a:t>・子育て等をしながら働き続けることを支援する職場風土であるか。また、「仕事」と「家庭」の両方において女性のみならず男性も貢献できる職場風土となっているか。</a:t>
            </a:r>
          </a:p>
          <a:p>
            <a:r>
              <a:rPr lang="ja-JP" altLang="en-US" sz="1200" dirty="0"/>
              <a:t>○　</a:t>
            </a:r>
            <a:r>
              <a:rPr lang="ja-JP" altLang="en-US" sz="1200" dirty="0" smtClean="0"/>
              <a:t>育児</a:t>
            </a:r>
            <a:r>
              <a:rPr lang="ja-JP" altLang="en-US" sz="1200" dirty="0"/>
              <a:t>休業の取得が昇任・昇格に影響していないか。</a:t>
            </a:r>
          </a:p>
          <a:p>
            <a:r>
              <a:rPr lang="ja-JP" altLang="en-US" sz="1200" dirty="0"/>
              <a:t>○　</a:t>
            </a:r>
            <a:r>
              <a:rPr lang="ja-JP" altLang="en-US" sz="1200" dirty="0" smtClean="0"/>
              <a:t>出産</a:t>
            </a:r>
            <a:r>
              <a:rPr lang="ja-JP" altLang="en-US" sz="1200" dirty="0"/>
              <a:t>・子育て期等に入る以前に、女性職員が、仕事と家庭を両立しながらキャリア形成を重ねるイメージを持つことができているか。</a:t>
            </a:r>
          </a:p>
          <a:p>
            <a:r>
              <a:rPr lang="ja-JP" altLang="en-US" sz="1200" dirty="0"/>
              <a:t>○　</a:t>
            </a:r>
            <a:r>
              <a:rPr lang="ja-JP" altLang="en-US" sz="1200" dirty="0" smtClean="0"/>
              <a:t>子</a:t>
            </a:r>
            <a:r>
              <a:rPr lang="ja-JP" altLang="en-US" sz="1200" dirty="0"/>
              <a:t>育て等を行う職員が、時間制約を有するがゆえに、他の職員と同様のやりがいのある職務を担うことが困難になっていないか。</a:t>
            </a:r>
          </a:p>
          <a:p>
            <a:r>
              <a:rPr lang="ja-JP" altLang="en-US" sz="1200" dirty="0"/>
              <a:t>○　</a:t>
            </a:r>
            <a:r>
              <a:rPr lang="ja-JP" altLang="en-US" sz="1200" dirty="0" smtClean="0"/>
              <a:t>様々</a:t>
            </a:r>
            <a:r>
              <a:rPr lang="ja-JP" altLang="en-US" sz="1200" dirty="0"/>
              <a:t>なハラスメントはないか。また、ハラスメントの要因ともなり得る固定的な性別役割分担意識はないか。</a:t>
            </a:r>
          </a:p>
        </p:txBody>
      </p:sp>
      <p:sp>
        <p:nvSpPr>
          <p:cNvPr id="6" name="正方形/長方形 5"/>
          <p:cNvSpPr/>
          <p:nvPr/>
        </p:nvSpPr>
        <p:spPr>
          <a:xfrm>
            <a:off x="251520" y="2780928"/>
            <a:ext cx="8712968" cy="3816424"/>
          </a:xfrm>
          <a:prstGeom prst="rect">
            <a:avLst/>
          </a:prstGeom>
          <a:ln w="50800" cmpd="thickThin"/>
        </p:spPr>
        <p:style>
          <a:lnRef idx="2">
            <a:schemeClr val="dk1"/>
          </a:lnRef>
          <a:fillRef idx="1">
            <a:schemeClr val="lt1"/>
          </a:fillRef>
          <a:effectRef idx="0">
            <a:schemeClr val="dk1"/>
          </a:effectRef>
          <a:fontRef idx="minor">
            <a:schemeClr val="dk1"/>
          </a:fontRef>
        </p:style>
        <p:txBody>
          <a:bodyPr rtlCol="0" anchor="ctr"/>
          <a:lstStyle/>
          <a:p>
            <a:r>
              <a:rPr lang="en-US" altLang="ja-JP" sz="1400" dirty="0"/>
              <a:t>【</a:t>
            </a:r>
            <a:r>
              <a:rPr lang="ja-JP" altLang="en-US" sz="1400" dirty="0"/>
              <a:t>男性の家庭生活への関わりを強化</a:t>
            </a:r>
            <a:r>
              <a:rPr lang="en-US" altLang="ja-JP" sz="1400" dirty="0"/>
              <a:t>】</a:t>
            </a:r>
          </a:p>
          <a:p>
            <a:r>
              <a:rPr lang="ja-JP" altLang="en-US" sz="1400" dirty="0"/>
              <a:t>●　</a:t>
            </a:r>
            <a:r>
              <a:rPr lang="ja-JP" altLang="en-US" sz="1400" dirty="0" smtClean="0"/>
              <a:t>男性</a:t>
            </a:r>
            <a:r>
              <a:rPr lang="ja-JP" altLang="en-US" sz="1400" dirty="0"/>
              <a:t>職員の育児休業・育児休暇の自主的な取得の促進</a:t>
            </a:r>
          </a:p>
          <a:p>
            <a:r>
              <a:rPr lang="ja-JP" altLang="en-US" sz="1400" dirty="0"/>
              <a:t>・ 取得率に関する目標を設定</a:t>
            </a:r>
          </a:p>
          <a:p>
            <a:r>
              <a:rPr lang="ja-JP" altLang="en-US" sz="1400" dirty="0"/>
              <a:t>・ 男性も家事や育児に参加できるよう、育児休業等の制度周知、男性職員による育児計画書の作成、子どもの発達段階に応じた休暇・休業制度の取得例・育児体験記の紹介（庁内イントラネット）や</a:t>
            </a:r>
          </a:p>
          <a:p>
            <a:r>
              <a:rPr lang="ja-JP" altLang="en-US" sz="1400" dirty="0"/>
              <a:t>「イクメン実践講座」等を通じた意識啓発</a:t>
            </a:r>
          </a:p>
          <a:p>
            <a:r>
              <a:rPr lang="ja-JP" altLang="en-US" sz="1400" dirty="0"/>
              <a:t>・ 男女いずれか一方に偏らない事務配分等の均衡確保など、双方が働きやすい環境を整備</a:t>
            </a:r>
          </a:p>
          <a:p>
            <a:r>
              <a:rPr lang="ja-JP" altLang="en-US" sz="1400" dirty="0"/>
              <a:t>・ 男性職員の子育て休暇取得促進実施要綱等を定め、妻が出産予定又は子供が生まれた職員の所属長に対し、育児休業等の取得に資する職場配慮や積極的な取得促進を通知にて依頼</a:t>
            </a:r>
          </a:p>
          <a:p>
            <a:r>
              <a:rPr lang="en-US" altLang="ja-JP" sz="1400" dirty="0"/>
              <a:t>【</a:t>
            </a:r>
            <a:r>
              <a:rPr lang="ja-JP" altLang="en-US" sz="1400" dirty="0"/>
              <a:t>職場理解・風土の醸成と環境の整備</a:t>
            </a:r>
            <a:r>
              <a:rPr lang="en-US" altLang="ja-JP" sz="1400" dirty="0"/>
              <a:t>】</a:t>
            </a:r>
          </a:p>
          <a:p>
            <a:r>
              <a:rPr lang="ja-JP" altLang="en-US" sz="1400" dirty="0"/>
              <a:t>（適正な取扱い）</a:t>
            </a:r>
          </a:p>
          <a:p>
            <a:r>
              <a:rPr lang="ja-JP" altLang="en-US" sz="1400" dirty="0"/>
              <a:t>●　</a:t>
            </a:r>
            <a:r>
              <a:rPr lang="ja-JP" altLang="en-US" sz="1400" dirty="0" smtClean="0"/>
              <a:t>育児</a:t>
            </a:r>
            <a:r>
              <a:rPr lang="ja-JP" altLang="en-US" sz="1400" dirty="0"/>
              <a:t>休業や育児短時間勤務等の両立支援制度を利用したことのみにより、昇格・昇任に不利益とならないよう配慮</a:t>
            </a:r>
          </a:p>
          <a:p>
            <a:r>
              <a:rPr lang="ja-JP" altLang="en-US" sz="1400" dirty="0"/>
              <a:t>（子育てハンドブック・マニュアル等の作成）</a:t>
            </a:r>
          </a:p>
          <a:p>
            <a:r>
              <a:rPr lang="ja-JP" altLang="en-US" sz="1400" dirty="0"/>
              <a:t>●　</a:t>
            </a:r>
            <a:r>
              <a:rPr lang="ja-JP" altLang="en-US" sz="1400" dirty="0" smtClean="0"/>
              <a:t>休暇</a:t>
            </a:r>
            <a:r>
              <a:rPr lang="ja-JP" altLang="en-US" sz="1400" dirty="0"/>
              <a:t>・休業制度や各種申請手続き等をまとめた「職員の子育て応援ハンドブック」を作成し、庁内</a:t>
            </a:r>
            <a:r>
              <a:rPr lang="en-US" altLang="ja-JP" sz="1400" dirty="0"/>
              <a:t>LAN</a:t>
            </a:r>
            <a:r>
              <a:rPr lang="ja-JP" altLang="en-US" sz="1400" dirty="0"/>
              <a:t>等に掲載</a:t>
            </a:r>
          </a:p>
          <a:p>
            <a:r>
              <a:rPr lang="ja-JP" altLang="en-US" sz="1400" dirty="0"/>
              <a:t>●　</a:t>
            </a:r>
            <a:r>
              <a:rPr lang="ja-JP" altLang="en-US" sz="1400" dirty="0" smtClean="0"/>
              <a:t>管理</a:t>
            </a:r>
            <a:r>
              <a:rPr lang="ja-JP" altLang="en-US" sz="1400" dirty="0"/>
              <a:t>職員のための「子育て職員への対応マニュアル」を作成・配布</a:t>
            </a:r>
          </a:p>
        </p:txBody>
      </p:sp>
      <p:sp>
        <p:nvSpPr>
          <p:cNvPr id="8" name="角丸四角形 7"/>
          <p:cNvSpPr/>
          <p:nvPr/>
        </p:nvSpPr>
        <p:spPr>
          <a:xfrm>
            <a:off x="107504" y="692696"/>
            <a:ext cx="2448272" cy="288032"/>
          </a:xfrm>
          <a:prstGeom prst="roundRect">
            <a:avLst/>
          </a:prstGeom>
          <a:solidFill>
            <a:schemeClr val="tx2">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取り組みにむけた観点</a:t>
            </a:r>
            <a:endParaRPr kumimoji="1" lang="ja-JP" altLang="en-US" dirty="0"/>
          </a:p>
        </p:txBody>
      </p:sp>
      <p:sp>
        <p:nvSpPr>
          <p:cNvPr id="9" name="フローチャート : 代替処理 8"/>
          <p:cNvSpPr/>
          <p:nvPr/>
        </p:nvSpPr>
        <p:spPr>
          <a:xfrm>
            <a:off x="107504" y="2636912"/>
            <a:ext cx="2448272" cy="288032"/>
          </a:xfrm>
          <a:prstGeom prst="flowChartAlternateProcess">
            <a:avLst/>
          </a:prstGeom>
          <a:solidFill>
            <a:schemeClr val="accent2">
              <a:lumMod val="20000"/>
              <a:lumOff val="80000"/>
            </a:schemeClr>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t>取り組み事例</a:t>
            </a:r>
            <a:endParaRPr kumimoji="1" lang="ja-JP" altLang="en-US" dirty="0"/>
          </a:p>
        </p:txBody>
      </p:sp>
    </p:spTree>
    <p:extLst>
      <p:ext uri="{BB962C8B-B14F-4D97-AF65-F5344CB8AC3E}">
        <p14:creationId xmlns:p14="http://schemas.microsoft.com/office/powerpoint/2010/main" val="2250132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15516" y="908720"/>
            <a:ext cx="8712968" cy="5832648"/>
          </a:xfrm>
          <a:prstGeom prst="rect">
            <a:avLst/>
          </a:prstGeom>
          <a:ln w="50800" cmpd="thickThin"/>
        </p:spPr>
        <p:style>
          <a:lnRef idx="2">
            <a:schemeClr val="dk1"/>
          </a:lnRef>
          <a:fillRef idx="1">
            <a:schemeClr val="lt1"/>
          </a:fillRef>
          <a:effectRef idx="0">
            <a:schemeClr val="dk1"/>
          </a:effectRef>
          <a:fontRef idx="minor">
            <a:schemeClr val="dk1"/>
          </a:fontRef>
        </p:style>
        <p:txBody>
          <a:bodyPr rtlCol="0" anchor="ctr"/>
          <a:lstStyle/>
          <a:p>
            <a:endParaRPr lang="en-US" altLang="ja-JP" sz="1400" dirty="0" smtClean="0"/>
          </a:p>
          <a:p>
            <a:r>
              <a:rPr lang="ja-JP" altLang="en-US" sz="1400" dirty="0" smtClean="0"/>
              <a:t>（</a:t>
            </a:r>
            <a:r>
              <a:rPr lang="ja-JP" altLang="en-US" sz="1400" dirty="0"/>
              <a:t>研修の実施）</a:t>
            </a:r>
          </a:p>
          <a:p>
            <a:r>
              <a:rPr lang="ja-JP" altLang="en-US" sz="1400" dirty="0"/>
              <a:t>●　</a:t>
            </a:r>
            <a:r>
              <a:rPr lang="ja-JP" altLang="en-US" sz="1400" dirty="0" smtClean="0"/>
              <a:t>管理</a:t>
            </a:r>
            <a:r>
              <a:rPr lang="ja-JP" altLang="en-US" sz="1400" dirty="0"/>
              <a:t>職員を対象に所属職員が安心して育児休業できる環境づくり等の意識改革や各職場でのマネジメント・課題検討に資する研修を実施</a:t>
            </a:r>
          </a:p>
          <a:p>
            <a:r>
              <a:rPr lang="ja-JP" altLang="en-US" sz="1400" dirty="0"/>
              <a:t>●　</a:t>
            </a:r>
            <a:r>
              <a:rPr lang="ja-JP" altLang="en-US" sz="1400" dirty="0" smtClean="0"/>
              <a:t>育児</a:t>
            </a:r>
            <a:r>
              <a:rPr lang="ja-JP" altLang="en-US" sz="1400" dirty="0"/>
              <a:t>関連の諸制度周知、休暇等の取得促進、職員の意識醸成を目的とした各職場内研修（総務課担当職員による出前研修等も含む）を実施</a:t>
            </a:r>
          </a:p>
          <a:p>
            <a:r>
              <a:rPr lang="ja-JP" altLang="en-US" sz="1400" dirty="0"/>
              <a:t>（相談体制の整備）</a:t>
            </a:r>
          </a:p>
          <a:p>
            <a:r>
              <a:rPr lang="ja-JP" altLang="en-US" sz="1400" dirty="0"/>
              <a:t>●　</a:t>
            </a:r>
            <a:r>
              <a:rPr lang="ja-JP" altLang="en-US" sz="1400" dirty="0" smtClean="0"/>
              <a:t>子育て</a:t>
            </a:r>
            <a:r>
              <a:rPr lang="ja-JP" altLang="en-US" sz="1400" dirty="0"/>
              <a:t>経験と他の職員の子育て支援に意欲のある職員を「相談員」等として選任し、各所属で子育て中の職員が相談しやすい体制を整備（相談員一覧の庁内イントラネット掲載、面談や電話等での相談が可能）</a:t>
            </a:r>
          </a:p>
          <a:p>
            <a:r>
              <a:rPr lang="ja-JP" altLang="en-US" sz="1400" dirty="0"/>
              <a:t>（環境整備）</a:t>
            </a:r>
          </a:p>
          <a:p>
            <a:r>
              <a:rPr lang="ja-JP" altLang="en-US" sz="1400" dirty="0"/>
              <a:t>●　</a:t>
            </a:r>
            <a:r>
              <a:rPr lang="ja-JP" altLang="en-US" sz="1400" dirty="0" smtClean="0"/>
              <a:t>子</a:t>
            </a:r>
            <a:r>
              <a:rPr lang="ja-JP" altLang="en-US" sz="1400" dirty="0"/>
              <a:t>育て中の</a:t>
            </a:r>
            <a:r>
              <a:rPr lang="ja-JP" altLang="en-US" sz="1400" dirty="0" smtClean="0"/>
              <a:t>職員</a:t>
            </a:r>
            <a:r>
              <a:rPr lang="ja-JP" altLang="en-US" sz="1400" dirty="0"/>
              <a:t>を</a:t>
            </a:r>
            <a:r>
              <a:rPr lang="ja-JP" altLang="en-US" sz="1400" dirty="0" smtClean="0"/>
              <a:t>自宅から通勤可能</a:t>
            </a:r>
            <a:r>
              <a:rPr lang="ja-JP" altLang="en-US" sz="1400" dirty="0"/>
              <a:t>な所属へ配置するなど、働きやすい環境確保に可能な限り配慮</a:t>
            </a:r>
          </a:p>
          <a:p>
            <a:r>
              <a:rPr lang="ja-JP" altLang="en-US" sz="1400" dirty="0"/>
              <a:t>●　</a:t>
            </a:r>
            <a:r>
              <a:rPr lang="ja-JP" altLang="en-US" sz="1400" dirty="0" smtClean="0"/>
              <a:t>妊娠</a:t>
            </a:r>
            <a:r>
              <a:rPr lang="ja-JP" altLang="en-US" sz="1400" dirty="0"/>
              <a:t>した職員又は配偶者が提出する育児支援制度利用プランの作成や所属長との面談の実施など、所属職員が休暇等を取得できる環境や体制を所属長が整備</a:t>
            </a:r>
          </a:p>
          <a:p>
            <a:r>
              <a:rPr lang="en-US" altLang="ja-JP" sz="1400" dirty="0" smtClean="0"/>
              <a:t>【</a:t>
            </a:r>
            <a:r>
              <a:rPr lang="ja-JP" altLang="en-US" sz="1400" dirty="0"/>
              <a:t>育児休業取得職員の職場復帰支援策</a:t>
            </a:r>
            <a:r>
              <a:rPr lang="en-US" altLang="ja-JP" sz="1400" dirty="0"/>
              <a:t>】</a:t>
            </a:r>
          </a:p>
          <a:p>
            <a:r>
              <a:rPr lang="ja-JP" altLang="en-US" sz="1400" dirty="0"/>
              <a:t>（育児休業前）</a:t>
            </a:r>
          </a:p>
          <a:p>
            <a:r>
              <a:rPr lang="ja-JP" altLang="en-US" sz="1400" dirty="0"/>
              <a:t>●　</a:t>
            </a:r>
            <a:r>
              <a:rPr lang="ja-JP" altLang="en-US" sz="1400" dirty="0" smtClean="0"/>
              <a:t>出産</a:t>
            </a:r>
            <a:r>
              <a:rPr lang="ja-JP" altLang="en-US" sz="1400" dirty="0"/>
              <a:t>・育児によるキャリアの中断を防ぐため，本人・上司・配偶者を対象としたキャリア支援研修を実施</a:t>
            </a:r>
          </a:p>
          <a:p>
            <a:r>
              <a:rPr lang="ja-JP" altLang="en-US" sz="1400" dirty="0"/>
              <a:t>（育児休業中）</a:t>
            </a:r>
          </a:p>
          <a:p>
            <a:r>
              <a:rPr lang="ja-JP" altLang="en-US" sz="1400" dirty="0"/>
              <a:t>●　</a:t>
            </a:r>
            <a:r>
              <a:rPr lang="ja-JP" altLang="en-US" sz="1400" dirty="0" smtClean="0"/>
              <a:t>外部</a:t>
            </a:r>
            <a:r>
              <a:rPr lang="ja-JP" altLang="en-US" sz="1400" dirty="0"/>
              <a:t>接続による庁内ＬＡＮデータベースを利用可能とし、育児関連制度、セミナー・研修等の情報をメール配信</a:t>
            </a:r>
          </a:p>
          <a:p>
            <a:r>
              <a:rPr lang="ja-JP" altLang="en-US" sz="1400" dirty="0"/>
              <a:t>●　</a:t>
            </a:r>
            <a:r>
              <a:rPr lang="ja-JP" altLang="en-US" sz="1400" dirty="0" smtClean="0"/>
              <a:t>産休育休中</a:t>
            </a:r>
            <a:r>
              <a:rPr lang="ja-JP" altLang="en-US" sz="1400" dirty="0"/>
              <a:t>職員のキャリア形成支援（研修受講時の保険加入・託児サービス提供、ｅラーニングや通信講座受講機会の提供）</a:t>
            </a:r>
          </a:p>
          <a:p>
            <a:r>
              <a:rPr lang="ja-JP" altLang="en-US" sz="1400" dirty="0"/>
              <a:t>●　</a:t>
            </a:r>
            <a:r>
              <a:rPr lang="ja-JP" altLang="en-US" sz="1400" dirty="0" smtClean="0"/>
              <a:t>復帰</a:t>
            </a:r>
            <a:r>
              <a:rPr lang="ja-JP" altLang="en-US" sz="1400" dirty="0"/>
              <a:t>座談会や「子育て支援サロン」等を開催し、育休中の職員同士、職員・職場との情報交換や既育休取得者の復帰にあたっての経験談を共有する機会を設けるなど、相談体制を構築</a:t>
            </a:r>
          </a:p>
          <a:p>
            <a:r>
              <a:rPr lang="ja-JP" altLang="en-US" sz="1400" dirty="0"/>
              <a:t>●　</a:t>
            </a:r>
            <a:r>
              <a:rPr lang="ja-JP" altLang="en-US" sz="1400" dirty="0" smtClean="0"/>
              <a:t>復職前</a:t>
            </a:r>
            <a:r>
              <a:rPr lang="ja-JP" altLang="en-US" sz="1400" dirty="0"/>
              <a:t>に職場の雰囲気や仕事に慣れることを希望する職員を対象に「イーズ出勤（育児休業職員の職場復帰訓練）」制度を導入（育休中に実施するため、無給）</a:t>
            </a:r>
          </a:p>
          <a:p>
            <a:r>
              <a:rPr lang="ja-JP" altLang="en-US" sz="1400" dirty="0"/>
              <a:t>●　</a:t>
            </a:r>
            <a:r>
              <a:rPr lang="ja-JP" altLang="en-US" sz="1400" dirty="0" smtClean="0"/>
              <a:t>育児</a:t>
            </a:r>
            <a:r>
              <a:rPr lang="ja-JP" altLang="en-US" sz="1400" dirty="0"/>
              <a:t>休業中の職員の支援担当者を指定</a:t>
            </a:r>
          </a:p>
          <a:p>
            <a:r>
              <a:rPr lang="ja-JP" altLang="en-US" sz="1400" dirty="0"/>
              <a:t>（育休修了後）</a:t>
            </a:r>
          </a:p>
          <a:p>
            <a:r>
              <a:rPr lang="ja-JP" altLang="en-US" sz="1400" dirty="0"/>
              <a:t>●　</a:t>
            </a:r>
            <a:r>
              <a:rPr lang="ja-JP" altLang="en-US" sz="1400" dirty="0" smtClean="0"/>
              <a:t>仕事</a:t>
            </a:r>
            <a:r>
              <a:rPr lang="ja-JP" altLang="en-US" sz="1400" dirty="0"/>
              <a:t>と育児の両立等に関する復帰後の職場内研修の充実等</a:t>
            </a:r>
          </a:p>
        </p:txBody>
      </p:sp>
      <p:sp>
        <p:nvSpPr>
          <p:cNvPr id="7" name="フローチャート : 代替処理 6"/>
          <p:cNvSpPr/>
          <p:nvPr/>
        </p:nvSpPr>
        <p:spPr>
          <a:xfrm>
            <a:off x="107504" y="836712"/>
            <a:ext cx="2448272" cy="288032"/>
          </a:xfrm>
          <a:prstGeom prst="flowChartAlternateProcess">
            <a:avLst/>
          </a:prstGeom>
          <a:solidFill>
            <a:schemeClr val="accent2">
              <a:lumMod val="20000"/>
              <a:lumOff val="80000"/>
            </a:schemeClr>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t>取り組み事例</a:t>
            </a:r>
            <a:endParaRPr kumimoji="1" lang="ja-JP" altLang="en-US" dirty="0"/>
          </a:p>
        </p:txBody>
      </p:sp>
      <p:sp>
        <p:nvSpPr>
          <p:cNvPr id="8" name="正方形/長方形 7"/>
          <p:cNvSpPr/>
          <p:nvPr/>
        </p:nvSpPr>
        <p:spPr>
          <a:xfrm>
            <a:off x="107504" y="116632"/>
            <a:ext cx="7920000" cy="504056"/>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b="1" dirty="0" smtClean="0"/>
              <a:t>⑤－</a:t>
            </a:r>
            <a:r>
              <a:rPr lang="en-US" altLang="ja-JP" b="1" dirty="0"/>
              <a:t>2</a:t>
            </a:r>
            <a:r>
              <a:rPr lang="ja-JP" altLang="en-US" b="1" dirty="0" smtClean="0"/>
              <a:t>　家事</a:t>
            </a:r>
            <a:r>
              <a:rPr lang="ja-JP" altLang="en-US" b="1" dirty="0"/>
              <a:t>、育児や介護をしながら活躍できる職場環境の</a:t>
            </a:r>
            <a:r>
              <a:rPr lang="ja-JP" altLang="en-US" b="1" dirty="0" smtClean="0"/>
              <a:t>整備</a:t>
            </a:r>
            <a:endParaRPr kumimoji="1" lang="ja-JP" altLang="en-US" b="1" dirty="0"/>
          </a:p>
        </p:txBody>
      </p:sp>
    </p:spTree>
    <p:extLst>
      <p:ext uri="{BB962C8B-B14F-4D97-AF65-F5344CB8AC3E}">
        <p14:creationId xmlns:p14="http://schemas.microsoft.com/office/powerpoint/2010/main" val="31975451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504" y="116632"/>
            <a:ext cx="7920000" cy="504056"/>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b="1" dirty="0"/>
              <a:t>⑥</a:t>
            </a:r>
            <a:r>
              <a:rPr lang="ja-JP" altLang="en-US" b="1" dirty="0" smtClean="0"/>
              <a:t>　非正規労働者</a:t>
            </a:r>
            <a:endParaRPr kumimoji="1" lang="ja-JP" altLang="en-US" b="1" dirty="0"/>
          </a:p>
        </p:txBody>
      </p:sp>
      <p:sp>
        <p:nvSpPr>
          <p:cNvPr id="5" name="正方形/長方形 4"/>
          <p:cNvSpPr/>
          <p:nvPr/>
        </p:nvSpPr>
        <p:spPr>
          <a:xfrm>
            <a:off x="216000" y="836712"/>
            <a:ext cx="8712000" cy="21602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r>
              <a:rPr lang="ja-JP" altLang="en-US" dirty="0">
                <a:solidFill>
                  <a:prstClr val="black"/>
                </a:solidFill>
              </a:rPr>
              <a:t>○　非正規労働</a:t>
            </a:r>
            <a:r>
              <a:rPr lang="ja-JP" altLang="en-US" dirty="0" smtClean="0">
                <a:solidFill>
                  <a:prstClr val="black"/>
                </a:solidFill>
              </a:rPr>
              <a:t>者の部署や職種ごとの男女比率や選考の過程において偏りがないか。</a:t>
            </a:r>
            <a:endParaRPr lang="en-US" altLang="ja-JP" dirty="0" smtClean="0">
              <a:solidFill>
                <a:prstClr val="black"/>
              </a:solidFill>
            </a:endParaRPr>
          </a:p>
          <a:p>
            <a:pPr lvl="0"/>
            <a:r>
              <a:rPr lang="ja-JP" altLang="en-US" dirty="0" smtClean="0">
                <a:solidFill>
                  <a:prstClr val="black"/>
                </a:solidFill>
              </a:rPr>
              <a:t>○</a:t>
            </a:r>
            <a:r>
              <a:rPr lang="ja-JP" altLang="en-US" dirty="0">
                <a:solidFill>
                  <a:prstClr val="black"/>
                </a:solidFill>
              </a:rPr>
              <a:t>　</a:t>
            </a:r>
            <a:r>
              <a:rPr lang="ja-JP" altLang="en-US" dirty="0" smtClean="0">
                <a:solidFill>
                  <a:prstClr val="black"/>
                </a:solidFill>
              </a:rPr>
              <a:t>育児・介護・病気などの休暇制度を認知・活用できているか。また、正規・非正規で制度に差異がないか</a:t>
            </a:r>
            <a:endParaRPr lang="ja-JP" altLang="en-US" dirty="0">
              <a:solidFill>
                <a:prstClr val="black"/>
              </a:solidFill>
            </a:endParaRPr>
          </a:p>
          <a:p>
            <a:r>
              <a:rPr lang="ja-JP" altLang="en-US" dirty="0" smtClean="0"/>
              <a:t>○</a:t>
            </a:r>
            <a:r>
              <a:rPr lang="ja-JP" altLang="en-US" dirty="0"/>
              <a:t>　非正規労働者</a:t>
            </a:r>
            <a:r>
              <a:rPr lang="ja-JP" altLang="en-US" dirty="0" smtClean="0"/>
              <a:t>の</a:t>
            </a:r>
            <a:r>
              <a:rPr lang="ja-JP" altLang="en-US" dirty="0"/>
              <a:t>業務内容や責任に応じて、当該職員の勤務能率を発揮する研修が行われているか</a:t>
            </a:r>
            <a:r>
              <a:rPr lang="ja-JP" altLang="en-US" dirty="0" smtClean="0"/>
              <a:t>。</a:t>
            </a:r>
            <a:endParaRPr lang="en-US" altLang="ja-JP" dirty="0" smtClean="0"/>
          </a:p>
          <a:p>
            <a:r>
              <a:rPr lang="ja-JP" altLang="en-US" dirty="0" smtClean="0"/>
              <a:t>○　</a:t>
            </a:r>
            <a:r>
              <a:rPr lang="ja-JP" altLang="ja-JP" dirty="0" smtClean="0"/>
              <a:t>定期</a:t>
            </a:r>
            <a:r>
              <a:rPr lang="ja-JP" altLang="ja-JP" dirty="0"/>
              <a:t>健康</a:t>
            </a:r>
            <a:r>
              <a:rPr lang="ja-JP" altLang="ja-JP" dirty="0" smtClean="0"/>
              <a:t>診断</a:t>
            </a:r>
            <a:r>
              <a:rPr lang="ja-JP" altLang="en-US" dirty="0" smtClean="0"/>
              <a:t>の内容や基準に差異がないか。</a:t>
            </a:r>
            <a:endParaRPr lang="ja-JP" altLang="en-US" dirty="0"/>
          </a:p>
        </p:txBody>
      </p:sp>
      <p:sp>
        <p:nvSpPr>
          <p:cNvPr id="6" name="正方形/長方形 5"/>
          <p:cNvSpPr/>
          <p:nvPr/>
        </p:nvSpPr>
        <p:spPr>
          <a:xfrm>
            <a:off x="251520" y="3313560"/>
            <a:ext cx="8712968" cy="2203672"/>
          </a:xfrm>
          <a:prstGeom prst="rect">
            <a:avLst/>
          </a:prstGeom>
          <a:ln w="50800" cmpd="thickThin"/>
        </p:spPr>
        <p:style>
          <a:lnRef idx="2">
            <a:schemeClr val="dk1"/>
          </a:lnRef>
          <a:fillRef idx="1">
            <a:schemeClr val="lt1"/>
          </a:fillRef>
          <a:effectRef idx="0">
            <a:schemeClr val="dk1"/>
          </a:effectRef>
          <a:fontRef idx="minor">
            <a:schemeClr val="dk1"/>
          </a:fontRef>
        </p:style>
        <p:txBody>
          <a:bodyPr rtlCol="0" anchor="ctr"/>
          <a:lstStyle/>
          <a:p>
            <a:r>
              <a:rPr lang="ja-JP" altLang="en-US" dirty="0" smtClean="0"/>
              <a:t>●　採用計画の再考と正規化枠や社会人枠の拡大</a:t>
            </a:r>
            <a:endParaRPr lang="en-US" altLang="ja-JP" dirty="0" smtClean="0"/>
          </a:p>
          <a:p>
            <a:r>
              <a:rPr lang="ja-JP" altLang="en-US" dirty="0" smtClean="0"/>
              <a:t>●</a:t>
            </a:r>
            <a:r>
              <a:rPr lang="ja-JP" altLang="en-US" dirty="0"/>
              <a:t>　</a:t>
            </a:r>
            <a:r>
              <a:rPr lang="ja-JP" altLang="en-US" dirty="0" smtClean="0"/>
              <a:t>育児・介護休業制度の充実と周知徹底にむけた説明会の開催</a:t>
            </a:r>
            <a:endParaRPr lang="en-US" altLang="ja-JP" dirty="0" smtClean="0"/>
          </a:p>
          <a:p>
            <a:r>
              <a:rPr lang="ja-JP" altLang="en-US" dirty="0" smtClean="0"/>
              <a:t>●　各種休暇・休業の利用率把握と、利用しやすい環境にむけた職場環境の整備</a:t>
            </a:r>
            <a:endParaRPr lang="en-US" altLang="ja-JP" dirty="0" smtClean="0"/>
          </a:p>
          <a:p>
            <a:r>
              <a:rPr lang="ja-JP" altLang="en-US" dirty="0" smtClean="0"/>
              <a:t>●　非正規労働者も対象に含めた業務研修に変更し、時間内に開催</a:t>
            </a:r>
            <a:endParaRPr lang="en-US" altLang="ja-JP" dirty="0" smtClean="0"/>
          </a:p>
          <a:p>
            <a:r>
              <a:rPr lang="ja-JP" altLang="en-US" smtClean="0"/>
              <a:t>●</a:t>
            </a:r>
            <a:r>
              <a:rPr lang="ja-JP" altLang="en-US" dirty="0"/>
              <a:t>　</a:t>
            </a:r>
            <a:r>
              <a:rPr lang="ja-JP" altLang="en-US" dirty="0" smtClean="0"/>
              <a:t>女性</a:t>
            </a:r>
            <a:r>
              <a:rPr lang="ja-JP" altLang="en-US" dirty="0"/>
              <a:t>職員交流セミナーを</a:t>
            </a:r>
            <a:r>
              <a:rPr lang="ja-JP" altLang="en-US" dirty="0" smtClean="0"/>
              <a:t>開催</a:t>
            </a:r>
            <a:endParaRPr lang="en-US" altLang="ja-JP" dirty="0" smtClean="0"/>
          </a:p>
          <a:p>
            <a:r>
              <a:rPr lang="ja-JP" altLang="en-US" dirty="0" smtClean="0"/>
              <a:t>●　定期健康診断の受診率の向上と、内容の標準化を実施</a:t>
            </a:r>
            <a:endParaRPr lang="en-US" altLang="ja-JP" dirty="0" smtClean="0"/>
          </a:p>
        </p:txBody>
      </p:sp>
      <p:sp>
        <p:nvSpPr>
          <p:cNvPr id="8" name="角丸四角形 7"/>
          <p:cNvSpPr/>
          <p:nvPr/>
        </p:nvSpPr>
        <p:spPr>
          <a:xfrm>
            <a:off x="107504" y="692696"/>
            <a:ext cx="2448272" cy="288032"/>
          </a:xfrm>
          <a:prstGeom prst="roundRect">
            <a:avLst/>
          </a:prstGeom>
          <a:solidFill>
            <a:schemeClr val="tx2">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取り組みにむけた観点</a:t>
            </a:r>
            <a:endParaRPr kumimoji="1" lang="ja-JP" altLang="en-US" dirty="0"/>
          </a:p>
        </p:txBody>
      </p:sp>
      <p:sp>
        <p:nvSpPr>
          <p:cNvPr id="9" name="フローチャート : 代替処理 8"/>
          <p:cNvSpPr/>
          <p:nvPr/>
        </p:nvSpPr>
        <p:spPr>
          <a:xfrm>
            <a:off x="107504" y="3068960"/>
            <a:ext cx="2448272" cy="288032"/>
          </a:xfrm>
          <a:prstGeom prst="flowChartAlternateProcess">
            <a:avLst/>
          </a:prstGeom>
          <a:solidFill>
            <a:schemeClr val="accent2">
              <a:lumMod val="20000"/>
              <a:lumOff val="80000"/>
            </a:schemeClr>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t>取り組み事例</a:t>
            </a:r>
            <a:endParaRPr kumimoji="1" lang="ja-JP" altLang="en-US" dirty="0"/>
          </a:p>
        </p:txBody>
      </p:sp>
    </p:spTree>
    <p:extLst>
      <p:ext uri="{BB962C8B-B14F-4D97-AF65-F5344CB8AC3E}">
        <p14:creationId xmlns:p14="http://schemas.microsoft.com/office/powerpoint/2010/main" val="328513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TotalTime>
  <Words>92</Words>
  <Application>Microsoft Office PowerPoint</Application>
  <PresentationFormat>画面に合わせる (4:3)</PresentationFormat>
  <Paragraphs>136</Paragraphs>
  <Slides>7</Slides>
  <Notes>2</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羽鳥 竜</dc:creator>
  <cp:lastModifiedBy>自治労県本支部</cp:lastModifiedBy>
  <cp:revision>20</cp:revision>
  <cp:lastPrinted>2015-12-15T08:54:05Z</cp:lastPrinted>
  <dcterms:created xsi:type="dcterms:W3CDTF">2015-12-03T01:19:18Z</dcterms:created>
  <dcterms:modified xsi:type="dcterms:W3CDTF">2015-12-15T08:54:22Z</dcterms:modified>
</cp:coreProperties>
</file>