
<file path=[Content_Types].xml><?xml version="1.0" encoding="utf-8"?>
<Types xmlns="http://schemas.openxmlformats.org/package/2006/content-types">
  <Default Extension="png" ContentType="image/png"/>
  <Default Extension="xls" ContentType="application/vnd.ms-exce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handoutMasterIdLst>
    <p:handoutMasterId r:id="rId38"/>
  </p:handoutMasterIdLst>
  <p:sldIdLst>
    <p:sldId id="256" r:id="rId3"/>
    <p:sldId id="260" r:id="rId4"/>
    <p:sldId id="261" r:id="rId5"/>
    <p:sldId id="300" r:id="rId6"/>
    <p:sldId id="301" r:id="rId7"/>
    <p:sldId id="263" r:id="rId8"/>
    <p:sldId id="286" r:id="rId9"/>
    <p:sldId id="277" r:id="rId10"/>
    <p:sldId id="302" r:id="rId11"/>
    <p:sldId id="279" r:id="rId12"/>
    <p:sldId id="297" r:id="rId13"/>
    <p:sldId id="283" r:id="rId14"/>
    <p:sldId id="285" r:id="rId15"/>
    <p:sldId id="292" r:id="rId16"/>
    <p:sldId id="293" r:id="rId17"/>
    <p:sldId id="295" r:id="rId18"/>
    <p:sldId id="296" r:id="rId19"/>
    <p:sldId id="298" r:id="rId20"/>
    <p:sldId id="299" r:id="rId21"/>
    <p:sldId id="306" r:id="rId22"/>
    <p:sldId id="308" r:id="rId23"/>
    <p:sldId id="309" r:id="rId24"/>
    <p:sldId id="310" r:id="rId25"/>
    <p:sldId id="311" r:id="rId26"/>
    <p:sldId id="312" r:id="rId27"/>
    <p:sldId id="314" r:id="rId28"/>
    <p:sldId id="316" r:id="rId29"/>
    <p:sldId id="315" r:id="rId30"/>
    <p:sldId id="267" r:id="rId31"/>
    <p:sldId id="268" r:id="rId32"/>
    <p:sldId id="291" r:id="rId33"/>
    <p:sldId id="303" r:id="rId34"/>
    <p:sldId id="304" r:id="rId35"/>
    <p:sldId id="284" r:id="rId36"/>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96"/>
      </p:cViewPr>
      <p:guideLst>
        <p:guide orient="horz" pos="2160"/>
        <p:guide pos="2880"/>
      </p:guideLst>
    </p:cSldViewPr>
  </p:slideViewPr>
  <p:notesTextViewPr>
    <p:cViewPr>
      <p:scale>
        <a:sx n="100" d="100"/>
        <a:sy n="100" d="100"/>
      </p:scale>
      <p:origin x="0" y="0"/>
    </p:cViewPr>
  </p:notesTextViewPr>
  <p:notesViewPr>
    <p:cSldViewPr>
      <p:cViewPr varScale="1">
        <p:scale>
          <a:sx n="90" d="100"/>
          <a:sy n="90" d="100"/>
        </p:scale>
        <p:origin x="381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sato\Desktop\&#22343;&#31561;&#27861;&#12497;&#12527;&#12509;&#12288;&#34920;.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Sheet1!$C$2</c:f>
              <c:strCache>
                <c:ptCount val="1"/>
                <c:pt idx="0">
                  <c:v>100万円以下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Sheet1!$B$3:$B$6</c:f>
              <c:strCache>
                <c:ptCount val="4"/>
                <c:pt idx="0">
                  <c:v>1986年</c:v>
                </c:pt>
                <c:pt idx="1">
                  <c:v>1996年</c:v>
                </c:pt>
                <c:pt idx="2">
                  <c:v>2006年</c:v>
                </c:pt>
                <c:pt idx="3">
                  <c:v>2009年</c:v>
                </c:pt>
              </c:strCache>
            </c:strRef>
          </c:cat>
          <c:val>
            <c:numRef>
              <c:f>Sheet1!$C$3:$C$6</c:f>
              <c:numCache>
                <c:formatCode>0.0%</c:formatCode>
                <c:ptCount val="4"/>
                <c:pt idx="0">
                  <c:v>0.17300000000000001</c:v>
                </c:pt>
                <c:pt idx="1">
                  <c:v>0.15500000000000044</c:v>
                </c:pt>
                <c:pt idx="2">
                  <c:v>0.16500000000000031</c:v>
                </c:pt>
                <c:pt idx="3">
                  <c:v>0.17700000000000021</c:v>
                </c:pt>
              </c:numCache>
            </c:numRef>
          </c:val>
        </c:ser>
        <c:ser>
          <c:idx val="1"/>
          <c:order val="1"/>
          <c:tx>
            <c:strRef>
              <c:f>Sheet1!$D$2</c:f>
              <c:strCache>
                <c:ptCount val="1"/>
                <c:pt idx="0">
                  <c:v>200万円以下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Sheet1!$B$3:$B$6</c:f>
              <c:strCache>
                <c:ptCount val="4"/>
                <c:pt idx="0">
                  <c:v>1986年</c:v>
                </c:pt>
                <c:pt idx="1">
                  <c:v>1996年</c:v>
                </c:pt>
                <c:pt idx="2">
                  <c:v>2006年</c:v>
                </c:pt>
                <c:pt idx="3">
                  <c:v>2009年</c:v>
                </c:pt>
              </c:strCache>
            </c:strRef>
          </c:cat>
          <c:val>
            <c:numRef>
              <c:f>Sheet1!$D$3:$D$6</c:f>
              <c:numCache>
                <c:formatCode>0.0%</c:formatCode>
                <c:ptCount val="4"/>
                <c:pt idx="0">
                  <c:v>0.38100000000000095</c:v>
                </c:pt>
                <c:pt idx="1">
                  <c:v>0.22200000000000028</c:v>
                </c:pt>
                <c:pt idx="2">
                  <c:v>0.27100000000000002</c:v>
                </c:pt>
                <c:pt idx="3">
                  <c:v>0.27200000000000002</c:v>
                </c:pt>
              </c:numCache>
            </c:numRef>
          </c:val>
        </c:ser>
        <c:ser>
          <c:idx val="2"/>
          <c:order val="2"/>
          <c:tx>
            <c:strRef>
              <c:f>Sheet1!$E$2</c:f>
              <c:strCache>
                <c:ptCount val="1"/>
                <c:pt idx="0">
                  <c:v>300万円以下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Sheet1!$B$3:$B$6</c:f>
              <c:strCache>
                <c:ptCount val="4"/>
                <c:pt idx="0">
                  <c:v>1986年</c:v>
                </c:pt>
                <c:pt idx="1">
                  <c:v>1996年</c:v>
                </c:pt>
                <c:pt idx="2">
                  <c:v>2006年</c:v>
                </c:pt>
                <c:pt idx="3">
                  <c:v>2009年</c:v>
                </c:pt>
              </c:strCache>
            </c:strRef>
          </c:cat>
          <c:val>
            <c:numRef>
              <c:f>Sheet1!$E$3:$E$6</c:f>
              <c:numCache>
                <c:formatCode>0.0%</c:formatCode>
                <c:ptCount val="4"/>
                <c:pt idx="0">
                  <c:v>0.28300000000000008</c:v>
                </c:pt>
                <c:pt idx="1">
                  <c:v>0.26700000000000002</c:v>
                </c:pt>
                <c:pt idx="2">
                  <c:v>0.22400000000000031</c:v>
                </c:pt>
                <c:pt idx="3">
                  <c:v>0.22800000000000031</c:v>
                </c:pt>
              </c:numCache>
            </c:numRef>
          </c:val>
        </c:ser>
        <c:ser>
          <c:idx val="3"/>
          <c:order val="3"/>
          <c:tx>
            <c:strRef>
              <c:f>Sheet1!$F$2</c:f>
              <c:strCache>
                <c:ptCount val="1"/>
                <c:pt idx="0">
                  <c:v>400万円以下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Sheet1!$B$3:$B$6</c:f>
              <c:strCache>
                <c:ptCount val="4"/>
                <c:pt idx="0">
                  <c:v>1986年</c:v>
                </c:pt>
                <c:pt idx="1">
                  <c:v>1996年</c:v>
                </c:pt>
                <c:pt idx="2">
                  <c:v>2006年</c:v>
                </c:pt>
                <c:pt idx="3">
                  <c:v>2009年</c:v>
                </c:pt>
              </c:strCache>
            </c:strRef>
          </c:cat>
          <c:val>
            <c:numRef>
              <c:f>Sheet1!$F$3:$F$6</c:f>
              <c:numCache>
                <c:formatCode>0.0%</c:formatCode>
                <c:ptCount val="4"/>
                <c:pt idx="0">
                  <c:v>9.5000000000000237E-2</c:v>
                </c:pt>
                <c:pt idx="1">
                  <c:v>0.18500000000000041</c:v>
                </c:pt>
                <c:pt idx="2">
                  <c:v>0.15600000000000044</c:v>
                </c:pt>
                <c:pt idx="3">
                  <c:v>0.15200000000000041</c:v>
                </c:pt>
              </c:numCache>
            </c:numRef>
          </c:val>
        </c:ser>
        <c:ser>
          <c:idx val="4"/>
          <c:order val="4"/>
          <c:tx>
            <c:strRef>
              <c:f>Sheet1!$G$2</c:f>
              <c:strCache>
                <c:ptCount val="1"/>
                <c:pt idx="0">
                  <c:v>500万円以下</c:v>
                </c:pt>
              </c:strCache>
            </c:strRef>
          </c:tx>
          <c:invertIfNegative val="0"/>
          <c:dLbls>
            <c:dLbl>
              <c:idx val="2"/>
              <c:layout/>
              <c:dLblPos val="inBase"/>
              <c:showLegendKey val="0"/>
              <c:showVal val="1"/>
              <c:showCatName val="0"/>
              <c:showSerName val="0"/>
              <c:showPercent val="0"/>
              <c:showBubbleSize val="0"/>
              <c:extLst>
                <c:ext xmlns:c15="http://schemas.microsoft.com/office/drawing/2012/chart" uri="{CE6537A1-D6FC-4f65-9D91-7224C49458BB}">
                  <c15:layout/>
                </c:ext>
              </c:extLst>
            </c:dLbl>
            <c:dLbl>
              <c:idx val="3"/>
              <c:layout/>
              <c:dLblPos val="inBase"/>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Sheet1!$B$3:$B$6</c:f>
              <c:strCache>
                <c:ptCount val="4"/>
                <c:pt idx="0">
                  <c:v>1986年</c:v>
                </c:pt>
                <c:pt idx="1">
                  <c:v>1996年</c:v>
                </c:pt>
                <c:pt idx="2">
                  <c:v>2006年</c:v>
                </c:pt>
                <c:pt idx="3">
                  <c:v>2009年</c:v>
                </c:pt>
              </c:strCache>
            </c:strRef>
          </c:cat>
          <c:val>
            <c:numRef>
              <c:f>Sheet1!$G$3:$G$6</c:f>
              <c:numCache>
                <c:formatCode>0.0%</c:formatCode>
                <c:ptCount val="4"/>
                <c:pt idx="0">
                  <c:v>3.6000000000000101E-2</c:v>
                </c:pt>
                <c:pt idx="1">
                  <c:v>8.3000000000000268E-2</c:v>
                </c:pt>
                <c:pt idx="2">
                  <c:v>8.8000000000000342E-2</c:v>
                </c:pt>
                <c:pt idx="3">
                  <c:v>8.2000000000000003E-2</c:v>
                </c:pt>
              </c:numCache>
            </c:numRef>
          </c:val>
        </c:ser>
        <c:ser>
          <c:idx val="5"/>
          <c:order val="5"/>
          <c:tx>
            <c:strRef>
              <c:f>Sheet1!$H$2</c:f>
              <c:strCache>
                <c:ptCount val="1"/>
                <c:pt idx="0">
                  <c:v>600万円以下</c:v>
                </c:pt>
              </c:strCache>
            </c:strRef>
          </c:tx>
          <c:invertIfNegative val="0"/>
          <c:dLbls>
            <c:dLbl>
              <c:idx val="0"/>
              <c:layout>
                <c:manualLayout>
                  <c:x val="0"/>
                  <c:y val="6.006029651698953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Sheet1!$B$3:$B$6</c:f>
              <c:strCache>
                <c:ptCount val="4"/>
                <c:pt idx="0">
                  <c:v>1986年</c:v>
                </c:pt>
                <c:pt idx="1">
                  <c:v>1996年</c:v>
                </c:pt>
                <c:pt idx="2">
                  <c:v>2006年</c:v>
                </c:pt>
                <c:pt idx="3">
                  <c:v>2009年</c:v>
                </c:pt>
              </c:strCache>
            </c:strRef>
          </c:cat>
          <c:val>
            <c:numRef>
              <c:f>Sheet1!$H$3:$H$6</c:f>
              <c:numCache>
                <c:formatCode>0.0%</c:formatCode>
                <c:ptCount val="4"/>
                <c:pt idx="0">
                  <c:v>1.6000000000000052E-2</c:v>
                </c:pt>
                <c:pt idx="1">
                  <c:v>3.9000000000000076E-2</c:v>
                </c:pt>
                <c:pt idx="2">
                  <c:v>4.4000000000000136E-2</c:v>
                </c:pt>
                <c:pt idx="3">
                  <c:v>4.2000000000000114E-2</c:v>
                </c:pt>
              </c:numCache>
            </c:numRef>
          </c:val>
        </c:ser>
        <c:ser>
          <c:idx val="6"/>
          <c:order val="6"/>
          <c:tx>
            <c:strRef>
              <c:f>Sheet1!$I$2</c:f>
              <c:strCache>
                <c:ptCount val="1"/>
                <c:pt idx="0">
                  <c:v>600万円以上</c:v>
                </c:pt>
              </c:strCache>
            </c:strRef>
          </c:tx>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Sheet1!$B$3:$B$6</c:f>
              <c:strCache>
                <c:ptCount val="4"/>
                <c:pt idx="0">
                  <c:v>1986年</c:v>
                </c:pt>
                <c:pt idx="1">
                  <c:v>1996年</c:v>
                </c:pt>
                <c:pt idx="2">
                  <c:v>2006年</c:v>
                </c:pt>
                <c:pt idx="3">
                  <c:v>2009年</c:v>
                </c:pt>
              </c:strCache>
            </c:strRef>
          </c:cat>
          <c:val>
            <c:numRef>
              <c:f>Sheet1!$I$3:$I$6</c:f>
              <c:numCache>
                <c:formatCode>0.0%</c:formatCode>
                <c:ptCount val="4"/>
                <c:pt idx="0">
                  <c:v>1.6000000000000052E-2</c:v>
                </c:pt>
                <c:pt idx="1">
                  <c:v>4.9000000000000155E-2</c:v>
                </c:pt>
                <c:pt idx="2">
                  <c:v>5.1000000000000004E-2</c:v>
                </c:pt>
                <c:pt idx="3">
                  <c:v>4.7000000000000125E-2</c:v>
                </c:pt>
              </c:numCache>
            </c:numRef>
          </c:val>
        </c:ser>
        <c:dLbls>
          <c:showLegendKey val="0"/>
          <c:showVal val="0"/>
          <c:showCatName val="0"/>
          <c:showSerName val="0"/>
          <c:showPercent val="0"/>
          <c:showBubbleSize val="0"/>
        </c:dLbls>
        <c:gapWidth val="150"/>
        <c:overlap val="100"/>
        <c:axId val="80058624"/>
        <c:axId val="80547840"/>
      </c:barChart>
      <c:catAx>
        <c:axId val="80058624"/>
        <c:scaling>
          <c:orientation val="maxMin"/>
        </c:scaling>
        <c:delete val="0"/>
        <c:axPos val="l"/>
        <c:numFmt formatCode="General" sourceLinked="0"/>
        <c:majorTickMark val="out"/>
        <c:minorTickMark val="none"/>
        <c:tickLblPos val="nextTo"/>
        <c:crossAx val="80547840"/>
        <c:crosses val="autoZero"/>
        <c:auto val="1"/>
        <c:lblAlgn val="ctr"/>
        <c:lblOffset val="100"/>
        <c:noMultiLvlLbl val="0"/>
      </c:catAx>
      <c:valAx>
        <c:axId val="80547840"/>
        <c:scaling>
          <c:orientation val="minMax"/>
        </c:scaling>
        <c:delete val="0"/>
        <c:axPos val="t"/>
        <c:majorGridlines/>
        <c:numFmt formatCode="0%" sourceLinked="1"/>
        <c:majorTickMark val="out"/>
        <c:minorTickMark val="none"/>
        <c:tickLblPos val="nextTo"/>
        <c:crossAx val="80058624"/>
        <c:crosses val="autoZero"/>
        <c:crossBetween val="between"/>
      </c:valAx>
    </c:plotArea>
    <c:legend>
      <c:legendPos val="r"/>
      <c:layout>
        <c:manualLayout>
          <c:xMode val="edge"/>
          <c:yMode val="edge"/>
          <c:x val="0.84974311171245676"/>
          <c:y val="3.6665957295878612E-2"/>
          <c:w val="0.14052452968185417"/>
          <c:h val="0.38012130240476738"/>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spPr>
            <a:solidFill>
              <a:schemeClr val="tx2">
                <a:lumMod val="40000"/>
                <a:lumOff val="60000"/>
              </a:schemeClr>
            </a:solidFill>
          </c:spPr>
          <c:invertIfNegative val="0"/>
          <c:dPt>
            <c:idx val="5"/>
            <c:invertIfNegative val="0"/>
            <c:bubble3D val="0"/>
            <c:spPr>
              <a:solidFill>
                <a:schemeClr val="accent6"/>
              </a:solidFill>
            </c:spPr>
          </c:dPt>
          <c:dPt>
            <c:idx val="7"/>
            <c:invertIfNegative val="0"/>
            <c:bubble3D val="0"/>
            <c:spPr>
              <a:solidFill>
                <a:schemeClr val="accent6"/>
              </a:solidFill>
            </c:spPr>
          </c:dPt>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'国際（賃金格差） '!$I$70:$P$70</c:f>
              <c:strCache>
                <c:ptCount val="8"/>
                <c:pt idx="0">
                  <c:v>フランス
(2012)
</c:v>
                </c:pt>
                <c:pt idx="1">
                  <c:v>スウェー
デン
(2012)</c:v>
                </c:pt>
                <c:pt idx="2">
                  <c:v>イギリス
(2012)
</c:v>
                </c:pt>
                <c:pt idx="3">
                  <c:v>アメリカ
(2012)
</c:v>
                </c:pt>
                <c:pt idx="4">
                  <c:v>ドイツ
(2012)
</c:v>
                </c:pt>
                <c:pt idx="5">
                  <c:v>日本
(2013)
</c:v>
                </c:pt>
                <c:pt idx="6">
                  <c:v>韓国
(2013)
</c:v>
                </c:pt>
                <c:pt idx="7">
                  <c:v>日本
(2013)
</c:v>
                </c:pt>
              </c:strCache>
            </c:strRef>
          </c:cat>
          <c:val>
            <c:numRef>
              <c:f>'国際（賃金格差） '!$I$71:$P$71</c:f>
              <c:numCache>
                <c:formatCode>0.0_ </c:formatCode>
                <c:ptCount val="8"/>
                <c:pt idx="0">
                  <c:v>90</c:v>
                </c:pt>
                <c:pt idx="1">
                  <c:v>86</c:v>
                </c:pt>
                <c:pt idx="2">
                  <c:v>81.3</c:v>
                </c:pt>
                <c:pt idx="3">
                  <c:v>80.900000000000006</c:v>
                </c:pt>
                <c:pt idx="4">
                  <c:v>80.3</c:v>
                </c:pt>
                <c:pt idx="5">
                  <c:v>71.3</c:v>
                </c:pt>
                <c:pt idx="6">
                  <c:v>69.8</c:v>
                </c:pt>
                <c:pt idx="7">
                  <c:v>71.3</c:v>
                </c:pt>
              </c:numCache>
            </c:numRef>
          </c:val>
        </c:ser>
        <c:ser>
          <c:idx val="1"/>
          <c:order val="1"/>
          <c:spPr>
            <a:solidFill>
              <a:srgbClr val="B0DC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'国際（賃金格差） '!$I$70:$P$70</c:f>
              <c:strCache>
                <c:ptCount val="8"/>
                <c:pt idx="0">
                  <c:v>フランス
(2012)
</c:v>
                </c:pt>
                <c:pt idx="1">
                  <c:v>スウェー
デン
(2012)</c:v>
                </c:pt>
                <c:pt idx="2">
                  <c:v>イギリス
(2012)
</c:v>
                </c:pt>
                <c:pt idx="3">
                  <c:v>アメリカ
(2012)
</c:v>
                </c:pt>
                <c:pt idx="4">
                  <c:v>ドイツ
(2012)
</c:v>
                </c:pt>
                <c:pt idx="5">
                  <c:v>日本
(2013)
</c:v>
                </c:pt>
                <c:pt idx="6">
                  <c:v>韓国
(2013)
</c:v>
                </c:pt>
                <c:pt idx="7">
                  <c:v>日本
(2013)
</c:v>
                </c:pt>
              </c:strCache>
            </c:strRef>
          </c:cat>
          <c:val>
            <c:numRef>
              <c:f>'国際（賃金格差） '!$I$72:$P$72</c:f>
              <c:numCache>
                <c:formatCode>General</c:formatCode>
                <c:ptCount val="8"/>
                <c:pt idx="7" formatCode="0.0_ ">
                  <c:v>5</c:v>
                </c:pt>
              </c:numCache>
            </c:numRef>
          </c:val>
        </c:ser>
        <c:ser>
          <c:idx val="2"/>
          <c:order val="2"/>
          <c:spPr>
            <a:solidFill>
              <a:srgbClr val="5AAE2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'国際（賃金格差） '!$I$70:$P$70</c:f>
              <c:strCache>
                <c:ptCount val="8"/>
                <c:pt idx="0">
                  <c:v>フランス
(2012)
</c:v>
                </c:pt>
                <c:pt idx="1">
                  <c:v>スウェー
デン
(2012)</c:v>
                </c:pt>
                <c:pt idx="2">
                  <c:v>イギリス
(2012)
</c:v>
                </c:pt>
                <c:pt idx="3">
                  <c:v>アメリカ
(2012)
</c:v>
                </c:pt>
                <c:pt idx="4">
                  <c:v>ドイツ
(2012)
</c:v>
                </c:pt>
                <c:pt idx="5">
                  <c:v>日本
(2013)
</c:v>
                </c:pt>
                <c:pt idx="6">
                  <c:v>韓国
(2013)
</c:v>
                </c:pt>
                <c:pt idx="7">
                  <c:v>日本
(2013)
</c:v>
                </c:pt>
              </c:strCache>
            </c:strRef>
          </c:cat>
          <c:val>
            <c:numRef>
              <c:f>'国際（賃金格差） '!$I$73:$P$73</c:f>
              <c:numCache>
                <c:formatCode>General</c:formatCode>
                <c:ptCount val="8"/>
                <c:pt idx="7">
                  <c:v>10.3</c:v>
                </c:pt>
              </c:numCache>
            </c:numRef>
          </c:val>
        </c:ser>
        <c:ser>
          <c:idx val="3"/>
          <c:order val="3"/>
          <c:invertIfNegative val="0"/>
          <c:cat>
            <c:strRef>
              <c:f>'国際（賃金格差） '!$I$70:$P$70</c:f>
              <c:strCache>
                <c:ptCount val="8"/>
                <c:pt idx="0">
                  <c:v>フランス
(2012)
</c:v>
                </c:pt>
                <c:pt idx="1">
                  <c:v>スウェー
デン
(2012)</c:v>
                </c:pt>
                <c:pt idx="2">
                  <c:v>イギリス
(2012)
</c:v>
                </c:pt>
                <c:pt idx="3">
                  <c:v>アメリカ
(2012)
</c:v>
                </c:pt>
                <c:pt idx="4">
                  <c:v>ドイツ
(2012)
</c:v>
                </c:pt>
                <c:pt idx="5">
                  <c:v>日本
(2013)
</c:v>
                </c:pt>
                <c:pt idx="6">
                  <c:v>韓国
(2013)
</c:v>
                </c:pt>
                <c:pt idx="7">
                  <c:v>日本
(2013)
</c:v>
                </c:pt>
              </c:strCache>
            </c:strRef>
          </c:cat>
          <c:val>
            <c:numRef>
              <c:f>'国際（賃金格差） '!$I$74:$P$74</c:f>
              <c:numCache>
                <c:formatCode>General</c:formatCode>
                <c:ptCount val="8"/>
                <c:pt idx="7">
                  <c:v>1.2</c:v>
                </c:pt>
              </c:numCache>
            </c:numRef>
          </c:val>
        </c:ser>
        <c:ser>
          <c:idx val="4"/>
          <c:order val="4"/>
          <c:invertIfNegative val="0"/>
          <c:cat>
            <c:strRef>
              <c:f>'国際（賃金格差） '!$I$70:$P$70</c:f>
              <c:strCache>
                <c:ptCount val="8"/>
                <c:pt idx="0">
                  <c:v>フランス
(2012)
</c:v>
                </c:pt>
                <c:pt idx="1">
                  <c:v>スウェー
デン
(2012)</c:v>
                </c:pt>
                <c:pt idx="2">
                  <c:v>イギリス
(2012)
</c:v>
                </c:pt>
                <c:pt idx="3">
                  <c:v>アメリカ
(2012)
</c:v>
                </c:pt>
                <c:pt idx="4">
                  <c:v>ドイツ
(2012)
</c:v>
                </c:pt>
                <c:pt idx="5">
                  <c:v>日本
(2013)
</c:v>
                </c:pt>
                <c:pt idx="6">
                  <c:v>韓国
(2013)
</c:v>
                </c:pt>
                <c:pt idx="7">
                  <c:v>日本
(2013)
</c:v>
                </c:pt>
              </c:strCache>
            </c:strRef>
          </c:cat>
          <c:val>
            <c:numRef>
              <c:f>'国際（賃金格差） '!$I$75:$P$75</c:f>
              <c:numCache>
                <c:formatCode>General</c:formatCode>
                <c:ptCount val="8"/>
                <c:pt idx="7">
                  <c:v>0.70000000000000062</c:v>
                </c:pt>
              </c:numCache>
            </c:numRef>
          </c:val>
        </c:ser>
        <c:ser>
          <c:idx val="5"/>
          <c:order val="5"/>
          <c:invertIfNegative val="0"/>
          <c:cat>
            <c:strRef>
              <c:f>'国際（賃金格差） '!$I$70:$P$70</c:f>
              <c:strCache>
                <c:ptCount val="8"/>
                <c:pt idx="0">
                  <c:v>フランス
(2012)
</c:v>
                </c:pt>
                <c:pt idx="1">
                  <c:v>スウェー
デン
(2012)</c:v>
                </c:pt>
                <c:pt idx="2">
                  <c:v>イギリス
(2012)
</c:v>
                </c:pt>
                <c:pt idx="3">
                  <c:v>アメリカ
(2012)
</c:v>
                </c:pt>
                <c:pt idx="4">
                  <c:v>ドイツ
(2012)
</c:v>
                </c:pt>
                <c:pt idx="5">
                  <c:v>日本
(2013)
</c:v>
                </c:pt>
                <c:pt idx="6">
                  <c:v>韓国
(2013)
</c:v>
                </c:pt>
                <c:pt idx="7">
                  <c:v>日本
(2013)
</c:v>
                </c:pt>
              </c:strCache>
            </c:strRef>
          </c:cat>
          <c:val>
            <c:numRef>
              <c:f>'国際（賃金格差） '!$I$76:$P$76</c:f>
              <c:numCache>
                <c:formatCode>General</c:formatCode>
                <c:ptCount val="8"/>
                <c:pt idx="7">
                  <c:v>1.4</c:v>
                </c:pt>
              </c:numCache>
            </c:numRef>
          </c:val>
        </c:ser>
        <c:ser>
          <c:idx val="6"/>
          <c:order val="6"/>
          <c:invertIfNegative val="0"/>
          <c:cat>
            <c:strRef>
              <c:f>'国際（賃金格差） '!$I$70:$P$70</c:f>
              <c:strCache>
                <c:ptCount val="8"/>
                <c:pt idx="0">
                  <c:v>フランス
(2012)
</c:v>
                </c:pt>
                <c:pt idx="1">
                  <c:v>スウェー
デン
(2012)</c:v>
                </c:pt>
                <c:pt idx="2">
                  <c:v>イギリス
(2012)
</c:v>
                </c:pt>
                <c:pt idx="3">
                  <c:v>アメリカ
(2012)
</c:v>
                </c:pt>
                <c:pt idx="4">
                  <c:v>ドイツ
(2012)
</c:v>
                </c:pt>
                <c:pt idx="5">
                  <c:v>日本
(2013)
</c:v>
                </c:pt>
                <c:pt idx="6">
                  <c:v>韓国
(2013)
</c:v>
                </c:pt>
                <c:pt idx="7">
                  <c:v>日本
(2013)
</c:v>
                </c:pt>
              </c:strCache>
            </c:strRef>
          </c:cat>
          <c:val>
            <c:numRef>
              <c:f>'国際（賃金格差） '!$I$77:$P$77</c:f>
              <c:numCache>
                <c:formatCode>General</c:formatCode>
                <c:ptCount val="8"/>
                <c:pt idx="7">
                  <c:v>0.60000000000000064</c:v>
                </c:pt>
              </c:numCache>
            </c:numRef>
          </c:val>
        </c:ser>
        <c:ser>
          <c:idx val="7"/>
          <c:order val="7"/>
          <c:invertIfNegative val="0"/>
          <c:cat>
            <c:strRef>
              <c:f>'国際（賃金格差） '!$I$70:$P$70</c:f>
              <c:strCache>
                <c:ptCount val="8"/>
                <c:pt idx="0">
                  <c:v>フランス
(2012)
</c:v>
                </c:pt>
                <c:pt idx="1">
                  <c:v>スウェー
デン
(2012)</c:v>
                </c:pt>
                <c:pt idx="2">
                  <c:v>イギリス
(2012)
</c:v>
                </c:pt>
                <c:pt idx="3">
                  <c:v>アメリカ
(2012)
</c:v>
                </c:pt>
                <c:pt idx="4">
                  <c:v>ドイツ
(2012)
</c:v>
                </c:pt>
                <c:pt idx="5">
                  <c:v>日本
(2013)
</c:v>
                </c:pt>
                <c:pt idx="6">
                  <c:v>韓国
(2013)
</c:v>
                </c:pt>
                <c:pt idx="7">
                  <c:v>日本
(2013)
</c:v>
                </c:pt>
              </c:strCache>
            </c:strRef>
          </c:cat>
          <c:val>
            <c:numRef>
              <c:f>'国際（賃金格差） '!$I$78:$P$78</c:f>
              <c:numCache>
                <c:formatCode>General</c:formatCode>
                <c:ptCount val="8"/>
                <c:pt idx="7">
                  <c:v>-2.7</c:v>
                </c:pt>
              </c:numCache>
            </c:numRef>
          </c:val>
        </c:ser>
        <c:dLbls>
          <c:showLegendKey val="0"/>
          <c:showVal val="0"/>
          <c:showCatName val="0"/>
          <c:showSerName val="0"/>
          <c:showPercent val="0"/>
          <c:showBubbleSize val="0"/>
        </c:dLbls>
        <c:gapWidth val="57"/>
        <c:overlap val="100"/>
        <c:axId val="80605184"/>
        <c:axId val="80606720"/>
      </c:barChart>
      <c:catAx>
        <c:axId val="80605184"/>
        <c:scaling>
          <c:orientation val="minMax"/>
        </c:scaling>
        <c:delete val="0"/>
        <c:axPos val="b"/>
        <c:numFmt formatCode="General" sourceLinked="0"/>
        <c:majorTickMark val="out"/>
        <c:minorTickMark val="none"/>
        <c:tickLblPos val="nextTo"/>
        <c:txPr>
          <a:bodyPr/>
          <a:lstStyle/>
          <a:p>
            <a:pPr>
              <a:defRPr sz="1000"/>
            </a:pPr>
            <a:endParaRPr lang="ja-JP"/>
          </a:p>
        </c:txPr>
        <c:crossAx val="80606720"/>
        <c:crosses val="autoZero"/>
        <c:auto val="1"/>
        <c:lblAlgn val="ctr"/>
        <c:lblOffset val="100"/>
        <c:noMultiLvlLbl val="0"/>
      </c:catAx>
      <c:valAx>
        <c:axId val="80606720"/>
        <c:scaling>
          <c:orientation val="minMax"/>
        </c:scaling>
        <c:delete val="0"/>
        <c:axPos val="l"/>
        <c:majorGridlines/>
        <c:numFmt formatCode="0.0_ " sourceLinked="1"/>
        <c:majorTickMark val="out"/>
        <c:minorTickMark val="none"/>
        <c:tickLblPos val="nextTo"/>
        <c:crossAx val="80605184"/>
        <c:crosses val="autoZero"/>
        <c:crossBetween val="between"/>
        <c:majorUnit val="10"/>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778DE1-7973-4964-946E-788AC1B5F83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kumimoji="1" lang="ja-JP" altLang="en-US"/>
        </a:p>
      </dgm:t>
    </dgm:pt>
    <dgm:pt modelId="{9A9205D6-62F6-40F5-980F-2998CE6D3A4F}">
      <dgm:prSet phldrT="[テキスト]" custT="1"/>
      <dgm:spPr>
        <a:solidFill>
          <a:srgbClr val="FF7C80"/>
        </a:solidFill>
      </dgm:spPr>
      <dgm:t>
        <a:bodyPr/>
        <a:lstStyle/>
        <a:p>
          <a:r>
            <a:rPr kumimoji="1" lang="en-US" altLang="ja-JP" sz="2400" b="1" dirty="0" smtClean="0"/>
            <a:t>【</a:t>
          </a:r>
          <a:r>
            <a:rPr kumimoji="1" lang="ja-JP" altLang="en-US" sz="2400" b="1" dirty="0" smtClean="0"/>
            <a:t>目指す形</a:t>
          </a:r>
          <a:r>
            <a:rPr kumimoji="1" lang="en-US" altLang="ja-JP" sz="2400" b="1" dirty="0" smtClean="0"/>
            <a:t>】</a:t>
          </a:r>
        </a:p>
        <a:p>
          <a:r>
            <a:rPr kumimoji="1" lang="ja-JP" altLang="en-US" sz="2400" b="1" dirty="0" smtClean="0"/>
            <a:t>男女雇用平等法</a:t>
          </a:r>
          <a:endParaRPr kumimoji="1" lang="ja-JP" altLang="en-US" sz="2400" b="1" dirty="0"/>
        </a:p>
      </dgm:t>
    </dgm:pt>
    <dgm:pt modelId="{AAEC8061-F704-49BC-B921-BDA43544C620}" type="sibTrans" cxnId="{B6CC2A50-4093-4907-A41F-BD3DB6EC3E3F}">
      <dgm:prSet/>
      <dgm:spPr/>
      <dgm:t>
        <a:bodyPr/>
        <a:lstStyle/>
        <a:p>
          <a:endParaRPr kumimoji="1" lang="ja-JP" altLang="en-US"/>
        </a:p>
      </dgm:t>
    </dgm:pt>
    <dgm:pt modelId="{04952061-BDBE-4196-9563-F0B35B69B70D}" type="parTrans" cxnId="{B6CC2A50-4093-4907-A41F-BD3DB6EC3E3F}">
      <dgm:prSet/>
      <dgm:spPr/>
      <dgm:t>
        <a:bodyPr/>
        <a:lstStyle/>
        <a:p>
          <a:endParaRPr kumimoji="1" lang="ja-JP" altLang="en-US"/>
        </a:p>
      </dgm:t>
    </dgm:pt>
    <dgm:pt modelId="{CCD1E321-90C7-46DB-B781-8DB71EACABAE}">
      <dgm:prSet phldrT="[テキスト]"/>
      <dgm:spPr>
        <a:solidFill>
          <a:schemeClr val="accent2">
            <a:lumMod val="20000"/>
            <a:lumOff val="80000"/>
            <a:alpha val="90000"/>
          </a:schemeClr>
        </a:solidFill>
      </dgm:spPr>
      <dgm:t>
        <a:bodyPr/>
        <a:lstStyle/>
        <a:p>
          <a:endParaRPr kumimoji="1" lang="ja-JP" altLang="en-US" sz="1000" b="1" dirty="0">
            <a:latin typeface="ＭＳ ゴシック" pitchFamily="49" charset="-128"/>
            <a:ea typeface="ＭＳ ゴシック" pitchFamily="49" charset="-128"/>
          </a:endParaRPr>
        </a:p>
      </dgm:t>
    </dgm:pt>
    <dgm:pt modelId="{164D124F-DD73-45D1-8D0A-A03993433A81}" type="parTrans" cxnId="{C621CD5F-6793-41BB-810D-DD48286DA160}">
      <dgm:prSet/>
      <dgm:spPr/>
      <dgm:t>
        <a:bodyPr/>
        <a:lstStyle/>
        <a:p>
          <a:endParaRPr kumimoji="1" lang="ja-JP" altLang="en-US"/>
        </a:p>
      </dgm:t>
    </dgm:pt>
    <dgm:pt modelId="{BB7B0FD3-C6D2-489F-BF4C-16A0722AC026}" type="sibTrans" cxnId="{C621CD5F-6793-41BB-810D-DD48286DA160}">
      <dgm:prSet/>
      <dgm:spPr/>
      <dgm:t>
        <a:bodyPr/>
        <a:lstStyle/>
        <a:p>
          <a:endParaRPr kumimoji="1" lang="ja-JP" altLang="en-US"/>
        </a:p>
      </dgm:t>
    </dgm:pt>
    <dgm:pt modelId="{9362D36D-3519-4958-AA9D-DE96BCA92330}">
      <dgm:prSet phldrT="[テキスト]" custT="1"/>
      <dgm:spPr>
        <a:solidFill>
          <a:schemeClr val="accent2">
            <a:lumMod val="20000"/>
            <a:lumOff val="80000"/>
            <a:alpha val="90000"/>
          </a:schemeClr>
        </a:solidFill>
      </dgm:spPr>
      <dgm:t>
        <a:bodyPr/>
        <a:lstStyle/>
        <a:p>
          <a:endParaRPr kumimoji="1" lang="ja-JP" altLang="en-US" sz="1200" b="1" dirty="0">
            <a:latin typeface="ＭＳ ゴシック" pitchFamily="49" charset="-128"/>
            <a:ea typeface="ＭＳ ゴシック" pitchFamily="49" charset="-128"/>
          </a:endParaRPr>
        </a:p>
      </dgm:t>
    </dgm:pt>
    <dgm:pt modelId="{EE65923D-890B-40EB-A267-370D9BAB73AF}" type="parTrans" cxnId="{EAF6EA19-199A-45E7-AD1F-0A98A31DC522}">
      <dgm:prSet/>
      <dgm:spPr/>
      <dgm:t>
        <a:bodyPr/>
        <a:lstStyle/>
        <a:p>
          <a:endParaRPr kumimoji="1" lang="ja-JP" altLang="en-US"/>
        </a:p>
      </dgm:t>
    </dgm:pt>
    <dgm:pt modelId="{4429EC4C-9AE0-4EB7-8825-3D023F906302}" type="sibTrans" cxnId="{EAF6EA19-199A-45E7-AD1F-0A98A31DC522}">
      <dgm:prSet/>
      <dgm:spPr/>
      <dgm:t>
        <a:bodyPr/>
        <a:lstStyle/>
        <a:p>
          <a:endParaRPr kumimoji="1" lang="ja-JP" altLang="en-US"/>
        </a:p>
      </dgm:t>
    </dgm:pt>
    <dgm:pt modelId="{9EB8EF02-276A-4B34-A279-26D522990DC8}">
      <dgm:prSet phldrT="[テキスト]" custT="1"/>
      <dgm:spPr>
        <a:solidFill>
          <a:schemeClr val="accent2">
            <a:lumMod val="20000"/>
            <a:lumOff val="80000"/>
            <a:alpha val="90000"/>
          </a:schemeClr>
        </a:solidFill>
      </dgm:spPr>
      <dgm:t>
        <a:bodyPr/>
        <a:lstStyle/>
        <a:p>
          <a:r>
            <a:rPr kumimoji="1" lang="ja-JP" altLang="en-US" sz="1400" b="1" dirty="0" smtClean="0">
              <a:latin typeface="HGPｺﾞｼｯｸM" pitchFamily="50" charset="-128"/>
              <a:ea typeface="HGPｺﾞｼｯｸM" pitchFamily="50" charset="-128"/>
            </a:rPr>
            <a:t>賃金格差是正、ワークライフバランスを明確に位置づける</a:t>
          </a:r>
          <a:endParaRPr kumimoji="1" lang="ja-JP" altLang="en-US" sz="1400" b="1" dirty="0">
            <a:latin typeface="HGPｺﾞｼｯｸM" pitchFamily="50" charset="-128"/>
            <a:ea typeface="HGPｺﾞｼｯｸM" pitchFamily="50" charset="-128"/>
          </a:endParaRPr>
        </a:p>
      </dgm:t>
    </dgm:pt>
    <dgm:pt modelId="{3CE2562F-36D0-4C15-83A2-1DE096D1727C}" type="parTrans" cxnId="{67A87FC8-7975-45E0-AECB-6A115842AC64}">
      <dgm:prSet/>
      <dgm:spPr/>
      <dgm:t>
        <a:bodyPr/>
        <a:lstStyle/>
        <a:p>
          <a:endParaRPr kumimoji="1" lang="ja-JP" altLang="en-US"/>
        </a:p>
      </dgm:t>
    </dgm:pt>
    <dgm:pt modelId="{ED3623EC-28B8-4714-90E5-322D97F3F137}" type="sibTrans" cxnId="{67A87FC8-7975-45E0-AECB-6A115842AC64}">
      <dgm:prSet/>
      <dgm:spPr/>
      <dgm:t>
        <a:bodyPr/>
        <a:lstStyle/>
        <a:p>
          <a:endParaRPr kumimoji="1" lang="ja-JP" altLang="en-US"/>
        </a:p>
      </dgm:t>
    </dgm:pt>
    <dgm:pt modelId="{775EE6E7-7587-4553-ADB7-8C71B3D5FD27}">
      <dgm:prSet phldrT="[テキスト]" custT="1"/>
      <dgm:spPr>
        <a:solidFill>
          <a:schemeClr val="accent2">
            <a:lumMod val="20000"/>
            <a:lumOff val="80000"/>
            <a:alpha val="90000"/>
          </a:schemeClr>
        </a:solidFill>
      </dgm:spPr>
      <dgm:t>
        <a:bodyPr/>
        <a:lstStyle/>
        <a:p>
          <a:r>
            <a:rPr kumimoji="1" lang="ja-JP" altLang="en-US" sz="1400" b="1" dirty="0" smtClean="0">
              <a:latin typeface="HGPｺﾞｼｯｸM" pitchFamily="50" charset="-128"/>
              <a:ea typeface="HGPｺﾞｼｯｸM" pitchFamily="50" charset="-128"/>
            </a:rPr>
            <a:t>差別救済制度を設け、罰則も整備</a:t>
          </a:r>
          <a:endParaRPr kumimoji="1" lang="ja-JP" altLang="en-US" sz="1400" b="1" dirty="0">
            <a:latin typeface="HGPｺﾞｼｯｸM" pitchFamily="50" charset="-128"/>
            <a:ea typeface="HGPｺﾞｼｯｸM" pitchFamily="50" charset="-128"/>
          </a:endParaRPr>
        </a:p>
      </dgm:t>
    </dgm:pt>
    <dgm:pt modelId="{608B84EB-BDE7-4F56-A80B-D3FF6B5D5F52}" type="parTrans" cxnId="{B3925B9E-54B2-43AD-AF77-CCA17669042A}">
      <dgm:prSet/>
      <dgm:spPr/>
      <dgm:t>
        <a:bodyPr/>
        <a:lstStyle/>
        <a:p>
          <a:endParaRPr kumimoji="1" lang="ja-JP" altLang="en-US"/>
        </a:p>
      </dgm:t>
    </dgm:pt>
    <dgm:pt modelId="{0A068CE8-45AF-46E0-A266-49453D116281}" type="sibTrans" cxnId="{B3925B9E-54B2-43AD-AF77-CCA17669042A}">
      <dgm:prSet/>
      <dgm:spPr/>
      <dgm:t>
        <a:bodyPr/>
        <a:lstStyle/>
        <a:p>
          <a:endParaRPr kumimoji="1" lang="ja-JP" altLang="en-US"/>
        </a:p>
      </dgm:t>
    </dgm:pt>
    <dgm:pt modelId="{5601EA3E-639A-49D8-BA0B-11EA2D043FB3}">
      <dgm:prSet phldrT="[テキスト]" custT="1"/>
      <dgm:spPr>
        <a:solidFill>
          <a:schemeClr val="accent2">
            <a:lumMod val="20000"/>
            <a:lumOff val="80000"/>
            <a:alpha val="90000"/>
          </a:schemeClr>
        </a:solidFill>
      </dgm:spPr>
      <dgm:t>
        <a:bodyPr/>
        <a:lstStyle/>
        <a:p>
          <a:r>
            <a:rPr kumimoji="1" lang="ja-JP" altLang="en-US" sz="1400" b="1" dirty="0" smtClean="0">
              <a:latin typeface="HGPｺﾞｼｯｸM" pitchFamily="50" charset="-128"/>
              <a:ea typeface="HGPｺﾞｼｯｸM" pitchFamily="50" charset="-128"/>
            </a:rPr>
            <a:t>ポジティブアクションを事業主の責務と位置づける</a:t>
          </a:r>
          <a:endParaRPr kumimoji="1" lang="ja-JP" altLang="en-US" sz="1400" b="1" dirty="0">
            <a:latin typeface="HGPｺﾞｼｯｸM" pitchFamily="50" charset="-128"/>
            <a:ea typeface="HGPｺﾞｼｯｸM" pitchFamily="50" charset="-128"/>
          </a:endParaRPr>
        </a:p>
      </dgm:t>
    </dgm:pt>
    <dgm:pt modelId="{8BEF6738-2EA3-4217-BC3C-72AEB75C55B8}" type="parTrans" cxnId="{058DCB4E-9945-4DAD-8BB1-5939074553B0}">
      <dgm:prSet/>
      <dgm:spPr/>
      <dgm:t>
        <a:bodyPr/>
        <a:lstStyle/>
        <a:p>
          <a:endParaRPr kumimoji="1" lang="ja-JP" altLang="en-US"/>
        </a:p>
      </dgm:t>
    </dgm:pt>
    <dgm:pt modelId="{627699A9-554A-4816-9314-58B43DF31906}" type="sibTrans" cxnId="{058DCB4E-9945-4DAD-8BB1-5939074553B0}">
      <dgm:prSet/>
      <dgm:spPr/>
      <dgm:t>
        <a:bodyPr/>
        <a:lstStyle/>
        <a:p>
          <a:endParaRPr kumimoji="1" lang="ja-JP" altLang="en-US"/>
        </a:p>
      </dgm:t>
    </dgm:pt>
    <dgm:pt modelId="{EAFF4384-89C1-44AB-8201-B1540BDD1193}">
      <dgm:prSet phldrT="[テキスト]" custT="1"/>
      <dgm:spPr>
        <a:solidFill>
          <a:schemeClr val="accent2">
            <a:lumMod val="20000"/>
            <a:lumOff val="80000"/>
            <a:alpha val="90000"/>
          </a:schemeClr>
        </a:solidFill>
      </dgm:spPr>
      <dgm:t>
        <a:bodyPr/>
        <a:lstStyle/>
        <a:p>
          <a:r>
            <a:rPr kumimoji="1" lang="ja-JP" altLang="en-US" sz="1400" b="1" dirty="0" smtClean="0">
              <a:latin typeface="HGPｺﾞｼｯｸM" pitchFamily="50" charset="-128"/>
              <a:ea typeface="HGPｺﾞｼｯｸM" pitchFamily="50" charset="-128"/>
            </a:rPr>
            <a:t>間接差別法理を導入し、間接差別を例示列挙の形に</a:t>
          </a:r>
          <a:endParaRPr kumimoji="1" lang="ja-JP" altLang="en-US" sz="1400" b="1" dirty="0">
            <a:latin typeface="HGPｺﾞｼｯｸM" pitchFamily="50" charset="-128"/>
            <a:ea typeface="HGPｺﾞｼｯｸM" pitchFamily="50" charset="-128"/>
          </a:endParaRPr>
        </a:p>
      </dgm:t>
    </dgm:pt>
    <dgm:pt modelId="{13A32B22-EC73-4AF0-A5EB-E35B5047E4D1}" type="parTrans" cxnId="{3F7885BF-3837-4BBC-827B-D6CBE6FD46CF}">
      <dgm:prSet/>
      <dgm:spPr/>
      <dgm:t>
        <a:bodyPr/>
        <a:lstStyle/>
        <a:p>
          <a:endParaRPr kumimoji="1" lang="ja-JP" altLang="en-US"/>
        </a:p>
      </dgm:t>
    </dgm:pt>
    <dgm:pt modelId="{09AAAC8F-7304-4EAA-8B69-21B6D11760EC}" type="sibTrans" cxnId="{3F7885BF-3837-4BBC-827B-D6CBE6FD46CF}">
      <dgm:prSet/>
      <dgm:spPr/>
      <dgm:t>
        <a:bodyPr/>
        <a:lstStyle/>
        <a:p>
          <a:endParaRPr kumimoji="1" lang="ja-JP" altLang="en-US"/>
        </a:p>
      </dgm:t>
    </dgm:pt>
    <dgm:pt modelId="{01EB17BA-9726-42E2-B039-449509BD66FF}">
      <dgm:prSet phldrT="[テキスト]" custT="1"/>
      <dgm:spPr>
        <a:solidFill>
          <a:schemeClr val="accent2">
            <a:lumMod val="20000"/>
            <a:lumOff val="80000"/>
            <a:alpha val="90000"/>
          </a:schemeClr>
        </a:solidFill>
      </dgm:spPr>
      <dgm:t>
        <a:bodyPr/>
        <a:lstStyle/>
        <a:p>
          <a:r>
            <a:rPr kumimoji="1" lang="ja-JP" altLang="en-US" sz="1400" b="1" dirty="0" smtClean="0">
              <a:latin typeface="HGPｺﾞｼｯｸM" pitchFamily="50" charset="-128"/>
              <a:ea typeface="HGPｺﾞｼｯｸM" pitchFamily="50" charset="-128"/>
            </a:rPr>
            <a:t>雇用管理区分を越えて法違反の判断を行えるようにする</a:t>
          </a:r>
          <a:endParaRPr kumimoji="1" lang="ja-JP" altLang="en-US" sz="1400" b="1" dirty="0">
            <a:latin typeface="HGPｺﾞｼｯｸM" pitchFamily="50" charset="-128"/>
            <a:ea typeface="HGPｺﾞｼｯｸM" pitchFamily="50" charset="-128"/>
          </a:endParaRPr>
        </a:p>
      </dgm:t>
    </dgm:pt>
    <dgm:pt modelId="{66BE9C8F-B228-48ED-8E94-8BAFF7D590B5}" type="parTrans" cxnId="{2A90B72A-B01B-4F69-8498-C8770E1FE23E}">
      <dgm:prSet/>
      <dgm:spPr/>
      <dgm:t>
        <a:bodyPr/>
        <a:lstStyle/>
        <a:p>
          <a:endParaRPr kumimoji="1" lang="ja-JP" altLang="en-US"/>
        </a:p>
      </dgm:t>
    </dgm:pt>
    <dgm:pt modelId="{140450F7-6724-44F4-A8CD-39BE66098EC8}" type="sibTrans" cxnId="{2A90B72A-B01B-4F69-8498-C8770E1FE23E}">
      <dgm:prSet/>
      <dgm:spPr/>
      <dgm:t>
        <a:bodyPr/>
        <a:lstStyle/>
        <a:p>
          <a:endParaRPr kumimoji="1" lang="ja-JP" altLang="en-US"/>
        </a:p>
      </dgm:t>
    </dgm:pt>
    <dgm:pt modelId="{D983D2B3-E8B4-46A3-A643-A4A918FC8B47}">
      <dgm:prSet phldrT="[テキスト]" custT="1"/>
      <dgm:spPr>
        <a:solidFill>
          <a:schemeClr val="accent2">
            <a:lumMod val="20000"/>
            <a:lumOff val="80000"/>
            <a:alpha val="90000"/>
          </a:schemeClr>
        </a:solidFill>
      </dgm:spPr>
      <dgm:t>
        <a:bodyPr/>
        <a:lstStyle/>
        <a:p>
          <a:r>
            <a:rPr kumimoji="1" lang="ja-JP" altLang="en-US" sz="1400" b="1" dirty="0" smtClean="0">
              <a:latin typeface="HGPｺﾞｼｯｸM" pitchFamily="50" charset="-128"/>
              <a:ea typeface="HGPｺﾞｼｯｸM" pitchFamily="50" charset="-128"/>
            </a:rPr>
            <a:t>ジェンダー関連法制の統合</a:t>
          </a:r>
          <a:endParaRPr kumimoji="1" lang="ja-JP" altLang="en-US" sz="1400" b="1" dirty="0">
            <a:latin typeface="HGPｺﾞｼｯｸM" pitchFamily="50" charset="-128"/>
            <a:ea typeface="HGPｺﾞｼｯｸM" pitchFamily="50" charset="-128"/>
          </a:endParaRPr>
        </a:p>
      </dgm:t>
    </dgm:pt>
    <dgm:pt modelId="{E25AF7A6-5AF6-4D63-BA05-173446831166}" type="parTrans" cxnId="{570C9230-DDA9-462E-A3EF-916FE82C11BD}">
      <dgm:prSet/>
      <dgm:spPr/>
      <dgm:t>
        <a:bodyPr/>
        <a:lstStyle/>
        <a:p>
          <a:endParaRPr kumimoji="1" lang="ja-JP" altLang="en-US"/>
        </a:p>
      </dgm:t>
    </dgm:pt>
    <dgm:pt modelId="{3B99B67D-3DDB-4505-AE4C-CA2C5B849BDD}" type="sibTrans" cxnId="{570C9230-DDA9-462E-A3EF-916FE82C11BD}">
      <dgm:prSet/>
      <dgm:spPr/>
      <dgm:t>
        <a:bodyPr/>
        <a:lstStyle/>
        <a:p>
          <a:endParaRPr kumimoji="1" lang="ja-JP" altLang="en-US"/>
        </a:p>
      </dgm:t>
    </dgm:pt>
    <dgm:pt modelId="{F0273998-1E31-4778-BD30-FF22FC5F2D02}" type="pres">
      <dgm:prSet presAssocID="{24778DE1-7973-4964-946E-788AC1B5F83D}" presName="Name0" presStyleCnt="0">
        <dgm:presLayoutVars>
          <dgm:dir/>
          <dgm:animLvl val="lvl"/>
          <dgm:resizeHandles val="exact"/>
        </dgm:presLayoutVars>
      </dgm:prSet>
      <dgm:spPr/>
      <dgm:t>
        <a:bodyPr/>
        <a:lstStyle/>
        <a:p>
          <a:endParaRPr kumimoji="1" lang="ja-JP" altLang="en-US"/>
        </a:p>
      </dgm:t>
    </dgm:pt>
    <dgm:pt modelId="{B12286D1-3A11-4187-A8CA-7DDA520C6442}" type="pres">
      <dgm:prSet presAssocID="{9A9205D6-62F6-40F5-980F-2998CE6D3A4F}" presName="linNode" presStyleCnt="0"/>
      <dgm:spPr/>
    </dgm:pt>
    <dgm:pt modelId="{AF16D6BC-6141-4F7D-9E26-F928AFFE6744}" type="pres">
      <dgm:prSet presAssocID="{9A9205D6-62F6-40F5-980F-2998CE6D3A4F}" presName="parentText" presStyleLbl="node1" presStyleIdx="0" presStyleCnt="1" custScaleX="99750" custScaleY="75665">
        <dgm:presLayoutVars>
          <dgm:chMax val="1"/>
          <dgm:bulletEnabled val="1"/>
        </dgm:presLayoutVars>
      </dgm:prSet>
      <dgm:spPr/>
      <dgm:t>
        <a:bodyPr/>
        <a:lstStyle/>
        <a:p>
          <a:endParaRPr kumimoji="1" lang="ja-JP" altLang="en-US"/>
        </a:p>
      </dgm:t>
    </dgm:pt>
    <dgm:pt modelId="{299D31F9-01E9-49B2-A09D-5345E9DF2533}" type="pres">
      <dgm:prSet presAssocID="{9A9205D6-62F6-40F5-980F-2998CE6D3A4F}" presName="descendantText" presStyleLbl="alignAccFollowNode1" presStyleIdx="0" presStyleCnt="1" custScaleX="98148" custScaleY="96114" custLinFactNeighborX="1010" custLinFactNeighborY="-922">
        <dgm:presLayoutVars>
          <dgm:bulletEnabled val="1"/>
        </dgm:presLayoutVars>
      </dgm:prSet>
      <dgm:spPr/>
      <dgm:t>
        <a:bodyPr/>
        <a:lstStyle/>
        <a:p>
          <a:endParaRPr kumimoji="1" lang="ja-JP" altLang="en-US"/>
        </a:p>
      </dgm:t>
    </dgm:pt>
  </dgm:ptLst>
  <dgm:cxnLst>
    <dgm:cxn modelId="{B6CC2A50-4093-4907-A41F-BD3DB6EC3E3F}" srcId="{24778DE1-7973-4964-946E-788AC1B5F83D}" destId="{9A9205D6-62F6-40F5-980F-2998CE6D3A4F}" srcOrd="0" destOrd="0" parTransId="{04952061-BDBE-4196-9563-F0B35B69B70D}" sibTransId="{AAEC8061-F704-49BC-B921-BDA43544C620}"/>
    <dgm:cxn modelId="{2A90B72A-B01B-4F69-8498-C8770E1FE23E}" srcId="{9A9205D6-62F6-40F5-980F-2998CE6D3A4F}" destId="{01EB17BA-9726-42E2-B039-449509BD66FF}" srcOrd="4" destOrd="0" parTransId="{66BE9C8F-B228-48ED-8E94-8BAFF7D590B5}" sibTransId="{140450F7-6724-44F4-A8CD-39BE66098EC8}"/>
    <dgm:cxn modelId="{EAF6EA19-199A-45E7-AD1F-0A98A31DC522}" srcId="{9A9205D6-62F6-40F5-980F-2998CE6D3A4F}" destId="{9362D36D-3519-4958-AA9D-DE96BCA92330}" srcOrd="0" destOrd="0" parTransId="{EE65923D-890B-40EB-A267-370D9BAB73AF}" sibTransId="{4429EC4C-9AE0-4EB7-8825-3D023F906302}"/>
    <dgm:cxn modelId="{605F6A82-8FE7-4DBE-B519-724AAE658B86}" type="presOf" srcId="{9362D36D-3519-4958-AA9D-DE96BCA92330}" destId="{299D31F9-01E9-49B2-A09D-5345E9DF2533}" srcOrd="0" destOrd="0" presId="urn:microsoft.com/office/officeart/2005/8/layout/vList5"/>
    <dgm:cxn modelId="{5EDA0B79-1BEF-4AA0-9DEB-205798559786}" type="presOf" srcId="{5601EA3E-639A-49D8-BA0B-11EA2D043FB3}" destId="{299D31F9-01E9-49B2-A09D-5345E9DF2533}" srcOrd="0" destOrd="2" presId="urn:microsoft.com/office/officeart/2005/8/layout/vList5"/>
    <dgm:cxn modelId="{67A87FC8-7975-45E0-AECB-6A115842AC64}" srcId="{9A9205D6-62F6-40F5-980F-2998CE6D3A4F}" destId="{9EB8EF02-276A-4B34-A279-26D522990DC8}" srcOrd="1" destOrd="0" parTransId="{3CE2562F-36D0-4C15-83A2-1DE096D1727C}" sibTransId="{ED3623EC-28B8-4714-90E5-322D97F3F137}"/>
    <dgm:cxn modelId="{67ACD186-D4E2-473B-86DC-DD990F97E284}" type="presOf" srcId="{9EB8EF02-276A-4B34-A279-26D522990DC8}" destId="{299D31F9-01E9-49B2-A09D-5345E9DF2533}" srcOrd="0" destOrd="1" presId="urn:microsoft.com/office/officeart/2005/8/layout/vList5"/>
    <dgm:cxn modelId="{570C9230-DDA9-462E-A3EF-916FE82C11BD}" srcId="{9A9205D6-62F6-40F5-980F-2998CE6D3A4F}" destId="{D983D2B3-E8B4-46A3-A643-A4A918FC8B47}" srcOrd="6" destOrd="0" parTransId="{E25AF7A6-5AF6-4D63-BA05-173446831166}" sibTransId="{3B99B67D-3DDB-4505-AE4C-CA2C5B849BDD}"/>
    <dgm:cxn modelId="{978132A1-445C-4C6E-8518-34BB310346B4}" type="presOf" srcId="{9A9205D6-62F6-40F5-980F-2998CE6D3A4F}" destId="{AF16D6BC-6141-4F7D-9E26-F928AFFE6744}" srcOrd="0" destOrd="0" presId="urn:microsoft.com/office/officeart/2005/8/layout/vList5"/>
    <dgm:cxn modelId="{19111E81-4F13-4559-B5DD-AFC93B622A85}" type="presOf" srcId="{D983D2B3-E8B4-46A3-A643-A4A918FC8B47}" destId="{299D31F9-01E9-49B2-A09D-5345E9DF2533}" srcOrd="0" destOrd="6" presId="urn:microsoft.com/office/officeart/2005/8/layout/vList5"/>
    <dgm:cxn modelId="{058DCB4E-9945-4DAD-8BB1-5939074553B0}" srcId="{9A9205D6-62F6-40F5-980F-2998CE6D3A4F}" destId="{5601EA3E-639A-49D8-BA0B-11EA2D043FB3}" srcOrd="2" destOrd="0" parTransId="{8BEF6738-2EA3-4217-BC3C-72AEB75C55B8}" sibTransId="{627699A9-554A-4816-9314-58B43DF31906}"/>
    <dgm:cxn modelId="{BED07F41-723F-419E-9A6C-C2334E18162D}" type="presOf" srcId="{01EB17BA-9726-42E2-B039-449509BD66FF}" destId="{299D31F9-01E9-49B2-A09D-5345E9DF2533}" srcOrd="0" destOrd="4" presId="urn:microsoft.com/office/officeart/2005/8/layout/vList5"/>
    <dgm:cxn modelId="{3F7885BF-3837-4BBC-827B-D6CBE6FD46CF}" srcId="{9A9205D6-62F6-40F5-980F-2998CE6D3A4F}" destId="{EAFF4384-89C1-44AB-8201-B1540BDD1193}" srcOrd="3" destOrd="0" parTransId="{13A32B22-EC73-4AF0-A5EB-E35B5047E4D1}" sibTransId="{09AAAC8F-7304-4EAA-8B69-21B6D11760EC}"/>
    <dgm:cxn modelId="{B3925B9E-54B2-43AD-AF77-CCA17669042A}" srcId="{9A9205D6-62F6-40F5-980F-2998CE6D3A4F}" destId="{775EE6E7-7587-4553-ADB7-8C71B3D5FD27}" srcOrd="5" destOrd="0" parTransId="{608B84EB-BDE7-4F56-A80B-D3FF6B5D5F52}" sibTransId="{0A068CE8-45AF-46E0-A266-49453D116281}"/>
    <dgm:cxn modelId="{FE00B1E4-AF88-4C04-8FAB-9EFCAA9F3A90}" type="presOf" srcId="{775EE6E7-7587-4553-ADB7-8C71B3D5FD27}" destId="{299D31F9-01E9-49B2-A09D-5345E9DF2533}" srcOrd="0" destOrd="5" presId="urn:microsoft.com/office/officeart/2005/8/layout/vList5"/>
    <dgm:cxn modelId="{608F1844-0061-4557-BE72-AB9D03ACD2CE}" type="presOf" srcId="{EAFF4384-89C1-44AB-8201-B1540BDD1193}" destId="{299D31F9-01E9-49B2-A09D-5345E9DF2533}" srcOrd="0" destOrd="3" presId="urn:microsoft.com/office/officeart/2005/8/layout/vList5"/>
    <dgm:cxn modelId="{C621CD5F-6793-41BB-810D-DD48286DA160}" srcId="{9A9205D6-62F6-40F5-980F-2998CE6D3A4F}" destId="{CCD1E321-90C7-46DB-B781-8DB71EACABAE}" srcOrd="7" destOrd="0" parTransId="{164D124F-DD73-45D1-8D0A-A03993433A81}" sibTransId="{BB7B0FD3-C6D2-489F-BF4C-16A0722AC026}"/>
    <dgm:cxn modelId="{2B57E0B7-7408-41C7-92A0-521A7863A933}" type="presOf" srcId="{24778DE1-7973-4964-946E-788AC1B5F83D}" destId="{F0273998-1E31-4778-BD30-FF22FC5F2D02}" srcOrd="0" destOrd="0" presId="urn:microsoft.com/office/officeart/2005/8/layout/vList5"/>
    <dgm:cxn modelId="{CB7FB48D-4DF2-4ACB-AFE6-A8C3893CDD65}" type="presOf" srcId="{CCD1E321-90C7-46DB-B781-8DB71EACABAE}" destId="{299D31F9-01E9-49B2-A09D-5345E9DF2533}" srcOrd="0" destOrd="7" presId="urn:microsoft.com/office/officeart/2005/8/layout/vList5"/>
    <dgm:cxn modelId="{D0461B7F-6698-4242-B4F4-4C9B3B59F4C3}" type="presParOf" srcId="{F0273998-1E31-4778-BD30-FF22FC5F2D02}" destId="{B12286D1-3A11-4187-A8CA-7DDA520C6442}" srcOrd="0" destOrd="0" presId="urn:microsoft.com/office/officeart/2005/8/layout/vList5"/>
    <dgm:cxn modelId="{12EFB6F4-3FFC-45A6-80E9-73E13ADD5CA8}" type="presParOf" srcId="{B12286D1-3A11-4187-A8CA-7DDA520C6442}" destId="{AF16D6BC-6141-4F7D-9E26-F928AFFE6744}" srcOrd="0" destOrd="0" presId="urn:microsoft.com/office/officeart/2005/8/layout/vList5"/>
    <dgm:cxn modelId="{4288DA48-0819-4C68-AA2E-79D745C6149E}" type="presParOf" srcId="{B12286D1-3A11-4187-A8CA-7DDA520C6442}" destId="{299D31F9-01E9-49B2-A09D-5345E9DF2533}" srcOrd="1" destOrd="0" presId="urn:microsoft.com/office/officeart/2005/8/layout/vList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D31F9-01E9-49B2-A09D-5345E9DF2533}">
      <dsp:nvSpPr>
        <dsp:cNvPr id="0" name=""/>
        <dsp:cNvSpPr/>
      </dsp:nvSpPr>
      <dsp:spPr>
        <a:xfrm rot="5400000">
          <a:off x="4455681" y="-1342832"/>
          <a:ext cx="1714726" cy="4885015"/>
        </a:xfrm>
        <a:prstGeom prst="round2SameRect">
          <a:avLst/>
        </a:prstGeom>
        <a:solidFill>
          <a:schemeClr val="accent2">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endParaRPr kumimoji="1" lang="ja-JP" altLang="en-US" sz="1200" b="1" kern="1200" dirty="0">
            <a:latin typeface="ＭＳ ゴシック" pitchFamily="49" charset="-128"/>
            <a:ea typeface="ＭＳ ゴシック" pitchFamily="49" charset="-128"/>
          </a:endParaRPr>
        </a:p>
        <a:p>
          <a:pPr marL="114300" lvl="1" indent="-114300" algn="l" defTabSz="622300">
            <a:lnSpc>
              <a:spcPct val="90000"/>
            </a:lnSpc>
            <a:spcBef>
              <a:spcPct val="0"/>
            </a:spcBef>
            <a:spcAft>
              <a:spcPct val="15000"/>
            </a:spcAft>
            <a:buChar char="••"/>
          </a:pPr>
          <a:r>
            <a:rPr kumimoji="1" lang="ja-JP" altLang="en-US" sz="1400" b="1" kern="1200" dirty="0" smtClean="0">
              <a:latin typeface="HGPｺﾞｼｯｸM" pitchFamily="50" charset="-128"/>
              <a:ea typeface="HGPｺﾞｼｯｸM" pitchFamily="50" charset="-128"/>
            </a:rPr>
            <a:t>賃金格差是正、ワークライフバランスを明確に位置づける</a:t>
          </a:r>
          <a:endParaRPr kumimoji="1" lang="ja-JP" altLang="en-US" sz="1400" b="1" kern="1200" dirty="0">
            <a:latin typeface="HGPｺﾞｼｯｸM" pitchFamily="50" charset="-128"/>
            <a:ea typeface="HGPｺﾞｼｯｸM" pitchFamily="50" charset="-128"/>
          </a:endParaRPr>
        </a:p>
        <a:p>
          <a:pPr marL="114300" lvl="1" indent="-114300" algn="l" defTabSz="622300">
            <a:lnSpc>
              <a:spcPct val="90000"/>
            </a:lnSpc>
            <a:spcBef>
              <a:spcPct val="0"/>
            </a:spcBef>
            <a:spcAft>
              <a:spcPct val="15000"/>
            </a:spcAft>
            <a:buChar char="••"/>
          </a:pPr>
          <a:r>
            <a:rPr kumimoji="1" lang="ja-JP" altLang="en-US" sz="1400" b="1" kern="1200" dirty="0" smtClean="0">
              <a:latin typeface="HGPｺﾞｼｯｸM" pitchFamily="50" charset="-128"/>
              <a:ea typeface="HGPｺﾞｼｯｸM" pitchFamily="50" charset="-128"/>
            </a:rPr>
            <a:t>ポジティブアクションを事業主の責務と位置づける</a:t>
          </a:r>
          <a:endParaRPr kumimoji="1" lang="ja-JP" altLang="en-US" sz="1400" b="1" kern="1200" dirty="0">
            <a:latin typeface="HGPｺﾞｼｯｸM" pitchFamily="50" charset="-128"/>
            <a:ea typeface="HGPｺﾞｼｯｸM" pitchFamily="50" charset="-128"/>
          </a:endParaRPr>
        </a:p>
        <a:p>
          <a:pPr marL="114300" lvl="1" indent="-114300" algn="l" defTabSz="622300">
            <a:lnSpc>
              <a:spcPct val="90000"/>
            </a:lnSpc>
            <a:spcBef>
              <a:spcPct val="0"/>
            </a:spcBef>
            <a:spcAft>
              <a:spcPct val="15000"/>
            </a:spcAft>
            <a:buChar char="••"/>
          </a:pPr>
          <a:r>
            <a:rPr kumimoji="1" lang="ja-JP" altLang="en-US" sz="1400" b="1" kern="1200" dirty="0" smtClean="0">
              <a:latin typeface="HGPｺﾞｼｯｸM" pitchFamily="50" charset="-128"/>
              <a:ea typeface="HGPｺﾞｼｯｸM" pitchFamily="50" charset="-128"/>
            </a:rPr>
            <a:t>間接差別法理を導入し、間接差別を例示列挙の形に</a:t>
          </a:r>
          <a:endParaRPr kumimoji="1" lang="ja-JP" altLang="en-US" sz="1400" b="1" kern="1200" dirty="0">
            <a:latin typeface="HGPｺﾞｼｯｸM" pitchFamily="50" charset="-128"/>
            <a:ea typeface="HGPｺﾞｼｯｸM" pitchFamily="50" charset="-128"/>
          </a:endParaRPr>
        </a:p>
        <a:p>
          <a:pPr marL="114300" lvl="1" indent="-114300" algn="l" defTabSz="622300">
            <a:lnSpc>
              <a:spcPct val="90000"/>
            </a:lnSpc>
            <a:spcBef>
              <a:spcPct val="0"/>
            </a:spcBef>
            <a:spcAft>
              <a:spcPct val="15000"/>
            </a:spcAft>
            <a:buChar char="••"/>
          </a:pPr>
          <a:r>
            <a:rPr kumimoji="1" lang="ja-JP" altLang="en-US" sz="1400" b="1" kern="1200" dirty="0" smtClean="0">
              <a:latin typeface="HGPｺﾞｼｯｸM" pitchFamily="50" charset="-128"/>
              <a:ea typeface="HGPｺﾞｼｯｸM" pitchFamily="50" charset="-128"/>
            </a:rPr>
            <a:t>雇用管理区分を越えて法違反の判断を行えるようにする</a:t>
          </a:r>
          <a:endParaRPr kumimoji="1" lang="ja-JP" altLang="en-US" sz="1400" b="1" kern="1200" dirty="0">
            <a:latin typeface="HGPｺﾞｼｯｸM" pitchFamily="50" charset="-128"/>
            <a:ea typeface="HGPｺﾞｼｯｸM" pitchFamily="50" charset="-128"/>
          </a:endParaRPr>
        </a:p>
        <a:p>
          <a:pPr marL="114300" lvl="1" indent="-114300" algn="l" defTabSz="622300">
            <a:lnSpc>
              <a:spcPct val="90000"/>
            </a:lnSpc>
            <a:spcBef>
              <a:spcPct val="0"/>
            </a:spcBef>
            <a:spcAft>
              <a:spcPct val="15000"/>
            </a:spcAft>
            <a:buChar char="••"/>
          </a:pPr>
          <a:r>
            <a:rPr kumimoji="1" lang="ja-JP" altLang="en-US" sz="1400" b="1" kern="1200" dirty="0" smtClean="0">
              <a:latin typeface="HGPｺﾞｼｯｸM" pitchFamily="50" charset="-128"/>
              <a:ea typeface="HGPｺﾞｼｯｸM" pitchFamily="50" charset="-128"/>
            </a:rPr>
            <a:t>差別救済制度を設け、罰則も整備</a:t>
          </a:r>
          <a:endParaRPr kumimoji="1" lang="ja-JP" altLang="en-US" sz="1400" b="1" kern="1200" dirty="0">
            <a:latin typeface="HGPｺﾞｼｯｸM" pitchFamily="50" charset="-128"/>
            <a:ea typeface="HGPｺﾞｼｯｸM" pitchFamily="50" charset="-128"/>
          </a:endParaRPr>
        </a:p>
        <a:p>
          <a:pPr marL="114300" lvl="1" indent="-114300" algn="l" defTabSz="622300">
            <a:lnSpc>
              <a:spcPct val="90000"/>
            </a:lnSpc>
            <a:spcBef>
              <a:spcPct val="0"/>
            </a:spcBef>
            <a:spcAft>
              <a:spcPct val="15000"/>
            </a:spcAft>
            <a:buChar char="••"/>
          </a:pPr>
          <a:r>
            <a:rPr kumimoji="1" lang="ja-JP" altLang="en-US" sz="1400" b="1" kern="1200" dirty="0" smtClean="0">
              <a:latin typeface="HGPｺﾞｼｯｸM" pitchFamily="50" charset="-128"/>
              <a:ea typeface="HGPｺﾞｼｯｸM" pitchFamily="50" charset="-128"/>
            </a:rPr>
            <a:t>ジェンダー関連法制の統合</a:t>
          </a:r>
          <a:endParaRPr kumimoji="1" lang="ja-JP" altLang="en-US" sz="1400" b="1" kern="1200" dirty="0">
            <a:latin typeface="HGPｺﾞｼｯｸM" pitchFamily="50" charset="-128"/>
            <a:ea typeface="HGPｺﾞｼｯｸM" pitchFamily="50" charset="-128"/>
          </a:endParaRPr>
        </a:p>
        <a:p>
          <a:pPr marL="57150" lvl="1" indent="-57150" algn="l" defTabSz="444500">
            <a:lnSpc>
              <a:spcPct val="90000"/>
            </a:lnSpc>
            <a:spcBef>
              <a:spcPct val="0"/>
            </a:spcBef>
            <a:spcAft>
              <a:spcPct val="15000"/>
            </a:spcAft>
            <a:buChar char="••"/>
          </a:pPr>
          <a:endParaRPr kumimoji="1" lang="ja-JP" altLang="en-US" sz="1000" b="1" kern="1200" dirty="0">
            <a:latin typeface="ＭＳ ゴシック" pitchFamily="49" charset="-128"/>
            <a:ea typeface="ＭＳ ゴシック" pitchFamily="49" charset="-128"/>
          </a:endParaRPr>
        </a:p>
      </dsp:txBody>
      <dsp:txXfrm rot="-5400000">
        <a:off x="2870537" y="326018"/>
        <a:ext cx="4801309" cy="1547314"/>
      </dsp:txXfrm>
    </dsp:sp>
    <dsp:sp modelId="{AF16D6BC-6141-4F7D-9E26-F928AFFE6744}">
      <dsp:nvSpPr>
        <dsp:cNvPr id="0" name=""/>
        <dsp:cNvSpPr/>
      </dsp:nvSpPr>
      <dsp:spPr>
        <a:xfrm>
          <a:off x="49588" y="272433"/>
          <a:ext cx="2792671" cy="1687381"/>
        </a:xfrm>
        <a:prstGeom prst="roundRect">
          <a:avLst/>
        </a:prstGeom>
        <a:solidFill>
          <a:srgbClr val="FF7C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kumimoji="1" lang="en-US" altLang="ja-JP" sz="2400" b="1" kern="1200" dirty="0" smtClean="0"/>
            <a:t>【</a:t>
          </a:r>
          <a:r>
            <a:rPr kumimoji="1" lang="ja-JP" altLang="en-US" sz="2400" b="1" kern="1200" dirty="0" smtClean="0"/>
            <a:t>目指す形</a:t>
          </a:r>
          <a:r>
            <a:rPr kumimoji="1" lang="en-US" altLang="ja-JP" sz="2400" b="1" kern="1200" dirty="0" smtClean="0"/>
            <a:t>】</a:t>
          </a:r>
        </a:p>
        <a:p>
          <a:pPr lvl="0" algn="ctr" defTabSz="1066800">
            <a:lnSpc>
              <a:spcPct val="90000"/>
            </a:lnSpc>
            <a:spcBef>
              <a:spcPct val="0"/>
            </a:spcBef>
            <a:spcAft>
              <a:spcPct val="35000"/>
            </a:spcAft>
          </a:pPr>
          <a:r>
            <a:rPr kumimoji="1" lang="ja-JP" altLang="en-US" sz="2400" b="1" kern="1200" dirty="0" smtClean="0"/>
            <a:t>男女雇用平等法</a:t>
          </a:r>
          <a:endParaRPr kumimoji="1" lang="ja-JP" altLang="en-US" sz="2400" b="1" kern="1200" dirty="0"/>
        </a:p>
      </dsp:txBody>
      <dsp:txXfrm>
        <a:off x="131959" y="354804"/>
        <a:ext cx="2627929" cy="152263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38" tIns="45719" rIns="91438" bIns="4571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38" tIns="45719" rIns="91438" bIns="45719" rtlCol="0"/>
          <a:lstStyle>
            <a:lvl1pPr algn="r">
              <a:defRPr sz="1200"/>
            </a:lvl1pPr>
          </a:lstStyle>
          <a:p>
            <a:fld id="{34D7B5FE-BDFC-4029-9333-AE670E8CF18B}" type="datetimeFigureOut">
              <a:rPr kumimoji="1" lang="ja-JP" altLang="en-US" smtClean="0"/>
              <a:t>2015/6/2</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38" tIns="45719" rIns="91438" bIns="4571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38" tIns="45719" rIns="91438" bIns="45719" rtlCol="0" anchor="b"/>
          <a:lstStyle>
            <a:lvl1pPr algn="r">
              <a:defRPr sz="1200"/>
            </a:lvl1pPr>
          </a:lstStyle>
          <a:p>
            <a:fld id="{15420BAF-8EB1-4662-9D61-FE67BA6D0D69}" type="slidenum">
              <a:rPr kumimoji="1" lang="ja-JP" altLang="en-US" smtClean="0"/>
              <a:t>‹#›</a:t>
            </a:fld>
            <a:endParaRPr kumimoji="1" lang="ja-JP" altLang="en-US"/>
          </a:p>
        </p:txBody>
      </p:sp>
    </p:spTree>
    <p:extLst>
      <p:ext uri="{BB962C8B-B14F-4D97-AF65-F5344CB8AC3E}">
        <p14:creationId xmlns:p14="http://schemas.microsoft.com/office/powerpoint/2010/main" val="2626751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18831" cy="493316"/>
          </a:xfrm>
          <a:prstGeom prst="rect">
            <a:avLst/>
          </a:prstGeom>
        </p:spPr>
        <p:txBody>
          <a:bodyPr vert="horz" lIns="91438" tIns="45719" rIns="91438" bIns="45719"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4" y="0"/>
            <a:ext cx="2918831" cy="493316"/>
          </a:xfrm>
          <a:prstGeom prst="rect">
            <a:avLst/>
          </a:prstGeom>
        </p:spPr>
        <p:txBody>
          <a:bodyPr vert="horz" lIns="91438" tIns="45719" rIns="91438" bIns="45719" rtlCol="0"/>
          <a:lstStyle>
            <a:lvl1pPr algn="r">
              <a:defRPr sz="1200"/>
            </a:lvl1pPr>
          </a:lstStyle>
          <a:p>
            <a:fld id="{94B211C6-D835-4677-8DF5-2E53524ECF2E}" type="datetimeFigureOut">
              <a:rPr kumimoji="1" lang="ja-JP" altLang="en-US" smtClean="0"/>
              <a:pPr/>
              <a:t>2015/6/2</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38" tIns="45719" rIns="91438" bIns="45719" rtlCol="0" anchor="ctr"/>
          <a:lstStyle/>
          <a:p>
            <a:endParaRPr lang="ja-JP" altLang="en-US"/>
          </a:p>
        </p:txBody>
      </p:sp>
      <p:sp>
        <p:nvSpPr>
          <p:cNvPr id="5" name="ノート プレースホルダ 4"/>
          <p:cNvSpPr>
            <a:spLocks noGrp="1"/>
          </p:cNvSpPr>
          <p:nvPr>
            <p:ph type="body" sz="quarter" idx="3"/>
          </p:nvPr>
        </p:nvSpPr>
        <p:spPr>
          <a:xfrm>
            <a:off x="673577" y="4686500"/>
            <a:ext cx="5388610" cy="4439841"/>
          </a:xfrm>
          <a:prstGeom prst="rect">
            <a:avLst/>
          </a:prstGeom>
        </p:spPr>
        <p:txBody>
          <a:bodyPr vert="horz" lIns="91438" tIns="45719" rIns="91438" bIns="45719"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1" y="9371285"/>
            <a:ext cx="2918831" cy="493316"/>
          </a:xfrm>
          <a:prstGeom prst="rect">
            <a:avLst/>
          </a:prstGeom>
        </p:spPr>
        <p:txBody>
          <a:bodyPr vert="horz" lIns="91438" tIns="45719" rIns="91438" bIns="45719"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4" y="9371285"/>
            <a:ext cx="2918831" cy="493316"/>
          </a:xfrm>
          <a:prstGeom prst="rect">
            <a:avLst/>
          </a:prstGeom>
        </p:spPr>
        <p:txBody>
          <a:bodyPr vert="horz" lIns="91438" tIns="45719" rIns="91438" bIns="45719" rtlCol="0" anchor="b"/>
          <a:lstStyle>
            <a:lvl1pPr algn="r">
              <a:defRPr sz="1200"/>
            </a:lvl1pPr>
          </a:lstStyle>
          <a:p>
            <a:fld id="{A0B83B31-5CAE-473E-98B1-6DCFD7DE25C9}" type="slidenum">
              <a:rPr kumimoji="1" lang="ja-JP" altLang="en-US" smtClean="0"/>
              <a:pPr/>
              <a:t>‹#›</a:t>
            </a:fld>
            <a:endParaRPr kumimoji="1" lang="ja-JP" altLang="en-US"/>
          </a:p>
        </p:txBody>
      </p:sp>
    </p:spTree>
    <p:extLst>
      <p:ext uri="{BB962C8B-B14F-4D97-AF65-F5344CB8AC3E}">
        <p14:creationId xmlns:p14="http://schemas.microsoft.com/office/powerpoint/2010/main" val="26603590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0B83B31-5CAE-473E-98B1-6DCFD7DE25C9}" type="slidenum">
              <a:rPr kumimoji="1" lang="ja-JP" altLang="en-US" smtClean="0"/>
              <a:pPr/>
              <a:t>1</a:t>
            </a:fld>
            <a:endParaRPr kumimoji="1" lang="ja-JP" altLang="en-US"/>
          </a:p>
        </p:txBody>
      </p:sp>
    </p:spTree>
    <p:extLst>
      <p:ext uri="{BB962C8B-B14F-4D97-AF65-F5344CB8AC3E}">
        <p14:creationId xmlns:p14="http://schemas.microsoft.com/office/powerpoint/2010/main" val="4102618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ー 1"/>
          <p:cNvSpPr>
            <a:spLocks noGrp="1" noRot="1" noChangeAspect="1" noTextEdit="1"/>
          </p:cNvSpPr>
          <p:nvPr>
            <p:ph type="sldImg"/>
          </p:nvPr>
        </p:nvSpPr>
        <p:spPr>
          <a:ln/>
        </p:spPr>
      </p:sp>
      <p:sp>
        <p:nvSpPr>
          <p:cNvPr id="81923" name="ノート プレースホルダー 2"/>
          <p:cNvSpPr>
            <a:spLocks noGrp="1"/>
          </p:cNvSpPr>
          <p:nvPr>
            <p:ph type="body" idx="1"/>
          </p:nvPr>
        </p:nvSpPr>
        <p:spPr>
          <a:noFill/>
          <a:ln/>
        </p:spPr>
        <p:txBody>
          <a:bodyPr/>
          <a:lstStyle/>
          <a:p>
            <a:endParaRPr lang="ja-JP" altLang="en-US" sz="1400">
              <a:latin typeface="Arial" pitchFamily="34" charset="0"/>
            </a:endParaRPr>
          </a:p>
        </p:txBody>
      </p:sp>
    </p:spTree>
    <p:extLst>
      <p:ext uri="{BB962C8B-B14F-4D97-AF65-F5344CB8AC3E}">
        <p14:creationId xmlns:p14="http://schemas.microsoft.com/office/powerpoint/2010/main" val="2585018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0B83B31-5CAE-473E-98B1-6DCFD7DE25C9}" type="slidenum">
              <a:rPr kumimoji="1" lang="ja-JP" altLang="en-US" smtClean="0"/>
              <a:pPr/>
              <a:t>28</a:t>
            </a:fld>
            <a:endParaRPr kumimoji="1" lang="ja-JP" altLang="en-US"/>
          </a:p>
        </p:txBody>
      </p:sp>
    </p:spTree>
    <p:extLst>
      <p:ext uri="{BB962C8B-B14F-4D97-AF65-F5344CB8AC3E}">
        <p14:creationId xmlns:p14="http://schemas.microsoft.com/office/powerpoint/2010/main" val="1186518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17D055D-EA30-493F-9BFD-117D3231ECA4}" type="datetimeFigureOut">
              <a:rPr kumimoji="1" lang="ja-JP" altLang="en-US" smtClean="0"/>
              <a:pPr/>
              <a:t>2015/6/2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C721F64-D6DE-4643-AE29-370D0B0F2226}"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17D055D-EA30-493F-9BFD-117D3231ECA4}" type="datetimeFigureOut">
              <a:rPr kumimoji="1" lang="ja-JP" altLang="en-US" smtClean="0"/>
              <a:pPr/>
              <a:t>2015/6/2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C721F64-D6DE-4643-AE29-370D0B0F2226}"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17D055D-EA30-493F-9BFD-117D3231ECA4}" type="datetimeFigureOut">
              <a:rPr kumimoji="1" lang="ja-JP" altLang="en-US" smtClean="0"/>
              <a:pPr/>
              <a:t>2015/6/2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C721F64-D6DE-4643-AE29-370D0B0F2226}"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37F049F-B3D3-43D3-94CF-F81A98E26935}" type="datetimeFigureOut">
              <a:rPr lang="ja-JP" altLang="en-US" smtClean="0">
                <a:solidFill>
                  <a:prstClr val="black">
                    <a:tint val="75000"/>
                  </a:prstClr>
                </a:solidFill>
              </a:rPr>
              <a:pPr/>
              <a:t>2015/6/2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5CEF8C6-4B5A-4138-B1F1-0A535CC659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5127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37F049F-B3D3-43D3-94CF-F81A98E26935}" type="datetimeFigureOut">
              <a:rPr lang="ja-JP" altLang="en-US" smtClean="0">
                <a:solidFill>
                  <a:prstClr val="black">
                    <a:tint val="75000"/>
                  </a:prstClr>
                </a:solidFill>
              </a:rPr>
              <a:pPr/>
              <a:t>2015/6/2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5CEF8C6-4B5A-4138-B1F1-0A535CC659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88172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37F049F-B3D3-43D3-94CF-F81A98E26935}" type="datetimeFigureOut">
              <a:rPr lang="ja-JP" altLang="en-US" smtClean="0">
                <a:solidFill>
                  <a:prstClr val="black">
                    <a:tint val="75000"/>
                  </a:prstClr>
                </a:solidFill>
              </a:rPr>
              <a:pPr/>
              <a:t>2015/6/2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5CEF8C6-4B5A-4138-B1F1-0A535CC659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84947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37F049F-B3D3-43D3-94CF-F81A98E26935}" type="datetimeFigureOut">
              <a:rPr lang="ja-JP" altLang="en-US" smtClean="0">
                <a:solidFill>
                  <a:prstClr val="black">
                    <a:tint val="75000"/>
                  </a:prstClr>
                </a:solidFill>
              </a:rPr>
              <a:pPr/>
              <a:t>2015/6/2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5CEF8C6-4B5A-4138-B1F1-0A535CC659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13003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37F049F-B3D3-43D3-94CF-F81A98E26935}" type="datetimeFigureOut">
              <a:rPr lang="ja-JP" altLang="en-US" smtClean="0">
                <a:solidFill>
                  <a:prstClr val="black">
                    <a:tint val="75000"/>
                  </a:prstClr>
                </a:solidFill>
              </a:rPr>
              <a:pPr/>
              <a:t>2015/6/2</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C5CEF8C6-4B5A-4138-B1F1-0A535CC659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67973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37F049F-B3D3-43D3-94CF-F81A98E26935}" type="datetimeFigureOut">
              <a:rPr lang="ja-JP" altLang="en-US" smtClean="0">
                <a:solidFill>
                  <a:prstClr val="black">
                    <a:tint val="75000"/>
                  </a:prstClr>
                </a:solidFill>
              </a:rPr>
              <a:pPr/>
              <a:t>2015/6/2</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C5CEF8C6-4B5A-4138-B1F1-0A535CC659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89274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37F049F-B3D3-43D3-94CF-F81A98E26935}" type="datetimeFigureOut">
              <a:rPr lang="ja-JP" altLang="en-US" smtClean="0">
                <a:solidFill>
                  <a:prstClr val="black">
                    <a:tint val="75000"/>
                  </a:prstClr>
                </a:solidFill>
              </a:rPr>
              <a:pPr/>
              <a:t>2015/6/2</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C5CEF8C6-4B5A-4138-B1F1-0A535CC659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56489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37F049F-B3D3-43D3-94CF-F81A98E26935}" type="datetimeFigureOut">
              <a:rPr lang="ja-JP" altLang="en-US" smtClean="0">
                <a:solidFill>
                  <a:prstClr val="black">
                    <a:tint val="75000"/>
                  </a:prstClr>
                </a:solidFill>
              </a:rPr>
              <a:pPr/>
              <a:t>2015/6/2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5CEF8C6-4B5A-4138-B1F1-0A535CC659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93393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17D055D-EA30-493F-9BFD-117D3231ECA4}" type="datetimeFigureOut">
              <a:rPr kumimoji="1" lang="ja-JP" altLang="en-US" smtClean="0"/>
              <a:pPr/>
              <a:t>2015/6/2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C721F64-D6DE-4643-AE29-370D0B0F2226}" type="slidenum">
              <a:rPr kumimoji="1" lang="ja-JP" altLang="en-US" smtClean="0"/>
              <a:pPr/>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37F049F-B3D3-43D3-94CF-F81A98E26935}" type="datetimeFigureOut">
              <a:rPr lang="ja-JP" altLang="en-US" smtClean="0">
                <a:solidFill>
                  <a:prstClr val="black">
                    <a:tint val="75000"/>
                  </a:prstClr>
                </a:solidFill>
              </a:rPr>
              <a:pPr/>
              <a:t>2015/6/2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5CEF8C6-4B5A-4138-B1F1-0A535CC659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47366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37F049F-B3D3-43D3-94CF-F81A98E26935}" type="datetimeFigureOut">
              <a:rPr lang="ja-JP" altLang="en-US" smtClean="0">
                <a:solidFill>
                  <a:prstClr val="black">
                    <a:tint val="75000"/>
                  </a:prstClr>
                </a:solidFill>
              </a:rPr>
              <a:pPr/>
              <a:t>2015/6/2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5CEF8C6-4B5A-4138-B1F1-0A535CC659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06551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37F049F-B3D3-43D3-94CF-F81A98E26935}" type="datetimeFigureOut">
              <a:rPr lang="ja-JP" altLang="en-US" smtClean="0">
                <a:solidFill>
                  <a:prstClr val="black">
                    <a:tint val="75000"/>
                  </a:prstClr>
                </a:solidFill>
              </a:rPr>
              <a:pPr/>
              <a:t>2015/6/2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5CEF8C6-4B5A-4138-B1F1-0A535CC659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947377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20" y="274638"/>
            <a:ext cx="8229601"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4" y="1600205"/>
            <a:ext cx="4044462"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2347" y="1600200"/>
            <a:ext cx="4044462"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2347" y="3938599"/>
            <a:ext cx="4044462"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11"/>
          <p:cNvSpPr>
            <a:spLocks noGrp="1" noChangeArrowheads="1"/>
          </p:cNvSpPr>
          <p:nvPr>
            <p:ph type="dt" sz="half" idx="10"/>
          </p:nvPr>
        </p:nvSpPr>
        <p:spPr/>
        <p:txBody>
          <a:bodyPr/>
          <a:lstStyle>
            <a:lvl1pPr>
              <a:defRPr dirty="0"/>
            </a:lvl1pPr>
          </a:lstStyle>
          <a:p>
            <a:pPr>
              <a:defRPr/>
            </a:pPr>
            <a:endParaRPr lang="en-US" altLang="ja-JP"/>
          </a:p>
        </p:txBody>
      </p:sp>
      <p:sp>
        <p:nvSpPr>
          <p:cNvPr id="7" name="Rectangle 12"/>
          <p:cNvSpPr>
            <a:spLocks noGrp="1" noChangeArrowheads="1"/>
          </p:cNvSpPr>
          <p:nvPr>
            <p:ph type="ftr" sz="quarter" idx="11"/>
          </p:nvPr>
        </p:nvSpPr>
        <p:spPr/>
        <p:txBody>
          <a:bodyPr/>
          <a:lstStyle>
            <a:lvl1pPr>
              <a:defRPr dirty="0"/>
            </a:lvl1pPr>
          </a:lstStyle>
          <a:p>
            <a:pPr>
              <a:defRPr/>
            </a:pPr>
            <a:endParaRPr lang="en-US" altLang="ja-JP"/>
          </a:p>
        </p:txBody>
      </p:sp>
      <p:sp>
        <p:nvSpPr>
          <p:cNvPr id="8" name="Rectangle 13"/>
          <p:cNvSpPr>
            <a:spLocks noGrp="1" noChangeArrowheads="1"/>
          </p:cNvSpPr>
          <p:nvPr>
            <p:ph type="sldNum" sz="quarter" idx="12"/>
          </p:nvPr>
        </p:nvSpPr>
        <p:spPr/>
        <p:txBody>
          <a:bodyPr/>
          <a:lstStyle>
            <a:lvl1pPr>
              <a:defRPr/>
            </a:lvl1pPr>
          </a:lstStyle>
          <a:p>
            <a:pPr>
              <a:defRPr/>
            </a:pPr>
            <a:fld id="{571C013A-DA6F-41AF-907C-04F7E3F49322}" type="slidenum">
              <a:rPr lang="en-US" altLang="ja-JP"/>
              <a:pPr>
                <a:defRPr/>
              </a:pPr>
              <a:t>‹#›</a:t>
            </a:fld>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17D055D-EA30-493F-9BFD-117D3231ECA4}" type="datetimeFigureOut">
              <a:rPr kumimoji="1" lang="ja-JP" altLang="en-US" smtClean="0"/>
              <a:pPr/>
              <a:t>2015/6/2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C721F64-D6DE-4643-AE29-370D0B0F2226}"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17D055D-EA30-493F-9BFD-117D3231ECA4}" type="datetimeFigureOut">
              <a:rPr kumimoji="1" lang="ja-JP" altLang="en-US" smtClean="0"/>
              <a:pPr/>
              <a:t>2015/6/2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C721F64-D6DE-4643-AE29-370D0B0F2226}"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917D055D-EA30-493F-9BFD-117D3231ECA4}" type="datetimeFigureOut">
              <a:rPr kumimoji="1" lang="ja-JP" altLang="en-US" smtClean="0"/>
              <a:pPr/>
              <a:t>2015/6/2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6C721F64-D6DE-4643-AE29-370D0B0F2226}"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17D055D-EA30-493F-9BFD-117D3231ECA4}" type="datetimeFigureOut">
              <a:rPr kumimoji="1" lang="ja-JP" altLang="en-US" smtClean="0"/>
              <a:pPr/>
              <a:t>2015/6/2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6C721F64-D6DE-4643-AE29-370D0B0F2226}"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17D055D-EA30-493F-9BFD-117D3231ECA4}" type="datetimeFigureOut">
              <a:rPr kumimoji="1" lang="ja-JP" altLang="en-US" smtClean="0"/>
              <a:pPr/>
              <a:t>2015/6/2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6C721F64-D6DE-4643-AE29-370D0B0F2226}"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17D055D-EA30-493F-9BFD-117D3231ECA4}" type="datetimeFigureOut">
              <a:rPr kumimoji="1" lang="ja-JP" altLang="en-US" smtClean="0"/>
              <a:pPr/>
              <a:t>2015/6/2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C721F64-D6DE-4643-AE29-370D0B0F2226}"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17D055D-EA30-493F-9BFD-117D3231ECA4}" type="datetimeFigureOut">
              <a:rPr kumimoji="1" lang="ja-JP" altLang="en-US" smtClean="0"/>
              <a:pPr/>
              <a:t>2015/6/2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C721F64-D6DE-4643-AE29-370D0B0F2226}"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7D055D-EA30-493F-9BFD-117D3231ECA4}" type="datetimeFigureOut">
              <a:rPr kumimoji="1" lang="ja-JP" altLang="en-US" smtClean="0"/>
              <a:pPr/>
              <a:t>2015/6/2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21F64-D6DE-4643-AE29-370D0B0F2226}"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7F049F-B3D3-43D3-94CF-F81A98E26935}" type="datetimeFigureOut">
              <a:rPr lang="ja-JP" altLang="en-US" smtClean="0">
                <a:solidFill>
                  <a:prstClr val="black">
                    <a:tint val="75000"/>
                  </a:prstClr>
                </a:solidFill>
              </a:rPr>
              <a:pPr/>
              <a:t>2015/6/2</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CEF8C6-4B5A-4138-B1F1-0A535CC659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01925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5.pn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hyperlink" Target="http://www.jtuc-rengo.or.jp/files/20120127_114718.jpg" TargetMode="External"/><Relationship Id="rId1" Type="http://schemas.openxmlformats.org/officeDocument/2006/relationships/slideLayout" Target="../slideLayouts/slideLayout13.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2.png"/><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oleObject" Target="../embeddings/Microsoft_Excel_97-2003_______5.xls"/><Relationship Id="rId3" Type="http://schemas.openxmlformats.org/officeDocument/2006/relationships/oleObject" Target="../embeddings/Microsoft_Excel_97-2003_______1.xls"/><Relationship Id="rId7" Type="http://schemas.openxmlformats.org/officeDocument/2006/relationships/oleObject" Target="../embeddings/Microsoft_Excel_97-2003_______3.xls"/><Relationship Id="rId12"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oleObject" Target="../embeddings/Microsoft_Excel_97-2003_______4.xls"/><Relationship Id="rId5" Type="http://schemas.openxmlformats.org/officeDocument/2006/relationships/oleObject" Target="../embeddings/Microsoft_Excel_97-2003_______2.xls"/><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oleObject" Target="../embeddings/Microsoft_Excel_97-2003_______6.xls"/><Relationship Id="rId7" Type="http://schemas.openxmlformats.org/officeDocument/2006/relationships/oleObject" Target="../embeddings/Microsoft_Excel_97-2003_______8.xls"/><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12.png"/><Relationship Id="rId5" Type="http://schemas.openxmlformats.org/officeDocument/2006/relationships/oleObject" Target="../embeddings/Microsoft_Excel_97-2003_______7.xls"/><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7.png"/><Relationship Id="rId2" Type="http://schemas.openxmlformats.org/officeDocument/2006/relationships/slideLayout" Target="../slideLayouts/slideLayout23.xml"/><Relationship Id="rId1" Type="http://schemas.openxmlformats.org/officeDocument/2006/relationships/vmlDrawing" Target="../drawings/vmlDrawing3.vml"/><Relationship Id="rId6" Type="http://schemas.openxmlformats.org/officeDocument/2006/relationships/oleObject" Target="../embeddings/Microsoft_Excel_97-2003_______10.xls"/><Relationship Id="rId5" Type="http://schemas.openxmlformats.org/officeDocument/2006/relationships/image" Target="../media/image16.png"/><Relationship Id="rId4" Type="http://schemas.openxmlformats.org/officeDocument/2006/relationships/oleObject" Target="../embeddings/Microsoft_Excel_97-2003_______9.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971600" y="4005064"/>
            <a:ext cx="6400800" cy="2616696"/>
          </a:xfrm>
        </p:spPr>
        <p:txBody>
          <a:bodyPr>
            <a:normAutofit fontScale="92500" lnSpcReduction="10000"/>
          </a:bodyPr>
          <a:lstStyle/>
          <a:p>
            <a:pPr algn="l"/>
            <a:r>
              <a:rPr kumimoji="1" lang="ja-JP" altLang="en-US" b="1" dirty="0" smtClean="0">
                <a:latin typeface="+mj-ea"/>
                <a:ea typeface="+mj-ea"/>
              </a:rPr>
              <a:t>連合北海道男女平等参画学習会</a:t>
            </a:r>
            <a:r>
              <a:rPr lang="ja-JP" altLang="en-US" b="1" dirty="0" smtClean="0">
                <a:latin typeface="+mj-ea"/>
                <a:ea typeface="+mj-ea"/>
              </a:rPr>
              <a:t>資料</a:t>
            </a:r>
            <a:endParaRPr kumimoji="1" lang="en-US" altLang="ja-JP" b="1" dirty="0" smtClean="0">
              <a:latin typeface="+mj-ea"/>
              <a:ea typeface="+mj-ea"/>
            </a:endParaRPr>
          </a:p>
          <a:p>
            <a:pPr algn="r"/>
            <a:endParaRPr kumimoji="1" lang="en-US" altLang="ja-JP" b="1" dirty="0" smtClean="0">
              <a:latin typeface="+mj-ea"/>
              <a:ea typeface="+mj-ea"/>
            </a:endParaRPr>
          </a:p>
          <a:p>
            <a:pPr algn="r"/>
            <a:r>
              <a:rPr kumimoji="1" lang="en-US" altLang="ja-JP" b="1" dirty="0" smtClean="0">
                <a:latin typeface="+mj-ea"/>
                <a:ea typeface="+mj-ea"/>
              </a:rPr>
              <a:t>2015</a:t>
            </a:r>
            <a:r>
              <a:rPr kumimoji="1" lang="ja-JP" altLang="en-US" b="1" dirty="0" smtClean="0">
                <a:latin typeface="+mj-ea"/>
                <a:ea typeface="+mj-ea"/>
              </a:rPr>
              <a:t>年５</a:t>
            </a:r>
            <a:r>
              <a:rPr lang="ja-JP" altLang="en-US" b="1" dirty="0" smtClean="0">
                <a:latin typeface="+mj-ea"/>
                <a:ea typeface="+mj-ea"/>
              </a:rPr>
              <a:t>月</a:t>
            </a:r>
            <a:r>
              <a:rPr lang="en-US" altLang="ja-JP" b="1" dirty="0" smtClean="0">
                <a:latin typeface="+mj-ea"/>
                <a:ea typeface="+mj-ea"/>
              </a:rPr>
              <a:t>29</a:t>
            </a:r>
            <a:r>
              <a:rPr lang="ja-JP" altLang="en-US" b="1" dirty="0" smtClean="0">
                <a:latin typeface="+mj-ea"/>
                <a:ea typeface="+mj-ea"/>
              </a:rPr>
              <a:t>日</a:t>
            </a:r>
            <a:endParaRPr kumimoji="1" lang="en-US" altLang="ja-JP" b="1" dirty="0" smtClean="0">
              <a:latin typeface="+mj-ea"/>
              <a:ea typeface="+mj-ea"/>
            </a:endParaRPr>
          </a:p>
          <a:p>
            <a:pPr algn="r"/>
            <a:r>
              <a:rPr kumimoji="1" lang="ja-JP" altLang="en-US" b="1" dirty="0" smtClean="0">
                <a:latin typeface="+mj-ea"/>
                <a:ea typeface="+mj-ea"/>
              </a:rPr>
              <a:t>日本労働組合総連合（連合）</a:t>
            </a:r>
            <a:endParaRPr kumimoji="1" lang="en-US" altLang="ja-JP" b="1" dirty="0" smtClean="0">
              <a:latin typeface="+mj-ea"/>
              <a:ea typeface="+mj-ea"/>
            </a:endParaRPr>
          </a:p>
          <a:p>
            <a:pPr algn="r"/>
            <a:r>
              <a:rPr lang="ja-JP" altLang="en-US" b="1" dirty="0">
                <a:latin typeface="+mj-ea"/>
                <a:ea typeface="+mj-ea"/>
              </a:rPr>
              <a:t>副事務</a:t>
            </a:r>
            <a:r>
              <a:rPr lang="ja-JP" altLang="en-US" b="1" dirty="0" smtClean="0">
                <a:latin typeface="+mj-ea"/>
                <a:ea typeface="+mj-ea"/>
              </a:rPr>
              <a:t>局長　南部　美智代</a:t>
            </a:r>
            <a:endParaRPr kumimoji="1" lang="ja-JP" altLang="en-US" b="1" dirty="0">
              <a:latin typeface="+mj-ea"/>
              <a:ea typeface="+mj-ea"/>
            </a:endParaRPr>
          </a:p>
        </p:txBody>
      </p:sp>
      <p:sp>
        <p:nvSpPr>
          <p:cNvPr id="4" name="角丸四角形 3"/>
          <p:cNvSpPr/>
          <p:nvPr/>
        </p:nvSpPr>
        <p:spPr>
          <a:xfrm>
            <a:off x="539552" y="476672"/>
            <a:ext cx="8352928" cy="194421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4000" b="1" dirty="0" smtClean="0">
                <a:latin typeface="+mj-ea"/>
                <a:ea typeface="+mj-ea"/>
              </a:rPr>
              <a:t>男女雇用機会均等法</a:t>
            </a:r>
            <a:endParaRPr kumimoji="1" lang="en-US" altLang="ja-JP" sz="4000" b="1" dirty="0" smtClean="0">
              <a:latin typeface="+mj-ea"/>
              <a:ea typeface="+mj-ea"/>
            </a:endParaRPr>
          </a:p>
          <a:p>
            <a:pPr algn="ctr"/>
            <a:r>
              <a:rPr kumimoji="1" lang="ja-JP" altLang="en-US" sz="4000" b="1" dirty="0" smtClean="0">
                <a:latin typeface="+mj-ea"/>
                <a:ea typeface="+mj-ea"/>
              </a:rPr>
              <a:t>およびマタニティハラスメント</a:t>
            </a:r>
            <a:endParaRPr kumimoji="1" lang="ja-JP" altLang="en-US" sz="4000" b="1" dirty="0">
              <a:latin typeface="+mj-ea"/>
              <a:ea typeface="+mj-ea"/>
            </a:endParaRPr>
          </a:p>
        </p:txBody>
      </p:sp>
      <p:pic>
        <p:nvPicPr>
          <p:cNvPr id="5" name="Picture 7"/>
          <p:cNvPicPr>
            <a:picLocks noChangeAspect="1" noChangeArrowheads="1"/>
          </p:cNvPicPr>
          <p:nvPr/>
        </p:nvPicPr>
        <p:blipFill>
          <a:blip r:embed="rId3" cstate="print"/>
          <a:srcRect/>
          <a:stretch>
            <a:fillRect/>
          </a:stretch>
        </p:blipFill>
        <p:spPr bwMode="auto">
          <a:xfrm>
            <a:off x="7164288" y="2564904"/>
            <a:ext cx="1607028" cy="1728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2050" name="Picture 2" descr="C:\Users\m-nambu\Desktop\講演依頼\マタハラ\マタハラ４.PNG"/>
          <p:cNvPicPr>
            <a:picLocks noGrp="1" noChangeAspect="1" noChangeArrowheads="1"/>
          </p:cNvPicPr>
          <p:nvPr>
            <p:ph idx="1"/>
          </p:nvPr>
        </p:nvPicPr>
        <p:blipFill>
          <a:blip r:embed="rId2" cstate="print"/>
          <a:srcRect/>
          <a:stretch>
            <a:fillRect/>
          </a:stretch>
        </p:blipFill>
        <p:spPr bwMode="auto">
          <a:xfrm>
            <a:off x="0" y="0"/>
            <a:ext cx="9324528"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1340768"/>
            <a:ext cx="3528392" cy="4680520"/>
          </a:xfrm>
        </p:spPr>
        <p:style>
          <a:lnRef idx="2">
            <a:schemeClr val="accent4"/>
          </a:lnRef>
          <a:fillRef idx="1">
            <a:schemeClr val="lt1"/>
          </a:fillRef>
          <a:effectRef idx="0">
            <a:schemeClr val="accent4"/>
          </a:effectRef>
          <a:fontRef idx="minor">
            <a:schemeClr val="dk1"/>
          </a:fontRef>
        </p:style>
        <p:txBody>
          <a:bodyPr>
            <a:normAutofit fontScale="85000" lnSpcReduction="10000"/>
          </a:bodyPr>
          <a:lstStyle/>
          <a:p>
            <a:pPr>
              <a:buNone/>
            </a:pPr>
            <a:endParaRPr kumimoji="1" lang="en-US" altLang="ja-JP" sz="1800" dirty="0" smtClean="0"/>
          </a:p>
          <a:p>
            <a:pPr>
              <a:buNone/>
            </a:pPr>
            <a:r>
              <a:rPr kumimoji="1" lang="ja-JP" altLang="en-US" sz="1800" dirty="0" smtClean="0"/>
              <a:t>◆</a:t>
            </a:r>
            <a:r>
              <a:rPr kumimoji="1" lang="ja-JP" altLang="en-US" sz="1600" dirty="0" smtClean="0">
                <a:latin typeface="+mj-ea"/>
                <a:ea typeface="+mj-ea"/>
              </a:rPr>
              <a:t>「</a:t>
            </a:r>
            <a:r>
              <a:rPr kumimoji="1" lang="en-US" altLang="ja-JP" sz="1600" dirty="0" smtClean="0">
                <a:latin typeface="+mj-ea"/>
                <a:ea typeface="+mj-ea"/>
              </a:rPr>
              <a:t>9</a:t>
            </a:r>
            <a:r>
              <a:rPr kumimoji="1" lang="ja-JP" altLang="en-US" sz="1600" dirty="0" smtClean="0">
                <a:latin typeface="+mj-ea"/>
                <a:ea typeface="+mj-ea"/>
              </a:rPr>
              <a:t>時間に以上」働くことが多かった</a:t>
            </a:r>
            <a:endParaRPr kumimoji="1" lang="en-US" altLang="ja-JP" sz="1600" dirty="0" smtClean="0">
              <a:latin typeface="+mj-ea"/>
              <a:ea typeface="+mj-ea"/>
            </a:endParaRPr>
          </a:p>
          <a:p>
            <a:pPr>
              <a:buNone/>
            </a:pPr>
            <a:r>
              <a:rPr lang="ja-JP" altLang="en-US" sz="1600" dirty="0" smtClean="0">
                <a:latin typeface="+mj-ea"/>
                <a:ea typeface="+mj-ea"/>
              </a:rPr>
              <a:t>　　</a:t>
            </a:r>
            <a:r>
              <a:rPr kumimoji="1" lang="ja-JP" altLang="en-US" sz="1600" dirty="0" smtClean="0">
                <a:latin typeface="+mj-ea"/>
                <a:ea typeface="+mj-ea"/>
              </a:rPr>
              <a:t>→</a:t>
            </a:r>
            <a:r>
              <a:rPr lang="ja-JP" altLang="en-US" sz="1600" b="1" dirty="0" smtClean="0">
                <a:latin typeface="+mj-ea"/>
                <a:ea typeface="+mj-ea"/>
              </a:rPr>
              <a:t>早産：</a:t>
            </a:r>
            <a:r>
              <a:rPr lang="en-US" altLang="ja-JP" sz="1600" b="1" dirty="0" smtClean="0">
                <a:latin typeface="+mj-ea"/>
                <a:ea typeface="+mj-ea"/>
              </a:rPr>
              <a:t>4</a:t>
            </a:r>
            <a:r>
              <a:rPr lang="ja-JP" altLang="en-US" sz="1600" b="1" dirty="0" smtClean="0">
                <a:latin typeface="+mj-ea"/>
                <a:ea typeface="+mj-ea"/>
              </a:rPr>
              <a:t>人に</a:t>
            </a:r>
            <a:r>
              <a:rPr lang="en-US" altLang="ja-JP" sz="1600" b="1" dirty="0" smtClean="0">
                <a:latin typeface="+mj-ea"/>
                <a:ea typeface="+mj-ea"/>
              </a:rPr>
              <a:t>1</a:t>
            </a:r>
            <a:r>
              <a:rPr lang="ja-JP" altLang="en-US" sz="1600" b="1" dirty="0" smtClean="0">
                <a:latin typeface="+mj-ea"/>
                <a:ea typeface="+mj-ea"/>
              </a:rPr>
              <a:t>人　流産：</a:t>
            </a:r>
            <a:r>
              <a:rPr lang="en-US" altLang="ja-JP" sz="1600" b="1" dirty="0" smtClean="0">
                <a:latin typeface="+mj-ea"/>
                <a:ea typeface="+mj-ea"/>
              </a:rPr>
              <a:t>5</a:t>
            </a:r>
            <a:r>
              <a:rPr lang="ja-JP" altLang="en-US" sz="1600" b="1" dirty="0" smtClean="0">
                <a:latin typeface="+mj-ea"/>
                <a:ea typeface="+mj-ea"/>
              </a:rPr>
              <a:t>人</a:t>
            </a:r>
            <a:r>
              <a:rPr lang="en-US" altLang="ja-JP" sz="1600" b="1" dirty="0" smtClean="0">
                <a:latin typeface="+mj-ea"/>
                <a:ea typeface="+mj-ea"/>
              </a:rPr>
              <a:t>1</a:t>
            </a:r>
            <a:r>
              <a:rPr lang="ja-JP" altLang="en-US" sz="1600" b="1" dirty="0" smtClean="0">
                <a:latin typeface="+mj-ea"/>
                <a:ea typeface="+mj-ea"/>
              </a:rPr>
              <a:t>人</a:t>
            </a:r>
            <a:endParaRPr lang="en-US" altLang="ja-JP" sz="1600" b="1" dirty="0" smtClean="0">
              <a:latin typeface="+mj-ea"/>
              <a:ea typeface="+mj-ea"/>
            </a:endParaRPr>
          </a:p>
          <a:p>
            <a:pPr>
              <a:buNone/>
            </a:pPr>
            <a:r>
              <a:rPr lang="ja-JP" altLang="en-US" sz="1600" dirty="0" smtClean="0">
                <a:latin typeface="+mj-ea"/>
                <a:ea typeface="+mj-ea"/>
              </a:rPr>
              <a:t>◆職場への妊娠報告　最多は「妊娠</a:t>
            </a:r>
            <a:r>
              <a:rPr lang="en-US" altLang="ja-JP" sz="1600" dirty="0" smtClean="0">
                <a:latin typeface="+mj-ea"/>
                <a:ea typeface="+mj-ea"/>
              </a:rPr>
              <a:t>8</a:t>
            </a:r>
            <a:r>
              <a:rPr lang="ja-JP" altLang="en-US" sz="1600" dirty="0" smtClean="0">
                <a:latin typeface="+mj-ea"/>
                <a:ea typeface="+mj-ea"/>
              </a:rPr>
              <a:t>週」</a:t>
            </a:r>
            <a:endParaRPr lang="en-US" altLang="ja-JP" sz="1600" dirty="0" smtClean="0">
              <a:latin typeface="+mj-ea"/>
              <a:ea typeface="+mj-ea"/>
            </a:endParaRPr>
          </a:p>
          <a:p>
            <a:pPr>
              <a:buNone/>
            </a:pPr>
            <a:r>
              <a:rPr lang="ja-JP" altLang="en-US" sz="1600" dirty="0" smtClean="0">
                <a:latin typeface="+mj-ea"/>
                <a:ea typeface="+mj-ea"/>
              </a:rPr>
              <a:t>　報告時上司、同僚にストレスを「感じた」</a:t>
            </a:r>
            <a:endParaRPr lang="en-US" altLang="ja-JP" sz="1600" dirty="0" smtClean="0">
              <a:latin typeface="+mj-ea"/>
              <a:ea typeface="+mj-ea"/>
            </a:endParaRPr>
          </a:p>
          <a:p>
            <a:pPr>
              <a:buNone/>
            </a:pPr>
            <a:r>
              <a:rPr lang="ja-JP" altLang="en-US" sz="1600" dirty="0" smtClean="0">
                <a:latin typeface="+mj-ea"/>
                <a:ea typeface="+mj-ea"/>
              </a:rPr>
              <a:t>　</a:t>
            </a:r>
            <a:r>
              <a:rPr lang="en-US" altLang="ja-JP" sz="1600" dirty="0" smtClean="0">
                <a:latin typeface="+mj-ea"/>
                <a:ea typeface="+mj-ea"/>
              </a:rPr>
              <a:t>4</a:t>
            </a:r>
            <a:r>
              <a:rPr lang="ja-JP" altLang="en-US" sz="1600" dirty="0" smtClean="0">
                <a:latin typeface="+mj-ea"/>
                <a:ea typeface="+mj-ea"/>
              </a:rPr>
              <a:t>人に</a:t>
            </a:r>
            <a:r>
              <a:rPr lang="en-US" altLang="ja-JP" sz="1600" dirty="0" smtClean="0">
                <a:latin typeface="+mj-ea"/>
                <a:ea typeface="+mj-ea"/>
              </a:rPr>
              <a:t>1</a:t>
            </a:r>
            <a:r>
              <a:rPr lang="ja-JP" altLang="en-US" sz="1600" dirty="0" smtClean="0">
                <a:latin typeface="+mj-ea"/>
                <a:ea typeface="+mj-ea"/>
              </a:rPr>
              <a:t>人　</a:t>
            </a:r>
            <a:endParaRPr lang="en-US" altLang="ja-JP" sz="1600" dirty="0" smtClean="0">
              <a:latin typeface="+mj-ea"/>
              <a:ea typeface="+mj-ea"/>
            </a:endParaRPr>
          </a:p>
          <a:p>
            <a:pPr>
              <a:buNone/>
            </a:pPr>
            <a:r>
              <a:rPr lang="ja-JP" altLang="en-US" sz="1600" dirty="0" smtClean="0">
                <a:latin typeface="+mj-ea"/>
                <a:ea typeface="+mj-ea"/>
              </a:rPr>
              <a:t>◆妊娠時に受けた職場からの勤務上の配慮</a:t>
            </a:r>
            <a:endParaRPr lang="en-US" altLang="ja-JP" sz="1600" dirty="0" smtClean="0">
              <a:latin typeface="+mj-ea"/>
              <a:ea typeface="+mj-ea"/>
            </a:endParaRPr>
          </a:p>
          <a:p>
            <a:pPr>
              <a:buNone/>
            </a:pPr>
            <a:r>
              <a:rPr lang="ja-JP" altLang="en-US" sz="1600" dirty="0" smtClean="0">
                <a:latin typeface="+mj-ea"/>
                <a:ea typeface="+mj-ea"/>
              </a:rPr>
              <a:t>　「十分に受けられた」正規は</a:t>
            </a:r>
            <a:r>
              <a:rPr lang="en-US" altLang="ja-JP" sz="1600" dirty="0" smtClean="0">
                <a:latin typeface="+mj-ea"/>
                <a:ea typeface="+mj-ea"/>
              </a:rPr>
              <a:t>4</a:t>
            </a:r>
            <a:r>
              <a:rPr lang="ja-JP" altLang="en-US" sz="1600" dirty="0" smtClean="0">
                <a:latin typeface="+mj-ea"/>
                <a:ea typeface="+mj-ea"/>
              </a:rPr>
              <a:t>割</a:t>
            </a:r>
            <a:endParaRPr lang="en-US" altLang="ja-JP" sz="1600" dirty="0" smtClean="0">
              <a:latin typeface="+mj-ea"/>
              <a:ea typeface="+mj-ea"/>
            </a:endParaRPr>
          </a:p>
          <a:p>
            <a:pPr>
              <a:buNone/>
            </a:pPr>
            <a:r>
              <a:rPr lang="ja-JP" altLang="en-US" sz="1600" dirty="0" smtClean="0">
                <a:latin typeface="+mj-ea"/>
                <a:ea typeface="+mj-ea"/>
              </a:rPr>
              <a:t>　非正規の認知度は低い</a:t>
            </a:r>
            <a:endParaRPr lang="en-US" altLang="ja-JP" sz="1600" dirty="0" smtClean="0">
              <a:latin typeface="+mj-ea"/>
              <a:ea typeface="+mj-ea"/>
            </a:endParaRPr>
          </a:p>
          <a:p>
            <a:pPr>
              <a:buNone/>
            </a:pPr>
            <a:r>
              <a:rPr lang="ja-JP" altLang="en-US" sz="1600" dirty="0" smtClean="0">
                <a:latin typeface="+mj-ea"/>
                <a:ea typeface="+mj-ea"/>
              </a:rPr>
              <a:t>　「十分な知識がなかった」</a:t>
            </a:r>
            <a:r>
              <a:rPr lang="en-US" altLang="ja-JP" sz="1600" dirty="0" smtClean="0">
                <a:latin typeface="+mj-ea"/>
                <a:ea typeface="+mj-ea"/>
              </a:rPr>
              <a:t>4</a:t>
            </a:r>
            <a:r>
              <a:rPr lang="ja-JP" altLang="en-US" sz="1600" dirty="0" smtClean="0">
                <a:latin typeface="+mj-ea"/>
                <a:ea typeface="+mj-ea"/>
              </a:rPr>
              <a:t>人</a:t>
            </a:r>
            <a:r>
              <a:rPr lang="en-US" altLang="ja-JP" sz="1600" dirty="0" smtClean="0">
                <a:latin typeface="+mj-ea"/>
                <a:ea typeface="+mj-ea"/>
              </a:rPr>
              <a:t>1</a:t>
            </a:r>
            <a:r>
              <a:rPr lang="ja-JP" altLang="en-US" sz="1600" dirty="0" smtClean="0">
                <a:latin typeface="+mj-ea"/>
                <a:ea typeface="+mj-ea"/>
              </a:rPr>
              <a:t>人</a:t>
            </a:r>
            <a:endParaRPr lang="en-US" altLang="ja-JP" sz="1600" dirty="0" smtClean="0">
              <a:latin typeface="+mj-ea"/>
              <a:ea typeface="+mj-ea"/>
            </a:endParaRPr>
          </a:p>
          <a:p>
            <a:pPr>
              <a:buNone/>
            </a:pPr>
            <a:r>
              <a:rPr lang="ja-JP" altLang="en-US" sz="1600" dirty="0" smtClean="0">
                <a:latin typeface="+mj-ea"/>
                <a:ea typeface="+mj-ea"/>
              </a:rPr>
              <a:t>◆妊娠時の不利益取り扱い、嫌がらせ</a:t>
            </a:r>
            <a:endParaRPr lang="en-US" altLang="ja-JP" sz="1600" dirty="0" smtClean="0">
              <a:latin typeface="+mj-ea"/>
              <a:ea typeface="+mj-ea"/>
            </a:endParaRPr>
          </a:p>
          <a:p>
            <a:pPr>
              <a:buNone/>
            </a:pPr>
            <a:r>
              <a:rPr lang="ja-JP" altLang="en-US" sz="1600" dirty="0" smtClean="0">
                <a:latin typeface="+mj-ea"/>
                <a:ea typeface="+mj-ea"/>
              </a:rPr>
              <a:t>　「受けた」　</a:t>
            </a:r>
            <a:r>
              <a:rPr lang="en-US" altLang="ja-JP" sz="1600" dirty="0" smtClean="0">
                <a:latin typeface="+mj-ea"/>
                <a:ea typeface="+mj-ea"/>
              </a:rPr>
              <a:t>5</a:t>
            </a:r>
            <a:r>
              <a:rPr lang="ja-JP" altLang="en-US" sz="1600" dirty="0" smtClean="0">
                <a:latin typeface="+mj-ea"/>
                <a:ea typeface="+mj-ea"/>
              </a:rPr>
              <a:t>人</a:t>
            </a:r>
            <a:r>
              <a:rPr lang="en-US" altLang="ja-JP" sz="1600" dirty="0" smtClean="0">
                <a:latin typeface="+mj-ea"/>
                <a:ea typeface="+mj-ea"/>
              </a:rPr>
              <a:t>1</a:t>
            </a:r>
            <a:r>
              <a:rPr lang="ja-JP" altLang="en-US" sz="1600" dirty="0" smtClean="0">
                <a:latin typeface="+mj-ea"/>
                <a:ea typeface="+mj-ea"/>
              </a:rPr>
              <a:t>人　</a:t>
            </a:r>
            <a:endParaRPr lang="en-US" altLang="ja-JP" sz="1600" dirty="0" smtClean="0">
              <a:latin typeface="+mj-ea"/>
              <a:ea typeface="+mj-ea"/>
            </a:endParaRPr>
          </a:p>
          <a:p>
            <a:pPr>
              <a:buNone/>
            </a:pPr>
            <a:r>
              <a:rPr lang="ja-JP" altLang="en-US" sz="1600" dirty="0" smtClean="0">
                <a:latin typeface="+mj-ea"/>
                <a:ea typeface="+mj-ea"/>
              </a:rPr>
              <a:t>　「受けた」人の</a:t>
            </a:r>
            <a:r>
              <a:rPr lang="en-US" altLang="ja-JP" sz="1600" dirty="0" smtClean="0">
                <a:latin typeface="+mj-ea"/>
                <a:ea typeface="+mj-ea"/>
              </a:rPr>
              <a:t>8</a:t>
            </a:r>
            <a:r>
              <a:rPr lang="ja-JP" altLang="en-US" sz="1600" dirty="0" smtClean="0">
                <a:latin typeface="+mj-ea"/>
                <a:ea typeface="+mj-ea"/>
              </a:rPr>
              <a:t>割以上がストレスを感じた</a:t>
            </a:r>
            <a:endParaRPr lang="en-US" altLang="ja-JP" sz="1600" dirty="0" smtClean="0">
              <a:latin typeface="+mj-ea"/>
              <a:ea typeface="+mj-ea"/>
            </a:endParaRPr>
          </a:p>
          <a:p>
            <a:pPr>
              <a:buNone/>
            </a:pPr>
            <a:r>
              <a:rPr lang="ja-JP" altLang="en-US" sz="1600" dirty="0" smtClean="0">
                <a:latin typeface="+mj-ea"/>
                <a:ea typeface="+mj-ea"/>
              </a:rPr>
              <a:t>◆妊娠後に仕事を「辞めた」</a:t>
            </a:r>
            <a:r>
              <a:rPr lang="en-US" altLang="ja-JP" sz="1600" dirty="0" smtClean="0">
                <a:latin typeface="+mj-ea"/>
                <a:ea typeface="+mj-ea"/>
              </a:rPr>
              <a:t>6</a:t>
            </a:r>
            <a:r>
              <a:rPr lang="ja-JP" altLang="en-US" sz="1600" dirty="0" smtClean="0">
                <a:latin typeface="+mj-ea"/>
                <a:ea typeface="+mj-ea"/>
              </a:rPr>
              <a:t>割</a:t>
            </a:r>
            <a:endParaRPr lang="en-US" altLang="ja-JP" sz="1600" dirty="0" smtClean="0">
              <a:latin typeface="+mj-ea"/>
              <a:ea typeface="+mj-ea"/>
            </a:endParaRPr>
          </a:p>
          <a:p>
            <a:pPr>
              <a:buNone/>
            </a:pPr>
            <a:r>
              <a:rPr lang="ja-JP" altLang="en-US" sz="1600" dirty="0" smtClean="0">
                <a:latin typeface="+mj-ea"/>
                <a:ea typeface="+mj-ea"/>
              </a:rPr>
              <a:t>　辞めた理由</a:t>
            </a:r>
            <a:endParaRPr lang="en-US" altLang="ja-JP" sz="1600" dirty="0" smtClean="0">
              <a:latin typeface="+mj-ea"/>
              <a:ea typeface="+mj-ea"/>
            </a:endParaRPr>
          </a:p>
          <a:p>
            <a:pPr>
              <a:buNone/>
            </a:pPr>
            <a:r>
              <a:rPr lang="ja-JP" altLang="en-US" sz="1600" dirty="0" smtClean="0">
                <a:latin typeface="+mj-ea"/>
                <a:ea typeface="+mj-ea"/>
              </a:rPr>
              <a:t>　「仕事と育児の両立の難しさ」</a:t>
            </a:r>
            <a:endParaRPr lang="en-US" altLang="ja-JP" sz="1600" dirty="0" smtClean="0">
              <a:latin typeface="+mj-ea"/>
              <a:ea typeface="+mj-ea"/>
            </a:endParaRPr>
          </a:p>
          <a:p>
            <a:pPr>
              <a:buNone/>
            </a:pPr>
            <a:r>
              <a:rPr lang="ja-JP" altLang="en-US" sz="1600" dirty="0" smtClean="0">
                <a:latin typeface="+mj-ea"/>
                <a:ea typeface="+mj-ea"/>
              </a:rPr>
              <a:t>　「安心して出産まで過ごせないと思った」</a:t>
            </a:r>
            <a:endParaRPr lang="en-US" altLang="ja-JP" sz="1600" dirty="0" smtClean="0">
              <a:latin typeface="+mj-ea"/>
              <a:ea typeface="+mj-ea"/>
            </a:endParaRPr>
          </a:p>
          <a:p>
            <a:pPr>
              <a:buNone/>
            </a:pPr>
            <a:r>
              <a:rPr lang="ja-JP" altLang="en-US" sz="1600" dirty="0" smtClean="0"/>
              <a:t>　</a:t>
            </a:r>
            <a:endParaRPr lang="en-US" altLang="ja-JP" sz="1600" dirty="0" smtClean="0"/>
          </a:p>
          <a:p>
            <a:pPr>
              <a:buNone/>
            </a:pPr>
            <a:r>
              <a:rPr lang="ja-JP" altLang="en-US" sz="1600" dirty="0" smtClean="0"/>
              <a:t>　</a:t>
            </a:r>
            <a:endParaRPr lang="en-US" altLang="ja-JP" sz="1600" dirty="0" smtClean="0"/>
          </a:p>
        </p:txBody>
      </p:sp>
      <p:sp>
        <p:nvSpPr>
          <p:cNvPr id="5" name="角丸四角形 4"/>
          <p:cNvSpPr/>
          <p:nvPr/>
        </p:nvSpPr>
        <p:spPr>
          <a:xfrm>
            <a:off x="611560" y="116632"/>
            <a:ext cx="7776864" cy="79208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600" b="1" dirty="0" smtClean="0">
                <a:latin typeface="+mn-ea"/>
              </a:rPr>
              <a:t>働く女性の妊娠に関する調査</a:t>
            </a:r>
            <a:endParaRPr kumimoji="1" lang="en-US" altLang="ja-JP" sz="3600" b="1" dirty="0" smtClean="0">
              <a:latin typeface="+mn-ea"/>
            </a:endParaRPr>
          </a:p>
          <a:p>
            <a:pPr algn="ctr"/>
            <a:r>
              <a:rPr lang="ja-JP" altLang="en-US" sz="1600" b="1" dirty="0" smtClean="0">
                <a:latin typeface="+mj-ea"/>
                <a:ea typeface="+mj-ea"/>
              </a:rPr>
              <a:t>　　　　　　　　　　　　　　　　　　　　　　　　　　　　　　　　　　　　　　</a:t>
            </a:r>
            <a:r>
              <a:rPr lang="en-US" altLang="ja-JP" sz="1600" b="1" dirty="0" smtClean="0">
                <a:latin typeface="+mj-ea"/>
                <a:ea typeface="+mj-ea"/>
              </a:rPr>
              <a:t>2015</a:t>
            </a:r>
            <a:r>
              <a:rPr lang="ja-JP" altLang="en-US" sz="1600" b="1" dirty="0" smtClean="0">
                <a:latin typeface="+mj-ea"/>
                <a:ea typeface="+mj-ea"/>
              </a:rPr>
              <a:t>年　連合男女平等局</a:t>
            </a:r>
            <a:endParaRPr kumimoji="1" lang="ja-JP" altLang="en-US" sz="1600" b="1" dirty="0">
              <a:latin typeface="+mj-ea"/>
              <a:ea typeface="+mj-ea"/>
            </a:endParaRPr>
          </a:p>
        </p:txBody>
      </p:sp>
      <p:pic>
        <p:nvPicPr>
          <p:cNvPr id="1026" name="Picture 2"/>
          <p:cNvPicPr>
            <a:picLocks noChangeAspect="1" noChangeArrowheads="1"/>
          </p:cNvPicPr>
          <p:nvPr/>
        </p:nvPicPr>
        <p:blipFill>
          <a:blip r:embed="rId2" cstate="print"/>
          <a:srcRect/>
          <a:stretch>
            <a:fillRect/>
          </a:stretch>
        </p:blipFill>
        <p:spPr bwMode="auto">
          <a:xfrm>
            <a:off x="3779912" y="980728"/>
            <a:ext cx="5364088" cy="2808312"/>
          </a:xfrm>
          <a:prstGeom prst="rect">
            <a:avLst/>
          </a:prstGeom>
          <a:noFill/>
          <a:ln w="9525">
            <a:noFill/>
            <a:miter lim="800000"/>
            <a:headEnd/>
            <a:tailEnd/>
          </a:ln>
        </p:spPr>
      </p:pic>
      <p:pic>
        <p:nvPicPr>
          <p:cNvPr id="1095" name="Picture 71"/>
          <p:cNvPicPr>
            <a:picLocks noChangeAspect="1" noChangeArrowheads="1"/>
          </p:cNvPicPr>
          <p:nvPr/>
        </p:nvPicPr>
        <p:blipFill>
          <a:blip r:embed="rId3" cstate="print"/>
          <a:srcRect/>
          <a:stretch>
            <a:fillRect/>
          </a:stretch>
        </p:blipFill>
        <p:spPr bwMode="auto">
          <a:xfrm>
            <a:off x="3851920" y="3717032"/>
            <a:ext cx="5292080" cy="314096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56176" y="188640"/>
            <a:ext cx="2746648" cy="1642194"/>
          </a:xfrm>
        </p:spPr>
        <p:style>
          <a:lnRef idx="1">
            <a:schemeClr val="accent2"/>
          </a:lnRef>
          <a:fillRef idx="2">
            <a:schemeClr val="accent2"/>
          </a:fillRef>
          <a:effectRef idx="1">
            <a:schemeClr val="accent2"/>
          </a:effectRef>
          <a:fontRef idx="minor">
            <a:schemeClr val="dk1"/>
          </a:fontRef>
        </p:style>
        <p:txBody>
          <a:bodyPr>
            <a:normAutofit/>
          </a:bodyPr>
          <a:lstStyle/>
          <a:p>
            <a:r>
              <a:rPr lang="ja-JP" altLang="en-US" sz="2700" b="1" dirty="0" smtClean="0">
                <a:latin typeface="AR P丸ゴシック体M" panose="020B0600010101010101" pitchFamily="50" charset="-128"/>
                <a:ea typeface="AR P丸ゴシック体M" panose="020B0600010101010101" pitchFamily="50" charset="-128"/>
              </a:rPr>
              <a:t>都道府県労働局雇用均等室での相談件数</a:t>
            </a:r>
            <a:r>
              <a:rPr lang="en-US" altLang="ja-JP" sz="2700" dirty="0" smtClean="0">
                <a:latin typeface="AR P丸ゴシック体M" panose="020B0600010101010101" pitchFamily="50" charset="-128"/>
                <a:ea typeface="AR P丸ゴシック体M" panose="020B0600010101010101" pitchFamily="50" charset="-128"/>
              </a:rPr>
              <a:t/>
            </a:r>
            <a:br>
              <a:rPr lang="en-US" altLang="ja-JP" sz="2700" dirty="0" smtClean="0">
                <a:latin typeface="AR P丸ゴシック体M" panose="020B0600010101010101" pitchFamily="50" charset="-128"/>
                <a:ea typeface="AR P丸ゴシック体M" panose="020B0600010101010101" pitchFamily="50" charset="-128"/>
              </a:rPr>
            </a:br>
            <a:r>
              <a:rPr lang="ja-JP" altLang="en-US" sz="1800" dirty="0" smtClean="0"/>
              <a:t>（厚生省調べＨ２５年度）</a:t>
            </a:r>
            <a:endParaRPr kumimoji="1" lang="ja-JP" altLang="en-US" sz="1800"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5832648" cy="368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990975"/>
            <a:ext cx="8305031"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6188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323850" y="4868863"/>
            <a:ext cx="8280400" cy="1512887"/>
          </a:xfrm>
          <a:prstGeom prst="rect">
            <a:avLst/>
          </a:prstGeom>
          <a:solidFill>
            <a:schemeClr val="accent3">
              <a:lumMod val="40000"/>
              <a:lumOff val="60000"/>
              <a:alpha val="71000"/>
            </a:scheme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正方形/長方形 16"/>
          <p:cNvSpPr/>
          <p:nvPr/>
        </p:nvSpPr>
        <p:spPr>
          <a:xfrm>
            <a:off x="323528" y="1916832"/>
            <a:ext cx="8280400" cy="2736850"/>
          </a:xfrm>
          <a:prstGeom prst="rect">
            <a:avLst/>
          </a:prstGeom>
          <a:solidFill>
            <a:schemeClr val="accent3">
              <a:lumMod val="40000"/>
              <a:lumOff val="60000"/>
              <a:alpha val="71000"/>
            </a:scheme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00" name="タイトル 3"/>
          <p:cNvSpPr>
            <a:spLocks noGrp="1"/>
          </p:cNvSpPr>
          <p:nvPr>
            <p:ph type="title"/>
          </p:nvPr>
        </p:nvSpPr>
        <p:spPr>
          <a:xfrm>
            <a:off x="468313" y="260350"/>
            <a:ext cx="8229600" cy="561975"/>
          </a:xfrm>
        </p:spPr>
        <p:txBody>
          <a:bodyPr>
            <a:normAutofit fontScale="90000"/>
          </a:bodyPr>
          <a:lstStyle/>
          <a:p>
            <a:pPr eaLnBrk="1" hangingPunct="1"/>
            <a:r>
              <a:rPr lang="ja-JP" altLang="en-US" sz="3200" dirty="0" smtClean="0"/>
              <a:t>働く女性を取り巻く法制度</a:t>
            </a:r>
          </a:p>
        </p:txBody>
      </p:sp>
      <p:sp>
        <p:nvSpPr>
          <p:cNvPr id="4102" name="縦書きテキスト プレースホルダー 5"/>
          <p:cNvSpPr txBox="1">
            <a:spLocks/>
          </p:cNvSpPr>
          <p:nvPr/>
        </p:nvSpPr>
        <p:spPr bwMode="auto">
          <a:xfrm>
            <a:off x="1116013" y="1989138"/>
            <a:ext cx="6624637" cy="719137"/>
          </a:xfrm>
          <a:prstGeom prst="rect">
            <a:avLst/>
          </a:prstGeom>
          <a:noFill/>
          <a:ln w="9525">
            <a:noFill/>
            <a:prstDash val="sysDot"/>
            <a:miter lim="800000"/>
            <a:headEnd/>
            <a:tailEnd/>
          </a:ln>
        </p:spPr>
        <p:txBody>
          <a:bodyPr anchor="ctr"/>
          <a:lstStyle/>
          <a:p>
            <a:pPr algn="ctr"/>
            <a:r>
              <a:rPr lang="ja-JP" altLang="en-US">
                <a:latin typeface="HG丸ｺﾞｼｯｸM-PRO" pitchFamily="50" charset="-128"/>
                <a:ea typeface="HG丸ｺﾞｼｯｸM-PRO" pitchFamily="50" charset="-128"/>
              </a:rPr>
              <a:t>仕事における平等公正な取り扱いを定めた法律</a:t>
            </a:r>
            <a:endParaRPr lang="en-US" altLang="ja-JP">
              <a:latin typeface="HG丸ｺﾞｼｯｸM-PRO" pitchFamily="50" charset="-128"/>
              <a:ea typeface="HG丸ｺﾞｼｯｸM-PRO" pitchFamily="50" charset="-128"/>
            </a:endParaRPr>
          </a:p>
          <a:p>
            <a:pPr algn="ctr"/>
            <a:r>
              <a:rPr lang="ja-JP" altLang="en-US">
                <a:latin typeface="HG丸ｺﾞｼｯｸM-PRO" pitchFamily="50" charset="-128"/>
                <a:ea typeface="HG丸ｺﾞｼｯｸM-PRO" pitchFamily="50" charset="-128"/>
              </a:rPr>
              <a:t>（職場）</a:t>
            </a:r>
          </a:p>
        </p:txBody>
      </p:sp>
      <p:sp>
        <p:nvSpPr>
          <p:cNvPr id="4103" name="縦書きテキスト プレースホルダー 5"/>
          <p:cNvSpPr txBox="1">
            <a:spLocks/>
          </p:cNvSpPr>
          <p:nvPr/>
        </p:nvSpPr>
        <p:spPr bwMode="auto">
          <a:xfrm>
            <a:off x="2124075" y="4941888"/>
            <a:ext cx="4248150" cy="576262"/>
          </a:xfrm>
          <a:prstGeom prst="rect">
            <a:avLst/>
          </a:prstGeom>
          <a:noFill/>
          <a:ln w="9525">
            <a:noFill/>
            <a:prstDash val="sysDot"/>
            <a:miter lim="800000"/>
            <a:headEnd/>
            <a:tailEnd/>
          </a:ln>
        </p:spPr>
        <p:txBody>
          <a:bodyPr anchor="ctr"/>
          <a:lstStyle/>
          <a:p>
            <a:pPr algn="ctr"/>
            <a:r>
              <a:rPr lang="ja-JP" altLang="en-US">
                <a:latin typeface="HG丸ｺﾞｼｯｸM-PRO" pitchFamily="50" charset="-128"/>
                <a:ea typeface="HG丸ｺﾞｼｯｸM-PRO" pitchFamily="50" charset="-128"/>
              </a:rPr>
              <a:t>家族的責任の法的保障に関する法律</a:t>
            </a:r>
            <a:endParaRPr lang="en-US" altLang="ja-JP">
              <a:latin typeface="HG丸ｺﾞｼｯｸM-PRO" pitchFamily="50" charset="-128"/>
              <a:ea typeface="HG丸ｺﾞｼｯｸM-PRO" pitchFamily="50" charset="-128"/>
            </a:endParaRPr>
          </a:p>
          <a:p>
            <a:pPr algn="ctr"/>
            <a:r>
              <a:rPr lang="ja-JP" altLang="en-US">
                <a:latin typeface="HG丸ｺﾞｼｯｸM-PRO" pitchFamily="50" charset="-128"/>
                <a:ea typeface="HG丸ｺﾞｼｯｸM-PRO" pitchFamily="50" charset="-128"/>
              </a:rPr>
              <a:t>（家庭）</a:t>
            </a:r>
          </a:p>
        </p:txBody>
      </p:sp>
      <p:sp>
        <p:nvSpPr>
          <p:cNvPr id="8" name="角丸四角形 7"/>
          <p:cNvSpPr/>
          <p:nvPr/>
        </p:nvSpPr>
        <p:spPr>
          <a:xfrm>
            <a:off x="611560" y="2708920"/>
            <a:ext cx="3744912" cy="576263"/>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b="1" dirty="0">
                <a:solidFill>
                  <a:schemeClr val="tx1"/>
                </a:solidFill>
              </a:rPr>
              <a:t>男女雇用機会均等法</a:t>
            </a:r>
          </a:p>
        </p:txBody>
      </p:sp>
      <p:sp>
        <p:nvSpPr>
          <p:cNvPr id="9" name="角丸四角形 8"/>
          <p:cNvSpPr/>
          <p:nvPr/>
        </p:nvSpPr>
        <p:spPr>
          <a:xfrm>
            <a:off x="4643438" y="2708275"/>
            <a:ext cx="3744912" cy="576263"/>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b="1" dirty="0">
                <a:solidFill>
                  <a:schemeClr val="tx1"/>
                </a:solidFill>
              </a:rPr>
              <a:t>労働基準法</a:t>
            </a:r>
          </a:p>
        </p:txBody>
      </p:sp>
      <p:sp>
        <p:nvSpPr>
          <p:cNvPr id="10" name="角丸四角形 9"/>
          <p:cNvSpPr/>
          <p:nvPr/>
        </p:nvSpPr>
        <p:spPr>
          <a:xfrm>
            <a:off x="611188" y="3357563"/>
            <a:ext cx="3744912" cy="576262"/>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b="1" dirty="0">
                <a:solidFill>
                  <a:schemeClr val="tx1"/>
                </a:solidFill>
              </a:rPr>
              <a:t>労働契約法</a:t>
            </a:r>
          </a:p>
        </p:txBody>
      </p:sp>
      <p:sp>
        <p:nvSpPr>
          <p:cNvPr id="11" name="角丸四角形 10"/>
          <p:cNvSpPr/>
          <p:nvPr/>
        </p:nvSpPr>
        <p:spPr>
          <a:xfrm>
            <a:off x="4643438" y="3357563"/>
            <a:ext cx="3744912" cy="574675"/>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b="1" dirty="0">
                <a:solidFill>
                  <a:schemeClr val="tx1"/>
                </a:solidFill>
              </a:rPr>
              <a:t>パートタイム労働法</a:t>
            </a:r>
          </a:p>
        </p:txBody>
      </p:sp>
      <p:sp>
        <p:nvSpPr>
          <p:cNvPr id="12" name="角丸四角形 11"/>
          <p:cNvSpPr/>
          <p:nvPr/>
        </p:nvSpPr>
        <p:spPr>
          <a:xfrm>
            <a:off x="2627313" y="4005263"/>
            <a:ext cx="3744912" cy="576262"/>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b="1" dirty="0">
                <a:solidFill>
                  <a:schemeClr val="tx1"/>
                </a:solidFill>
              </a:rPr>
              <a:t>労働者派遣法</a:t>
            </a:r>
          </a:p>
        </p:txBody>
      </p:sp>
      <p:sp>
        <p:nvSpPr>
          <p:cNvPr id="13" name="角丸四角形 12"/>
          <p:cNvSpPr/>
          <p:nvPr/>
        </p:nvSpPr>
        <p:spPr>
          <a:xfrm>
            <a:off x="611188" y="5661025"/>
            <a:ext cx="3744912" cy="576263"/>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ja-JP" altLang="en-US" b="1" dirty="0">
                <a:solidFill>
                  <a:schemeClr val="tx1"/>
                </a:solidFill>
              </a:rPr>
              <a:t>育児・介護休業法</a:t>
            </a:r>
          </a:p>
        </p:txBody>
      </p:sp>
      <p:sp>
        <p:nvSpPr>
          <p:cNvPr id="14" name="角丸四角形 13"/>
          <p:cNvSpPr/>
          <p:nvPr/>
        </p:nvSpPr>
        <p:spPr>
          <a:xfrm>
            <a:off x="4572000" y="5661025"/>
            <a:ext cx="3744913" cy="574675"/>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ja-JP" altLang="en-US" b="1" dirty="0">
                <a:solidFill>
                  <a:schemeClr val="tx1"/>
                </a:solidFill>
              </a:rPr>
              <a:t>次世代育成支援対策推進法</a:t>
            </a:r>
          </a:p>
        </p:txBody>
      </p:sp>
      <p:sp>
        <p:nvSpPr>
          <p:cNvPr id="15" name="角丸四角形 14"/>
          <p:cNvSpPr/>
          <p:nvPr/>
        </p:nvSpPr>
        <p:spPr>
          <a:xfrm>
            <a:off x="323528" y="908720"/>
            <a:ext cx="8208912" cy="86409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defRPr/>
            </a:pPr>
            <a:r>
              <a:rPr lang="ja-JP" altLang="en-US" b="1" dirty="0" smtClean="0">
                <a:latin typeface="+mn-ea"/>
              </a:rPr>
              <a:t>女性労働に関する法律は</a:t>
            </a:r>
            <a:r>
              <a:rPr lang="ja-JP" altLang="en-US" b="1" u="sng" dirty="0" smtClean="0">
                <a:latin typeface="+mn-ea"/>
              </a:rPr>
              <a:t>「仕事における平等な取り扱い・公正な取り扱いを</a:t>
            </a:r>
            <a:endParaRPr lang="en-US" altLang="ja-JP" b="1" u="sng" dirty="0" smtClean="0">
              <a:latin typeface="+mn-ea"/>
            </a:endParaRPr>
          </a:p>
          <a:p>
            <a:pPr algn="ctr">
              <a:defRPr/>
            </a:pPr>
            <a:r>
              <a:rPr lang="ja-JP" altLang="en-US" b="1" u="sng" dirty="0" smtClean="0">
                <a:latin typeface="+mn-ea"/>
              </a:rPr>
              <a:t>定めたもの」</a:t>
            </a:r>
            <a:r>
              <a:rPr lang="ja-JP" altLang="en-US" b="1" dirty="0" smtClean="0">
                <a:latin typeface="+mn-ea"/>
              </a:rPr>
              <a:t>と</a:t>
            </a:r>
            <a:r>
              <a:rPr lang="ja-JP" altLang="en-US" b="1" u="sng" dirty="0" smtClean="0">
                <a:latin typeface="+mn-ea"/>
              </a:rPr>
              <a:t>「家族的責任を法的に保障するもの」</a:t>
            </a:r>
            <a:r>
              <a:rPr lang="ja-JP" altLang="en-US" b="1" dirty="0" smtClean="0">
                <a:latin typeface="+mn-ea"/>
              </a:rPr>
              <a:t>の２つに大別できる</a:t>
            </a:r>
          </a:p>
        </p:txBody>
      </p:sp>
    </p:spTree>
    <p:extLst>
      <p:ext uri="{BB962C8B-B14F-4D97-AF65-F5344CB8AC3E}">
        <p14:creationId xmlns:p14="http://schemas.microsoft.com/office/powerpoint/2010/main" val="1679832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827584" y="4941168"/>
            <a:ext cx="7488832" cy="1296144"/>
          </a:xfrm>
          <a:prstGeom prst="roundRect">
            <a:avLst>
              <a:gd name="adj" fmla="val 13246"/>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solidFill>
                <a:schemeClr val="accent5">
                  <a:lumMod val="20000"/>
                  <a:lumOff val="80000"/>
                </a:schemeClr>
              </a:solidFill>
            </a:endParaRPr>
          </a:p>
        </p:txBody>
      </p:sp>
      <p:sp>
        <p:nvSpPr>
          <p:cNvPr id="12" name="角丸四角形 11"/>
          <p:cNvSpPr/>
          <p:nvPr/>
        </p:nvSpPr>
        <p:spPr>
          <a:xfrm>
            <a:off x="683568" y="2348880"/>
            <a:ext cx="7848872" cy="360040"/>
          </a:xfrm>
          <a:prstGeom prst="roundRect">
            <a:avLst>
              <a:gd name="adj" fmla="val 13246"/>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solidFill>
                <a:schemeClr val="accent5">
                  <a:lumMod val="20000"/>
                  <a:lumOff val="80000"/>
                </a:schemeClr>
              </a:solidFill>
            </a:endParaRPr>
          </a:p>
        </p:txBody>
      </p:sp>
      <p:sp>
        <p:nvSpPr>
          <p:cNvPr id="4" name="スライド番号プレースホルダ 3"/>
          <p:cNvSpPr>
            <a:spLocks noGrp="1"/>
          </p:cNvSpPr>
          <p:nvPr>
            <p:ph type="sldNum" sz="quarter" idx="12"/>
          </p:nvPr>
        </p:nvSpPr>
        <p:spPr/>
        <p:txBody>
          <a:bodyPr/>
          <a:lstStyle/>
          <a:p>
            <a:fld id="{BC21AC2A-99A2-45D4-B5DF-A50C2A5A2CF3}" type="slidenum">
              <a:rPr kumimoji="1" lang="ja-JP" altLang="en-US" smtClean="0"/>
              <a:pPr/>
              <a:t>14</a:t>
            </a:fld>
            <a:endParaRPr kumimoji="1" lang="ja-JP" altLang="en-US"/>
          </a:p>
        </p:txBody>
      </p:sp>
      <p:sp>
        <p:nvSpPr>
          <p:cNvPr id="5" name="角丸四角形 4"/>
          <p:cNvSpPr/>
          <p:nvPr/>
        </p:nvSpPr>
        <p:spPr>
          <a:xfrm>
            <a:off x="683568" y="332656"/>
            <a:ext cx="7776864" cy="93610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6" name="正方形/長方形 5"/>
          <p:cNvSpPr/>
          <p:nvPr/>
        </p:nvSpPr>
        <p:spPr>
          <a:xfrm>
            <a:off x="179512" y="188640"/>
            <a:ext cx="8640472" cy="64893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683568" y="332656"/>
            <a:ext cx="7704856" cy="8640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2800" b="1" dirty="0" smtClean="0">
                <a:ln w="12700">
                  <a:noFill/>
                  <a:prstDash val="solid"/>
                </a:ln>
                <a:effectLst>
                  <a:outerShdw blurRad="41275" dist="20320" dir="1800000" algn="tl" rotWithShape="0">
                    <a:srgbClr val="000000">
                      <a:alpha val="40000"/>
                    </a:srgbClr>
                  </a:outerShdw>
                </a:effectLst>
                <a:latin typeface="+mj-ea"/>
                <a:ea typeface="+mj-ea"/>
                <a:cs typeface="+mj-cs"/>
              </a:rPr>
              <a:t>男女雇用機会均等法の制定までの変遷</a:t>
            </a:r>
            <a:endParaRPr kumimoji="1" lang="en-US" altLang="ja-JP" sz="2800" b="1" i="0" u="none" strike="noStrike" kern="1200" cap="none" spc="0" normalizeH="0" baseline="0" noProof="0" dirty="0" smtClean="0">
              <a:ln w="12700">
                <a:noFill/>
                <a:prstDash val="solid"/>
              </a:ln>
              <a:effectLst>
                <a:outerShdw blurRad="41275" dist="20320" dir="1800000" algn="tl" rotWithShape="0">
                  <a:srgbClr val="000000">
                    <a:alpha val="40000"/>
                  </a:srgbClr>
                </a:outerShdw>
              </a:effectLst>
              <a:uLnTx/>
              <a:uFillTx/>
              <a:latin typeface="+mj-ea"/>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smtClean="0">
                <a:ln w="12700">
                  <a:noFill/>
                  <a:prstDash val="solid"/>
                </a:ln>
                <a:effectLst>
                  <a:outerShdw blurRad="41275" dist="20320" dir="1800000" algn="tl" rotWithShape="0">
                    <a:srgbClr val="000000">
                      <a:alpha val="40000"/>
                    </a:srgbClr>
                  </a:outerShdw>
                </a:effectLst>
                <a:uLnTx/>
                <a:uFillTx/>
                <a:latin typeface="+mj-ea"/>
                <a:ea typeface="+mj-ea"/>
                <a:cs typeface="+mj-cs"/>
              </a:rPr>
              <a:t>～「女性差別撤廃条約」批准に向けて～</a:t>
            </a:r>
            <a:endParaRPr kumimoji="1" lang="en-US" altLang="ja-JP" sz="2800" b="1" i="0" u="none" strike="noStrike" kern="1200" cap="none" spc="0" normalizeH="0" baseline="0" noProof="0" dirty="0" smtClean="0">
              <a:ln w="12700">
                <a:noFill/>
                <a:prstDash val="solid"/>
              </a:ln>
              <a:effectLst>
                <a:outerShdw blurRad="41275" dist="20320" dir="1800000" algn="tl" rotWithShape="0">
                  <a:srgbClr val="000000">
                    <a:alpha val="40000"/>
                  </a:srgbClr>
                </a:outerShdw>
              </a:effectLst>
              <a:uLnTx/>
              <a:uFillTx/>
              <a:latin typeface="+mj-ea"/>
              <a:ea typeface="+mj-ea"/>
              <a:cs typeface="+mj-cs"/>
            </a:endParaRPr>
          </a:p>
        </p:txBody>
      </p:sp>
      <p:sp>
        <p:nvSpPr>
          <p:cNvPr id="9" name="テキスト ボックス 8"/>
          <p:cNvSpPr txBox="1"/>
          <p:nvPr/>
        </p:nvSpPr>
        <p:spPr>
          <a:xfrm>
            <a:off x="611560" y="1343670"/>
            <a:ext cx="7992888" cy="954107"/>
          </a:xfrm>
          <a:prstGeom prst="rect">
            <a:avLst/>
          </a:prstGeom>
          <a:noFill/>
        </p:spPr>
        <p:txBody>
          <a:bodyPr wrap="square" rtlCol="0">
            <a:spAutoFit/>
          </a:bodyPr>
          <a:lstStyle/>
          <a:p>
            <a:r>
              <a:rPr lang="en-US" altLang="ja-JP" sz="1400" dirty="0" smtClean="0">
                <a:ln w="12700">
                  <a:solidFill>
                    <a:srgbClr val="0070C0"/>
                  </a:solidFill>
                  <a:prstDash val="solid"/>
                </a:ln>
                <a:solidFill>
                  <a:schemeClr val="accent3">
                    <a:lumMod val="50000"/>
                  </a:schemeClr>
                </a:solidFill>
                <a:effectLst>
                  <a:outerShdw blurRad="41275" dist="20320" dir="1800000" algn="tl" rotWithShape="0">
                    <a:srgbClr val="000000">
                      <a:alpha val="40000"/>
                    </a:srgbClr>
                  </a:outerShdw>
                </a:effectLst>
              </a:rPr>
              <a:t>【</a:t>
            </a:r>
            <a:r>
              <a:rPr lang="ja-JP" altLang="en-US" sz="1400" dirty="0" smtClean="0">
                <a:ln w="12700">
                  <a:solidFill>
                    <a:srgbClr val="0070C0"/>
                  </a:solidFill>
                  <a:prstDash val="solid"/>
                </a:ln>
                <a:solidFill>
                  <a:schemeClr val="accent3">
                    <a:lumMod val="50000"/>
                  </a:schemeClr>
                </a:solidFill>
                <a:effectLst>
                  <a:outerShdw blurRad="41275" dist="20320" dir="1800000" algn="tl" rotWithShape="0">
                    <a:srgbClr val="000000">
                      <a:alpha val="40000"/>
                    </a:srgbClr>
                  </a:outerShdw>
                </a:effectLst>
              </a:rPr>
              <a:t>男女雇用機会均等法</a:t>
            </a:r>
            <a:r>
              <a:rPr lang="en-US" altLang="ja-JP" sz="1400" dirty="0" smtClean="0">
                <a:ln w="12700">
                  <a:solidFill>
                    <a:srgbClr val="0070C0"/>
                  </a:solidFill>
                  <a:prstDash val="solid"/>
                </a:ln>
                <a:solidFill>
                  <a:schemeClr val="accent1">
                    <a:lumMod val="50000"/>
                  </a:schemeClr>
                </a:solidFill>
                <a:effectLst>
                  <a:outerShdw blurRad="41275" dist="20320" dir="1800000" algn="tl" rotWithShape="0">
                    <a:srgbClr val="000000">
                      <a:alpha val="40000"/>
                    </a:srgbClr>
                  </a:outerShdw>
                </a:effectLst>
              </a:rPr>
              <a:t>】</a:t>
            </a:r>
          </a:p>
          <a:p>
            <a:r>
              <a:rPr lang="ja-JP" altLang="en-US" sz="1400" b="1" dirty="0" smtClean="0">
                <a:ln w="12700">
                  <a:solidFill>
                    <a:schemeClr val="accent5">
                      <a:lumMod val="75000"/>
                    </a:schemeClr>
                  </a:solidFill>
                  <a:prstDash val="solid"/>
                </a:ln>
                <a:solidFill>
                  <a:schemeClr val="accent5">
                    <a:lumMod val="50000"/>
                  </a:schemeClr>
                </a:solidFill>
                <a:ea typeface="ＤＦ平成明朝体W3" pitchFamily="1" charset="-128"/>
              </a:rPr>
              <a:t>○「女性差別撤廃条約」批准には、国内法整備が必要だった</a:t>
            </a:r>
            <a:endParaRPr lang="en-US" altLang="ja-JP" sz="1400" b="1" dirty="0" smtClean="0">
              <a:ln w="12700">
                <a:solidFill>
                  <a:schemeClr val="accent5">
                    <a:lumMod val="75000"/>
                  </a:schemeClr>
                </a:solidFill>
                <a:prstDash val="solid"/>
              </a:ln>
              <a:solidFill>
                <a:schemeClr val="accent5">
                  <a:lumMod val="50000"/>
                </a:schemeClr>
              </a:solidFill>
              <a:ea typeface="ＤＦ平成明朝体W3" pitchFamily="1" charset="-128"/>
            </a:endParaRPr>
          </a:p>
          <a:p>
            <a:r>
              <a:rPr lang="ja-JP" altLang="en-US" sz="1400" b="1" dirty="0" smtClean="0">
                <a:ln w="12700">
                  <a:solidFill>
                    <a:schemeClr val="accent5">
                      <a:lumMod val="75000"/>
                    </a:schemeClr>
                  </a:solidFill>
                  <a:prstDash val="solid"/>
                </a:ln>
                <a:solidFill>
                  <a:schemeClr val="accent5">
                    <a:lumMod val="50000"/>
                  </a:schemeClr>
                </a:solidFill>
                <a:ea typeface="ＤＦ平成明朝体W3" pitchFamily="1" charset="-128"/>
              </a:rPr>
              <a:t>○整備すべき国内法には、雇用における性差別禁止法も含まれていた</a:t>
            </a:r>
            <a:endParaRPr lang="en-US" altLang="ja-JP" sz="1400" b="1" dirty="0" smtClean="0">
              <a:ln w="12700">
                <a:solidFill>
                  <a:schemeClr val="accent5">
                    <a:lumMod val="75000"/>
                  </a:schemeClr>
                </a:solidFill>
                <a:prstDash val="solid"/>
              </a:ln>
              <a:solidFill>
                <a:schemeClr val="accent5">
                  <a:lumMod val="50000"/>
                </a:schemeClr>
              </a:solidFill>
              <a:ea typeface="ＤＦ平成明朝体W3" pitchFamily="1" charset="-128"/>
            </a:endParaRPr>
          </a:p>
          <a:p>
            <a:r>
              <a:rPr lang="ja-JP" altLang="en-US" sz="1400" b="1" dirty="0" smtClean="0">
                <a:ln w="12700">
                  <a:solidFill>
                    <a:schemeClr val="accent5">
                      <a:lumMod val="75000"/>
                    </a:schemeClr>
                  </a:solidFill>
                  <a:prstDash val="solid"/>
                </a:ln>
                <a:solidFill>
                  <a:schemeClr val="accent5">
                    <a:lumMod val="50000"/>
                  </a:schemeClr>
                </a:solidFill>
                <a:ea typeface="ＤＦ平成明朝体W3" pitchFamily="1" charset="-128"/>
              </a:rPr>
              <a:t>○</a:t>
            </a:r>
            <a:r>
              <a:rPr lang="en-US" altLang="ja-JP" sz="1400" b="1" u="sng" dirty="0" smtClean="0">
                <a:ln w="12700">
                  <a:solidFill>
                    <a:schemeClr val="accent5">
                      <a:lumMod val="75000"/>
                    </a:schemeClr>
                  </a:solidFill>
                  <a:prstDash val="solid"/>
                </a:ln>
                <a:solidFill>
                  <a:schemeClr val="accent5">
                    <a:lumMod val="50000"/>
                  </a:schemeClr>
                </a:solidFill>
                <a:ea typeface="ＤＦ平成明朝体W3" pitchFamily="1" charset="-128"/>
              </a:rPr>
              <a:t>1985</a:t>
            </a:r>
            <a:r>
              <a:rPr lang="ja-JP" altLang="en-US" sz="1400" b="1" u="sng" dirty="0" smtClean="0">
                <a:ln w="12700">
                  <a:solidFill>
                    <a:schemeClr val="accent5">
                      <a:lumMod val="75000"/>
                    </a:schemeClr>
                  </a:solidFill>
                  <a:prstDash val="solid"/>
                </a:ln>
                <a:solidFill>
                  <a:schemeClr val="accent5">
                    <a:lumMod val="50000"/>
                  </a:schemeClr>
                </a:solidFill>
                <a:ea typeface="ＤＦ平成明朝体W3" pitchFamily="1" charset="-128"/>
              </a:rPr>
              <a:t>年に制定された男女雇用機会均等法は「努力義務法」</a:t>
            </a:r>
            <a:endParaRPr lang="en-US" altLang="ja-JP" sz="1400" b="1" dirty="0" smtClean="0">
              <a:ln w="12700">
                <a:solidFill>
                  <a:schemeClr val="accent5">
                    <a:lumMod val="75000"/>
                  </a:schemeClr>
                </a:solidFill>
                <a:prstDash val="solid"/>
              </a:ln>
              <a:solidFill>
                <a:schemeClr val="accent5">
                  <a:lumMod val="50000"/>
                </a:schemeClr>
              </a:solidFill>
              <a:ea typeface="ＤＦ平成明朝体W3" pitchFamily="1" charset="-128"/>
            </a:endParaRPr>
          </a:p>
        </p:txBody>
      </p:sp>
      <p:sp>
        <p:nvSpPr>
          <p:cNvPr id="11" name="テキスト ボックス 10"/>
          <p:cNvSpPr txBox="1"/>
          <p:nvPr/>
        </p:nvSpPr>
        <p:spPr>
          <a:xfrm>
            <a:off x="755576" y="2348880"/>
            <a:ext cx="7920880" cy="6340197"/>
          </a:xfrm>
          <a:prstGeom prst="rect">
            <a:avLst/>
          </a:prstGeom>
          <a:noFill/>
        </p:spPr>
        <p:txBody>
          <a:bodyPr wrap="square" rtlCol="0">
            <a:spAutoFit/>
          </a:bodyPr>
          <a:lstStyle/>
          <a:p>
            <a:r>
              <a:rPr lang="ja-JP" altLang="en-US" b="1" dirty="0" smtClean="0">
                <a:solidFill>
                  <a:srgbClr val="FF0000"/>
                </a:solidFill>
              </a:rPr>
              <a:t>ポイント！</a:t>
            </a:r>
            <a:r>
              <a:rPr lang="ja-JP" altLang="en-US" b="1" dirty="0" smtClean="0">
                <a:solidFill>
                  <a:schemeClr val="accent5">
                    <a:lumMod val="75000"/>
                  </a:schemeClr>
                </a:solidFill>
              </a:rPr>
              <a:t>　</a:t>
            </a:r>
            <a:r>
              <a:rPr lang="ja-JP" altLang="en-US" b="1" dirty="0" smtClean="0">
                <a:solidFill>
                  <a:schemeClr val="accent5">
                    <a:lumMod val="50000"/>
                  </a:schemeClr>
                </a:solidFill>
              </a:rPr>
              <a:t>「女性差別撤廃条約」の批准には国内法整備が必要だった</a:t>
            </a:r>
            <a:endParaRPr lang="en-US" altLang="ja-JP" b="1" dirty="0" smtClean="0">
              <a:solidFill>
                <a:schemeClr val="accent5">
                  <a:lumMod val="50000"/>
                </a:schemeClr>
              </a:solidFill>
            </a:endParaRPr>
          </a:p>
          <a:p>
            <a:endParaRPr lang="en-US" altLang="ja-JP" dirty="0" smtClean="0">
              <a:solidFill>
                <a:schemeClr val="accent5">
                  <a:lumMod val="50000"/>
                </a:schemeClr>
              </a:solidFill>
            </a:endParaRPr>
          </a:p>
          <a:p>
            <a:endParaRPr lang="en-US" altLang="ja-JP" dirty="0" smtClean="0">
              <a:solidFill>
                <a:schemeClr val="accent5">
                  <a:lumMod val="50000"/>
                </a:schemeClr>
              </a:solidFill>
            </a:endParaRPr>
          </a:p>
          <a:p>
            <a:endParaRPr lang="en-US" altLang="ja-JP" dirty="0" smtClean="0">
              <a:solidFill>
                <a:schemeClr val="accent5">
                  <a:lumMod val="50000"/>
                </a:schemeClr>
              </a:solidFill>
            </a:endParaRPr>
          </a:p>
          <a:p>
            <a:r>
              <a:rPr lang="ja-JP" altLang="en-US" dirty="0" smtClean="0">
                <a:solidFill>
                  <a:schemeClr val="accent5">
                    <a:lumMod val="50000"/>
                  </a:schemeClr>
                </a:solidFill>
              </a:rPr>
              <a:t>男女雇用機会均等法の制定は、批准に必要な国内法の一つだった</a:t>
            </a:r>
            <a:endParaRPr lang="en-US" altLang="ja-JP" dirty="0" smtClean="0">
              <a:solidFill>
                <a:schemeClr val="accent5">
                  <a:lumMod val="50000"/>
                </a:schemeClr>
              </a:solidFill>
            </a:endParaRPr>
          </a:p>
          <a:p>
            <a:r>
              <a:rPr lang="ja-JP" altLang="en-US" sz="1400" b="1" dirty="0" smtClean="0">
                <a:solidFill>
                  <a:schemeClr val="accent5">
                    <a:lumMod val="50000"/>
                  </a:schemeClr>
                </a:solidFill>
              </a:rPr>
              <a:t>（他に整備されたのは、国籍法・戸籍法および、学習指導要領改訂による家庭科の男女必修化）</a:t>
            </a:r>
            <a:endParaRPr lang="en-US" altLang="ja-JP" b="1" dirty="0" smtClean="0">
              <a:solidFill>
                <a:schemeClr val="accent5">
                  <a:lumMod val="50000"/>
                </a:schemeClr>
              </a:solidFill>
            </a:endParaRPr>
          </a:p>
          <a:p>
            <a:endParaRPr lang="en-US" altLang="ja-JP" sz="1400" b="1" dirty="0" smtClean="0">
              <a:solidFill>
                <a:schemeClr val="accent5">
                  <a:lumMod val="50000"/>
                </a:schemeClr>
              </a:solidFill>
            </a:endParaRPr>
          </a:p>
          <a:p>
            <a:r>
              <a:rPr lang="ja-JP" altLang="en-US" b="1" dirty="0" smtClean="0">
                <a:solidFill>
                  <a:schemeClr val="accent5">
                    <a:lumMod val="50000"/>
                  </a:schemeClr>
                </a:solidFill>
                <a:latin typeface="+mn-ea"/>
              </a:rPr>
              <a:t>しかし、制定にあたっては激しい労使の対立があり</a:t>
            </a:r>
            <a:r>
              <a:rPr lang="en-US" altLang="ja-JP" b="1" dirty="0" smtClean="0">
                <a:solidFill>
                  <a:schemeClr val="accent5">
                    <a:lumMod val="50000"/>
                  </a:schemeClr>
                </a:solidFill>
                <a:latin typeface="+mn-ea"/>
              </a:rPr>
              <a:t>…</a:t>
            </a:r>
          </a:p>
          <a:p>
            <a:r>
              <a:rPr lang="ja-JP" altLang="en-US" b="1" dirty="0" smtClean="0">
                <a:solidFill>
                  <a:schemeClr val="accent5">
                    <a:lumMod val="50000"/>
                  </a:schemeClr>
                </a:solidFill>
                <a:latin typeface="+mn-ea"/>
              </a:rPr>
              <a:t>結果できあがった法律は、強制力に乏しい「努力義務法」</a:t>
            </a:r>
            <a:endParaRPr lang="en-US" altLang="ja-JP" b="1" dirty="0" smtClean="0">
              <a:solidFill>
                <a:schemeClr val="accent5">
                  <a:lumMod val="50000"/>
                </a:schemeClr>
              </a:solidFill>
              <a:latin typeface="+mn-ea"/>
            </a:endParaRPr>
          </a:p>
          <a:p>
            <a:endParaRPr lang="en-US" altLang="ja-JP" b="1" dirty="0" smtClean="0">
              <a:solidFill>
                <a:schemeClr val="accent5">
                  <a:lumMod val="50000"/>
                </a:schemeClr>
              </a:solidFill>
              <a:latin typeface="+mn-ea"/>
            </a:endParaRPr>
          </a:p>
          <a:p>
            <a:r>
              <a:rPr lang="ja-JP" altLang="en-US" b="1" dirty="0" smtClean="0">
                <a:solidFill>
                  <a:schemeClr val="accent5">
                    <a:lumMod val="50000"/>
                  </a:schemeClr>
                </a:solidFill>
                <a:latin typeface="+mn-ea"/>
              </a:rPr>
              <a:t>  </a:t>
            </a:r>
            <a:r>
              <a:rPr lang="en-US" altLang="ja-JP" b="1" u="sng" dirty="0" smtClean="0">
                <a:solidFill>
                  <a:schemeClr val="accent5">
                    <a:lumMod val="50000"/>
                  </a:schemeClr>
                </a:solidFill>
                <a:latin typeface="+mn-ea"/>
              </a:rPr>
              <a:t>1985</a:t>
            </a:r>
            <a:r>
              <a:rPr lang="ja-JP" altLang="en-US" b="1" u="sng" dirty="0" smtClean="0">
                <a:solidFill>
                  <a:schemeClr val="accent5">
                    <a:lumMod val="50000"/>
                  </a:schemeClr>
                </a:solidFill>
                <a:latin typeface="+mn-ea"/>
              </a:rPr>
              <a:t>年男女雇用機会均等法の内容</a:t>
            </a:r>
            <a:endParaRPr lang="en-US" altLang="ja-JP" b="1" u="sng" dirty="0" smtClean="0">
              <a:solidFill>
                <a:schemeClr val="accent5">
                  <a:lumMod val="50000"/>
                </a:schemeClr>
              </a:solidFill>
              <a:latin typeface="+mn-ea"/>
            </a:endParaRPr>
          </a:p>
          <a:p>
            <a:r>
              <a:rPr lang="ja-JP" altLang="en-US" b="1" dirty="0" smtClean="0">
                <a:solidFill>
                  <a:schemeClr val="accent5">
                    <a:lumMod val="50000"/>
                  </a:schemeClr>
                </a:solidFill>
                <a:latin typeface="+mn-ea"/>
              </a:rPr>
              <a:t>　・定年、退職、解雇について差別禁止（判例法理が既に確立）</a:t>
            </a:r>
            <a:endParaRPr lang="en-US" altLang="ja-JP" b="1" dirty="0" smtClean="0">
              <a:solidFill>
                <a:schemeClr val="accent5">
                  <a:lumMod val="50000"/>
                </a:schemeClr>
              </a:solidFill>
              <a:latin typeface="+mn-ea"/>
            </a:endParaRPr>
          </a:p>
          <a:p>
            <a:r>
              <a:rPr lang="ja-JP" altLang="en-US" b="1" dirty="0" smtClean="0">
                <a:solidFill>
                  <a:schemeClr val="accent5">
                    <a:lumMod val="50000"/>
                  </a:schemeClr>
                </a:solidFill>
                <a:latin typeface="+mn-ea"/>
              </a:rPr>
              <a:t>　・一部の教育訓練や福利厚生における差別禁止</a:t>
            </a:r>
            <a:endParaRPr lang="en-US" altLang="ja-JP" b="1" dirty="0" smtClean="0">
              <a:solidFill>
                <a:schemeClr val="accent5">
                  <a:lumMod val="50000"/>
                </a:schemeClr>
              </a:solidFill>
              <a:latin typeface="+mn-ea"/>
            </a:endParaRPr>
          </a:p>
          <a:p>
            <a:r>
              <a:rPr lang="ja-JP" altLang="en-US" b="1" dirty="0" smtClean="0">
                <a:solidFill>
                  <a:schemeClr val="accent5">
                    <a:lumMod val="50000"/>
                  </a:schemeClr>
                </a:solidFill>
                <a:latin typeface="+mn-ea"/>
              </a:rPr>
              <a:t>　・募集・採用・配置・昇進は、</a:t>
            </a:r>
            <a:r>
              <a:rPr lang="ja-JP" altLang="en-US" b="1" dirty="0" smtClean="0">
                <a:solidFill>
                  <a:srgbClr val="FF0000"/>
                </a:solidFill>
                <a:latin typeface="+mn-ea"/>
              </a:rPr>
              <a:t>努力義務</a:t>
            </a:r>
            <a:endParaRPr lang="en-US" altLang="ja-JP" b="1" dirty="0" smtClean="0">
              <a:solidFill>
                <a:srgbClr val="FF0000"/>
              </a:solidFill>
              <a:latin typeface="+mn-ea"/>
            </a:endParaRPr>
          </a:p>
          <a:p>
            <a:endParaRPr lang="en-US" altLang="ja-JP" sz="1200" b="1" dirty="0" smtClean="0">
              <a:solidFill>
                <a:srgbClr val="FF0000"/>
              </a:solidFill>
              <a:latin typeface="+mn-ea"/>
            </a:endParaRPr>
          </a:p>
          <a:p>
            <a:pPr algn="ctr"/>
            <a:r>
              <a:rPr lang="ja-JP" altLang="en-US" b="1" dirty="0" smtClean="0">
                <a:solidFill>
                  <a:schemeClr val="accent5">
                    <a:lumMod val="75000"/>
                  </a:schemeClr>
                </a:solidFill>
                <a:latin typeface="+mn-ea"/>
              </a:rPr>
              <a:t>　</a:t>
            </a:r>
            <a:r>
              <a:rPr lang="ja-JP" altLang="en-US" b="1" dirty="0" smtClean="0">
                <a:solidFill>
                  <a:schemeClr val="accent5">
                    <a:lumMod val="50000"/>
                  </a:schemeClr>
                </a:solidFill>
                <a:latin typeface="+mn-ea"/>
              </a:rPr>
              <a:t>労働側にとっては、多くの課題が残された「努力義務法」であった</a:t>
            </a:r>
            <a:endParaRPr lang="en-US" altLang="ja-JP" b="1" dirty="0" smtClean="0">
              <a:solidFill>
                <a:schemeClr val="accent5">
                  <a:lumMod val="50000"/>
                </a:schemeClr>
              </a:solidFill>
              <a:latin typeface="+mn-ea"/>
            </a:endParaRPr>
          </a:p>
          <a:p>
            <a:endParaRPr lang="en-US" altLang="ja-JP" b="1" dirty="0" smtClean="0">
              <a:solidFill>
                <a:srgbClr val="FF0000"/>
              </a:solidFill>
              <a:latin typeface="+mn-ea"/>
            </a:endParaRPr>
          </a:p>
          <a:p>
            <a:r>
              <a:rPr lang="ja-JP" altLang="en-US" b="1" dirty="0" smtClean="0">
                <a:solidFill>
                  <a:schemeClr val="accent5">
                    <a:lumMod val="75000"/>
                  </a:schemeClr>
                </a:solidFill>
                <a:latin typeface="+mn-ea"/>
              </a:rPr>
              <a:t>　</a:t>
            </a:r>
            <a:endParaRPr lang="en-US" altLang="ja-JP" b="1" dirty="0" smtClean="0">
              <a:solidFill>
                <a:schemeClr val="accent5">
                  <a:lumMod val="75000"/>
                </a:schemeClr>
              </a:solidFill>
              <a:latin typeface="+mn-ea"/>
            </a:endParaRPr>
          </a:p>
          <a:p>
            <a:endParaRPr lang="en-US" altLang="ja-JP" b="1" dirty="0" smtClean="0">
              <a:solidFill>
                <a:schemeClr val="accent5">
                  <a:lumMod val="75000"/>
                </a:schemeClr>
              </a:solidFill>
              <a:latin typeface="+mn-ea"/>
            </a:endParaRPr>
          </a:p>
          <a:p>
            <a:endParaRPr lang="en-US" altLang="ja-JP" dirty="0" smtClean="0">
              <a:solidFill>
                <a:schemeClr val="accent5">
                  <a:lumMod val="75000"/>
                </a:schemeClr>
              </a:solidFill>
            </a:endParaRPr>
          </a:p>
          <a:p>
            <a:endParaRPr lang="en-US" altLang="ja-JP" dirty="0" smtClean="0">
              <a:solidFill>
                <a:schemeClr val="accent5">
                  <a:lumMod val="75000"/>
                </a:schemeClr>
              </a:solidFill>
            </a:endParaRPr>
          </a:p>
          <a:p>
            <a:endParaRPr lang="en-US" altLang="ja-JP" dirty="0" smtClean="0">
              <a:solidFill>
                <a:schemeClr val="accent5">
                  <a:lumMod val="75000"/>
                </a:schemeClr>
              </a:solidFill>
            </a:endParaRPr>
          </a:p>
          <a:p>
            <a:pPr algn="r"/>
            <a:endParaRPr lang="en-US" altLang="ja-JP" dirty="0" smtClean="0">
              <a:solidFill>
                <a:schemeClr val="accent5">
                  <a:lumMod val="75000"/>
                </a:schemeClr>
              </a:solidFill>
            </a:endParaRPr>
          </a:p>
        </p:txBody>
      </p:sp>
      <p:sp>
        <p:nvSpPr>
          <p:cNvPr id="13" name="下矢印 12"/>
          <p:cNvSpPr/>
          <p:nvPr/>
        </p:nvSpPr>
        <p:spPr>
          <a:xfrm>
            <a:off x="3563888" y="2852936"/>
            <a:ext cx="1656184" cy="504056"/>
          </a:xfrm>
          <a:prstGeom prst="down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03009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683568" y="260648"/>
            <a:ext cx="7776864" cy="93610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 name="タイトル 1"/>
          <p:cNvSpPr txBox="1">
            <a:spLocks/>
          </p:cNvSpPr>
          <p:nvPr/>
        </p:nvSpPr>
        <p:spPr>
          <a:xfrm>
            <a:off x="683568" y="332656"/>
            <a:ext cx="7704856" cy="864096"/>
          </a:xfrm>
          <a:prstGeom prst="rect">
            <a:avLst/>
          </a:prstGeom>
        </p:spPr>
        <p:txBody>
          <a:bodyPr vert="horz" lIns="91440" tIns="45720" rIns="91440" bIns="45720" rtlCol="0" anchor="ctr">
            <a:noAutofit/>
          </a:bodyPr>
          <a:lstStyle/>
          <a:p>
            <a:pPr algn="ctr">
              <a:spcBef>
                <a:spcPct val="0"/>
              </a:spcBef>
              <a:defRPr/>
            </a:pPr>
            <a:r>
              <a:rPr lang="ja-JP" altLang="en-US" sz="2400" b="1" dirty="0" smtClean="0">
                <a:ln w="12700">
                  <a:noFill/>
                  <a:prstDash val="solid"/>
                </a:ln>
                <a:effectLst>
                  <a:outerShdw blurRad="41275" dist="20320" dir="1800000" algn="tl" rotWithShape="0">
                    <a:srgbClr val="000000">
                      <a:alpha val="40000"/>
                    </a:srgbClr>
                  </a:outerShdw>
                </a:effectLst>
                <a:latin typeface="+mj-ea"/>
                <a:ea typeface="+mj-ea"/>
                <a:cs typeface="+mj-cs"/>
              </a:rPr>
              <a:t>その後も改正により「性差別禁止法」として強化されていく</a:t>
            </a:r>
            <a:endParaRPr lang="en-US" altLang="ja-JP" sz="2400" b="1" dirty="0" smtClean="0">
              <a:ln w="12700">
                <a:noFill/>
                <a:prstDash val="solid"/>
              </a:ln>
              <a:effectLst>
                <a:outerShdw blurRad="41275" dist="20320" dir="1800000" algn="tl" rotWithShape="0">
                  <a:srgbClr val="000000">
                    <a:alpha val="40000"/>
                  </a:srgbClr>
                </a:outerShdw>
              </a:effectLst>
              <a:latin typeface="+mj-ea"/>
              <a:ea typeface="+mj-ea"/>
              <a:cs typeface="+mj-cs"/>
            </a:endParaRPr>
          </a:p>
          <a:p>
            <a:pPr algn="ctr">
              <a:spcBef>
                <a:spcPct val="0"/>
              </a:spcBef>
              <a:defRPr/>
            </a:pPr>
            <a:r>
              <a:rPr lang="ja-JP" altLang="en-US" sz="2400" b="1" dirty="0" smtClean="0">
                <a:ln w="12700">
                  <a:noFill/>
                  <a:prstDash val="solid"/>
                </a:ln>
                <a:effectLst>
                  <a:outerShdw blurRad="41275" dist="20320" dir="1800000" algn="tl" rotWithShape="0">
                    <a:srgbClr val="000000">
                      <a:alpha val="40000"/>
                    </a:srgbClr>
                  </a:outerShdw>
                </a:effectLst>
                <a:latin typeface="+mj-ea"/>
                <a:ea typeface="+mj-ea"/>
                <a:cs typeface="+mj-cs"/>
              </a:rPr>
              <a:t>～現在までの均等法</a:t>
            </a:r>
            <a:r>
              <a:rPr lang="ja-JP" altLang="en-US" sz="2400" b="1" dirty="0" smtClean="0">
                <a:ln w="12700">
                  <a:noFill/>
                  <a:prstDash val="solid"/>
                </a:ln>
                <a:effectLst>
                  <a:outerShdw blurRad="41275" dist="20320" dir="1800000" algn="tl" rotWithShape="0">
                    <a:srgbClr val="000000">
                      <a:alpha val="40000"/>
                    </a:srgbClr>
                  </a:outerShdw>
                </a:effectLst>
                <a:latin typeface="+mj-ea"/>
              </a:rPr>
              <a:t>改正とその内容</a:t>
            </a:r>
            <a:r>
              <a:rPr lang="ja-JP" altLang="en-US" sz="2400" b="1" dirty="0" smtClean="0">
                <a:ln w="12700">
                  <a:noFill/>
                  <a:prstDash val="solid"/>
                </a:ln>
                <a:effectLst>
                  <a:outerShdw blurRad="41275" dist="20320" dir="1800000" algn="tl" rotWithShape="0">
                    <a:srgbClr val="000000">
                      <a:alpha val="40000"/>
                    </a:srgbClr>
                  </a:outerShdw>
                </a:effectLst>
                <a:latin typeface="+mj-ea"/>
                <a:ea typeface="+mj-ea"/>
                <a:cs typeface="+mj-cs"/>
              </a:rPr>
              <a:t>～</a:t>
            </a:r>
            <a:endParaRPr kumimoji="1" lang="ja-JP" altLang="en-US" sz="2400" b="1" i="0" u="none" strike="noStrike" kern="1200" cap="none" spc="0" normalizeH="0" baseline="0" noProof="0" dirty="0" smtClean="0">
              <a:ln w="12700">
                <a:noFill/>
                <a:prstDash val="solid"/>
              </a:ln>
              <a:effectLst>
                <a:outerShdw blurRad="41275" dist="20320" dir="1800000" algn="tl" rotWithShape="0">
                  <a:srgbClr val="000000">
                    <a:alpha val="40000"/>
                  </a:srgbClr>
                </a:outerShdw>
              </a:effectLst>
              <a:uLnTx/>
              <a:uFillTx/>
              <a:latin typeface="+mj-ea"/>
              <a:ea typeface="+mj-ea"/>
              <a:cs typeface="+mj-cs"/>
            </a:endParaRPr>
          </a:p>
        </p:txBody>
      </p:sp>
      <p:sp>
        <p:nvSpPr>
          <p:cNvPr id="7" name="テキスト ボックス 6"/>
          <p:cNvSpPr txBox="1"/>
          <p:nvPr/>
        </p:nvSpPr>
        <p:spPr>
          <a:xfrm>
            <a:off x="611560" y="1196752"/>
            <a:ext cx="7992888" cy="1169551"/>
          </a:xfrm>
          <a:prstGeom prst="rect">
            <a:avLst/>
          </a:prstGeom>
          <a:noFill/>
          <a:ln>
            <a:noFill/>
          </a:ln>
        </p:spPr>
        <p:txBody>
          <a:bodyPr wrap="square" rtlCol="0">
            <a:spAutoFit/>
          </a:bodyPr>
          <a:lstStyle/>
          <a:p>
            <a:r>
              <a:rPr lang="en-US" altLang="ja-JP" sz="1400" dirty="0" smtClean="0">
                <a:ln w="12700">
                  <a:solidFill>
                    <a:srgbClr val="0070C0"/>
                  </a:solidFill>
                  <a:prstDash val="solid"/>
                </a:ln>
                <a:solidFill>
                  <a:schemeClr val="accent3">
                    <a:lumMod val="50000"/>
                  </a:schemeClr>
                </a:solidFill>
                <a:effectLst>
                  <a:outerShdw blurRad="41275" dist="20320" dir="1800000" algn="tl" rotWithShape="0">
                    <a:srgbClr val="000000">
                      <a:alpha val="40000"/>
                    </a:srgbClr>
                  </a:outerShdw>
                </a:effectLst>
              </a:rPr>
              <a:t>【</a:t>
            </a:r>
            <a:r>
              <a:rPr lang="ja-JP" altLang="en-US" sz="1400" dirty="0" smtClean="0">
                <a:ln w="12700">
                  <a:solidFill>
                    <a:srgbClr val="0070C0"/>
                  </a:solidFill>
                  <a:prstDash val="solid"/>
                </a:ln>
                <a:solidFill>
                  <a:schemeClr val="accent3">
                    <a:lumMod val="50000"/>
                  </a:schemeClr>
                </a:solidFill>
                <a:effectLst>
                  <a:outerShdw blurRad="41275" dist="20320" dir="1800000" algn="tl" rotWithShape="0">
                    <a:srgbClr val="000000">
                      <a:alpha val="40000"/>
                    </a:srgbClr>
                  </a:outerShdw>
                </a:effectLst>
              </a:rPr>
              <a:t>これまでの男女雇用機会均等法改正とその内容</a:t>
            </a:r>
            <a:r>
              <a:rPr lang="en-US" altLang="ja-JP" sz="1400" dirty="0" smtClean="0">
                <a:ln w="12700">
                  <a:solidFill>
                    <a:srgbClr val="0070C0"/>
                  </a:solidFill>
                  <a:prstDash val="solid"/>
                </a:ln>
                <a:solidFill>
                  <a:schemeClr val="accent1">
                    <a:lumMod val="50000"/>
                  </a:schemeClr>
                </a:solidFill>
                <a:effectLst>
                  <a:outerShdw blurRad="41275" dist="20320" dir="1800000" algn="tl" rotWithShape="0">
                    <a:srgbClr val="000000">
                      <a:alpha val="40000"/>
                    </a:srgbClr>
                  </a:outerShdw>
                </a:effectLst>
              </a:rPr>
              <a:t>】</a:t>
            </a:r>
          </a:p>
          <a:p>
            <a:r>
              <a:rPr lang="ja-JP" altLang="en-US" sz="1400" dirty="0" smtClean="0">
                <a:ln w="12700">
                  <a:solidFill>
                    <a:schemeClr val="accent5">
                      <a:lumMod val="75000"/>
                    </a:schemeClr>
                  </a:solidFill>
                  <a:prstDash val="solid"/>
                </a:ln>
                <a:solidFill>
                  <a:schemeClr val="accent5">
                    <a:lumMod val="50000"/>
                  </a:schemeClr>
                </a:solidFill>
                <a:latin typeface="+mn-ea"/>
              </a:rPr>
              <a:t>○「努力義務法」は改正を経るごとに「性差別禁止法」へと事業主に課す義務が強化されていく</a:t>
            </a:r>
            <a:endParaRPr lang="en-US" altLang="ja-JP" sz="1400" dirty="0" smtClean="0">
              <a:ln w="12700">
                <a:solidFill>
                  <a:schemeClr val="accent5">
                    <a:lumMod val="75000"/>
                  </a:schemeClr>
                </a:solidFill>
                <a:prstDash val="solid"/>
              </a:ln>
              <a:solidFill>
                <a:schemeClr val="accent5">
                  <a:lumMod val="50000"/>
                </a:schemeClr>
              </a:solidFill>
              <a:latin typeface="+mn-ea"/>
            </a:endParaRPr>
          </a:p>
          <a:p>
            <a:r>
              <a:rPr lang="ja-JP" altLang="en-US" sz="1400" dirty="0" smtClean="0">
                <a:ln w="12700">
                  <a:solidFill>
                    <a:schemeClr val="accent5">
                      <a:lumMod val="75000"/>
                    </a:schemeClr>
                  </a:solidFill>
                  <a:prstDash val="solid"/>
                </a:ln>
                <a:solidFill>
                  <a:schemeClr val="accent5">
                    <a:lumMod val="50000"/>
                  </a:schemeClr>
                </a:solidFill>
                <a:latin typeface="+mn-ea"/>
              </a:rPr>
              <a:t>○</a:t>
            </a:r>
            <a:r>
              <a:rPr lang="en-US" altLang="ja-JP" sz="1400" dirty="0" smtClean="0">
                <a:ln w="12700">
                  <a:solidFill>
                    <a:schemeClr val="accent5">
                      <a:lumMod val="75000"/>
                    </a:schemeClr>
                  </a:solidFill>
                  <a:prstDash val="solid"/>
                </a:ln>
                <a:solidFill>
                  <a:schemeClr val="accent5">
                    <a:lumMod val="50000"/>
                  </a:schemeClr>
                </a:solidFill>
                <a:latin typeface="+mn-ea"/>
              </a:rPr>
              <a:t>97</a:t>
            </a:r>
            <a:r>
              <a:rPr lang="ja-JP" altLang="en-US" sz="1400" dirty="0" smtClean="0">
                <a:ln w="12700">
                  <a:solidFill>
                    <a:schemeClr val="accent5">
                      <a:lumMod val="75000"/>
                    </a:schemeClr>
                  </a:solidFill>
                  <a:prstDash val="solid"/>
                </a:ln>
                <a:solidFill>
                  <a:schemeClr val="accent5">
                    <a:lumMod val="50000"/>
                  </a:schemeClr>
                </a:solidFill>
                <a:latin typeface="+mn-ea"/>
              </a:rPr>
              <a:t>年改正では、「ポジティブアクション」、「セクシュアルハラスメント」を創設</a:t>
            </a:r>
            <a:endParaRPr lang="en-US" altLang="ja-JP" sz="1400" dirty="0" smtClean="0">
              <a:ln w="12700">
                <a:solidFill>
                  <a:schemeClr val="accent5">
                    <a:lumMod val="75000"/>
                  </a:schemeClr>
                </a:solidFill>
                <a:prstDash val="solid"/>
              </a:ln>
              <a:solidFill>
                <a:schemeClr val="accent5">
                  <a:lumMod val="50000"/>
                </a:schemeClr>
              </a:solidFill>
              <a:latin typeface="+mn-ea"/>
            </a:endParaRPr>
          </a:p>
          <a:p>
            <a:r>
              <a:rPr lang="ja-JP" altLang="en-US" sz="1400" dirty="0" smtClean="0">
                <a:ln w="12700">
                  <a:solidFill>
                    <a:schemeClr val="accent5">
                      <a:lumMod val="75000"/>
                    </a:schemeClr>
                  </a:solidFill>
                  <a:prstDash val="solid"/>
                </a:ln>
                <a:solidFill>
                  <a:schemeClr val="accent5">
                    <a:lumMod val="50000"/>
                  </a:schemeClr>
                </a:solidFill>
                <a:latin typeface="+mn-ea"/>
              </a:rPr>
              <a:t>○</a:t>
            </a:r>
            <a:r>
              <a:rPr lang="en-US" altLang="ja-JP" sz="1400" dirty="0" smtClean="0">
                <a:ln w="12700">
                  <a:solidFill>
                    <a:schemeClr val="accent5">
                      <a:lumMod val="75000"/>
                    </a:schemeClr>
                  </a:solidFill>
                  <a:prstDash val="solid"/>
                </a:ln>
                <a:solidFill>
                  <a:schemeClr val="accent5">
                    <a:lumMod val="50000"/>
                  </a:schemeClr>
                </a:solidFill>
                <a:latin typeface="+mn-ea"/>
              </a:rPr>
              <a:t>06</a:t>
            </a:r>
            <a:r>
              <a:rPr lang="ja-JP" altLang="en-US" sz="1400" dirty="0" smtClean="0">
                <a:ln w="12700">
                  <a:solidFill>
                    <a:schemeClr val="accent5">
                      <a:lumMod val="75000"/>
                    </a:schemeClr>
                  </a:solidFill>
                  <a:prstDash val="solid"/>
                </a:ln>
                <a:solidFill>
                  <a:schemeClr val="accent5">
                    <a:lumMod val="50000"/>
                  </a:schemeClr>
                </a:solidFill>
                <a:latin typeface="+mn-ea"/>
              </a:rPr>
              <a:t>年改正では、均等法が</a:t>
            </a:r>
            <a:r>
              <a:rPr lang="ja-JP" altLang="en-US" sz="1400" dirty="0" smtClean="0">
                <a:ln w="12700">
                  <a:solidFill>
                    <a:srgbClr val="FF0000"/>
                  </a:solidFill>
                  <a:prstDash val="solid"/>
                </a:ln>
                <a:solidFill>
                  <a:srgbClr val="FF0000"/>
                </a:solidFill>
                <a:latin typeface="+mn-ea"/>
              </a:rPr>
              <a:t>男女双方に適用</a:t>
            </a:r>
            <a:r>
              <a:rPr lang="ja-JP" altLang="en-US" sz="1400" dirty="0" smtClean="0">
                <a:ln w="12700">
                  <a:solidFill>
                    <a:schemeClr val="accent5">
                      <a:lumMod val="75000"/>
                    </a:schemeClr>
                  </a:solidFill>
                  <a:prstDash val="solid"/>
                </a:ln>
                <a:solidFill>
                  <a:schemeClr val="accent5">
                    <a:lumMod val="50000"/>
                  </a:schemeClr>
                </a:solidFill>
                <a:latin typeface="+mn-ea"/>
              </a:rPr>
              <a:t>となる。また、「間接差別」規定を導入</a:t>
            </a:r>
            <a:endParaRPr lang="en-US" altLang="ja-JP" sz="1400" dirty="0" smtClean="0">
              <a:ln w="12700">
                <a:solidFill>
                  <a:schemeClr val="accent5">
                    <a:lumMod val="75000"/>
                  </a:schemeClr>
                </a:solidFill>
                <a:prstDash val="solid"/>
              </a:ln>
              <a:solidFill>
                <a:schemeClr val="accent5">
                  <a:lumMod val="50000"/>
                </a:schemeClr>
              </a:solidFill>
              <a:latin typeface="+mn-ea"/>
            </a:endParaRPr>
          </a:p>
          <a:p>
            <a:endParaRPr lang="en-US" altLang="ja-JP" sz="1400" dirty="0" smtClean="0">
              <a:ln w="12700">
                <a:solidFill>
                  <a:schemeClr val="accent5">
                    <a:lumMod val="75000"/>
                  </a:schemeClr>
                </a:solidFill>
                <a:prstDash val="solid"/>
              </a:ln>
              <a:solidFill>
                <a:schemeClr val="accent5">
                  <a:lumMod val="50000"/>
                </a:schemeClr>
              </a:solidFill>
              <a:effectLst>
                <a:outerShdw blurRad="41275" dist="20320" dir="1800000" algn="tl" rotWithShape="0">
                  <a:srgbClr val="000000">
                    <a:alpha val="40000"/>
                  </a:srgbClr>
                </a:outerShdw>
              </a:effectLst>
            </a:endParaRPr>
          </a:p>
        </p:txBody>
      </p:sp>
      <p:sp>
        <p:nvSpPr>
          <p:cNvPr id="8" name="正方形/長方形 7"/>
          <p:cNvSpPr/>
          <p:nvPr/>
        </p:nvSpPr>
        <p:spPr>
          <a:xfrm>
            <a:off x="180000" y="180000"/>
            <a:ext cx="8640472" cy="64893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Picture 7"/>
          <p:cNvPicPr>
            <a:picLocks noChangeAspect="1" noChangeArrowheads="1"/>
          </p:cNvPicPr>
          <p:nvPr/>
        </p:nvPicPr>
        <p:blipFill>
          <a:blip r:embed="rId2" cstate="print"/>
          <a:srcRect/>
          <a:stretch>
            <a:fillRect/>
          </a:stretch>
        </p:blipFill>
        <p:spPr bwMode="auto">
          <a:xfrm>
            <a:off x="6876256" y="5788554"/>
            <a:ext cx="504056" cy="556403"/>
          </a:xfrm>
          <a:prstGeom prst="rect">
            <a:avLst/>
          </a:prstGeom>
          <a:noFill/>
          <a:ln w="9525">
            <a:noFill/>
            <a:miter lim="800000"/>
            <a:headEnd/>
            <a:tailEnd/>
          </a:ln>
        </p:spPr>
      </p:pic>
      <p:grpSp>
        <p:nvGrpSpPr>
          <p:cNvPr id="2" name="Group 4"/>
          <p:cNvGrpSpPr>
            <a:grpSpLocks noChangeAspect="1"/>
          </p:cNvGrpSpPr>
          <p:nvPr/>
        </p:nvGrpSpPr>
        <p:grpSpPr bwMode="auto">
          <a:xfrm>
            <a:off x="755576" y="2132856"/>
            <a:ext cx="7515225" cy="3333750"/>
            <a:chOff x="601" y="1517"/>
            <a:chExt cx="4734" cy="2100"/>
          </a:xfrm>
        </p:grpSpPr>
        <p:sp>
          <p:nvSpPr>
            <p:cNvPr id="1027" name="AutoShape 3"/>
            <p:cNvSpPr>
              <a:spLocks noChangeAspect="1" noChangeArrowheads="1" noTextEdit="1"/>
            </p:cNvSpPr>
            <p:nvPr/>
          </p:nvSpPr>
          <p:spPr bwMode="auto">
            <a:xfrm>
              <a:off x="607" y="1523"/>
              <a:ext cx="4722" cy="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9" name="Rectangle 5"/>
            <p:cNvSpPr>
              <a:spLocks noChangeArrowheads="1"/>
            </p:cNvSpPr>
            <p:nvPr/>
          </p:nvSpPr>
          <p:spPr bwMode="auto">
            <a:xfrm>
              <a:off x="607" y="1523"/>
              <a:ext cx="4722" cy="186"/>
            </a:xfrm>
            <a:prstGeom prst="rect">
              <a:avLst/>
            </a:prstGeom>
            <a:solidFill>
              <a:srgbClr val="95B3D7"/>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0" name="Rectangle 6"/>
            <p:cNvSpPr>
              <a:spLocks noChangeArrowheads="1"/>
            </p:cNvSpPr>
            <p:nvPr/>
          </p:nvSpPr>
          <p:spPr bwMode="auto">
            <a:xfrm>
              <a:off x="607" y="1703"/>
              <a:ext cx="4722" cy="1908"/>
            </a:xfrm>
            <a:prstGeom prst="rect">
              <a:avLst/>
            </a:prstGeom>
            <a:solidFill>
              <a:srgbClr val="F2DDDC"/>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1" name="Rectangle 7"/>
            <p:cNvSpPr>
              <a:spLocks noChangeArrowheads="1"/>
            </p:cNvSpPr>
            <p:nvPr/>
          </p:nvSpPr>
          <p:spPr bwMode="auto">
            <a:xfrm>
              <a:off x="775" y="1577"/>
              <a:ext cx="240" cy="11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100" b="1" i="0" u="none" strike="noStrike" cap="none" normalizeH="0" baseline="0" smtClean="0">
                  <a:ln>
                    <a:noFill/>
                  </a:ln>
                  <a:solidFill>
                    <a:srgbClr val="FFFFFF"/>
                  </a:solidFill>
                  <a:effectLst/>
                  <a:latin typeface="ＤＦ平成ゴシック体W5" pitchFamily="1" charset="-128"/>
                  <a:ea typeface="ＤＦ平成ゴシック体W5" pitchFamily="1" charset="-128"/>
                  <a:cs typeface="ＭＳ Ｐゴシック" pitchFamily="50" charset="-128"/>
                </a:rPr>
                <a:t>改正経緯</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32" name="Rectangle 8"/>
            <p:cNvSpPr>
              <a:spLocks noChangeArrowheads="1"/>
            </p:cNvSpPr>
            <p:nvPr/>
          </p:nvSpPr>
          <p:spPr bwMode="auto">
            <a:xfrm>
              <a:off x="1429" y="1577"/>
              <a:ext cx="240" cy="11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100" b="1" i="0" u="none" strike="noStrike" cap="none" normalizeH="0" baseline="0" smtClean="0">
                  <a:ln>
                    <a:noFill/>
                  </a:ln>
                  <a:solidFill>
                    <a:srgbClr val="FFFFFF"/>
                  </a:solidFill>
                  <a:effectLst/>
                  <a:latin typeface="ＤＦ平成ゴシック体W5" pitchFamily="1" charset="-128"/>
                  <a:ea typeface="ＤＦ平成ゴシック体W5" pitchFamily="1" charset="-128"/>
                  <a:cs typeface="ＭＳ Ｐゴシック" pitchFamily="50" charset="-128"/>
                </a:rPr>
                <a:t>施行日</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33" name="Rectangle 9"/>
            <p:cNvSpPr>
              <a:spLocks noChangeArrowheads="1"/>
            </p:cNvSpPr>
            <p:nvPr/>
          </p:nvSpPr>
          <p:spPr bwMode="auto">
            <a:xfrm>
              <a:off x="3217" y="1577"/>
              <a:ext cx="432" cy="11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100" b="1" i="0" u="none" strike="noStrike" cap="none" normalizeH="0" baseline="0" smtClean="0">
                  <a:ln>
                    <a:noFill/>
                  </a:ln>
                  <a:solidFill>
                    <a:srgbClr val="FFFFFF"/>
                  </a:solidFill>
                  <a:effectLst/>
                  <a:latin typeface="ＤＦ平成ゴシック体W5" pitchFamily="1" charset="-128"/>
                  <a:ea typeface="ＤＦ平成ゴシック体W5" pitchFamily="1" charset="-128"/>
                  <a:cs typeface="ＭＳ Ｐゴシック" pitchFamily="50" charset="-128"/>
                </a:rPr>
                <a:t>改正のポイント</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34" name="Rectangle 10"/>
            <p:cNvSpPr>
              <a:spLocks noChangeArrowheads="1"/>
            </p:cNvSpPr>
            <p:nvPr/>
          </p:nvSpPr>
          <p:spPr bwMode="auto">
            <a:xfrm>
              <a:off x="739" y="1931"/>
              <a:ext cx="444"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100" b="0" i="0" u="none" strike="noStrike" cap="none" normalizeH="0" baseline="0" dirty="0" smtClean="0">
                  <a:ln>
                    <a:noFill/>
                  </a:ln>
                  <a:solidFill>
                    <a:srgbClr val="000000"/>
                  </a:solidFill>
                  <a:effectLst/>
                  <a:latin typeface="+mj-ea"/>
                  <a:ea typeface="+mj-ea"/>
                  <a:cs typeface="ＭＳ Ｐゴシック" pitchFamily="50" charset="-128"/>
                </a:rPr>
                <a:t>均等法成立</a:t>
              </a:r>
              <a:endParaRPr kumimoji="1" lang="ja-JP" sz="1800" b="0" i="0" u="none" strike="noStrike" cap="none" normalizeH="0" baseline="0" dirty="0" smtClean="0">
                <a:ln>
                  <a:noFill/>
                </a:ln>
                <a:solidFill>
                  <a:schemeClr val="tx1"/>
                </a:solidFill>
                <a:effectLst/>
                <a:latin typeface="+mj-ea"/>
                <a:ea typeface="+mj-ea"/>
                <a:cs typeface="ＭＳ Ｐゴシック" pitchFamily="50" charset="-128"/>
              </a:endParaRPr>
            </a:p>
          </p:txBody>
        </p:sp>
        <p:sp>
          <p:nvSpPr>
            <p:cNvPr id="1035" name="Rectangle 11"/>
            <p:cNvSpPr>
              <a:spLocks noChangeArrowheads="1"/>
            </p:cNvSpPr>
            <p:nvPr/>
          </p:nvSpPr>
          <p:spPr bwMode="auto">
            <a:xfrm>
              <a:off x="1427" y="1938"/>
              <a:ext cx="240"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mn-ea"/>
                  <a:cs typeface="ＭＳ Ｐゴシック" pitchFamily="50" charset="-128"/>
                </a:rPr>
                <a:t>1985.4</a:t>
              </a:r>
              <a:endParaRPr kumimoji="1" lang="ja-JP" altLang="ja-JP" sz="1800" b="0" i="0" u="none" strike="noStrike" cap="none" normalizeH="0" baseline="0" dirty="0" smtClean="0">
                <a:ln>
                  <a:noFill/>
                </a:ln>
                <a:solidFill>
                  <a:schemeClr val="tx1"/>
                </a:solidFill>
                <a:effectLst/>
                <a:latin typeface="+mn-ea"/>
                <a:cs typeface="ＭＳ Ｐゴシック" pitchFamily="50" charset="-128"/>
              </a:endParaRPr>
            </a:p>
          </p:txBody>
        </p:sp>
        <p:sp>
          <p:nvSpPr>
            <p:cNvPr id="1036" name="Rectangle 12"/>
            <p:cNvSpPr>
              <a:spLocks noChangeArrowheads="1"/>
            </p:cNvSpPr>
            <p:nvPr/>
          </p:nvSpPr>
          <p:spPr bwMode="auto">
            <a:xfrm>
              <a:off x="1837" y="1817"/>
              <a:ext cx="2702"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ＤＦ平成ゴシック体W5" pitchFamily="1" charset="-128"/>
                  <a:ea typeface="ＤＦ平成ゴシック体W5" pitchFamily="1" charset="-128"/>
                  <a:cs typeface="ＭＳ Ｐゴシック" pitchFamily="50" charset="-128"/>
                </a:rPr>
                <a:t>①</a:t>
              </a:r>
              <a:r>
                <a:rPr kumimoji="1" lang="ja-JP" sz="1100" b="0" i="0" u="none" strike="noStrike" cap="none" normalizeH="0" baseline="0" dirty="0" smtClean="0">
                  <a:ln>
                    <a:noFill/>
                  </a:ln>
                  <a:solidFill>
                    <a:srgbClr val="000000"/>
                  </a:solidFill>
                  <a:effectLst/>
                  <a:latin typeface="+mj-ea"/>
                  <a:ea typeface="+mj-ea"/>
                  <a:cs typeface="ＭＳ Ｐゴシック" pitchFamily="50" charset="-128"/>
                </a:rPr>
                <a:t>募集・採用、配置・昇進について女性を男性と均等に取り扱う努力義務</a:t>
              </a:r>
              <a:endParaRPr kumimoji="1" lang="ja-JP" sz="1800" b="0" i="0" u="none" strike="noStrike" cap="none" normalizeH="0" baseline="0" dirty="0" smtClean="0">
                <a:ln>
                  <a:noFill/>
                </a:ln>
                <a:solidFill>
                  <a:schemeClr val="tx1"/>
                </a:solidFill>
                <a:effectLst/>
                <a:latin typeface="+mj-ea"/>
                <a:ea typeface="+mj-ea"/>
                <a:cs typeface="ＭＳ Ｐゴシック" pitchFamily="50" charset="-128"/>
              </a:endParaRPr>
            </a:p>
          </p:txBody>
        </p:sp>
        <p:sp>
          <p:nvSpPr>
            <p:cNvPr id="1037" name="Rectangle 13"/>
            <p:cNvSpPr>
              <a:spLocks noChangeArrowheads="1"/>
            </p:cNvSpPr>
            <p:nvPr/>
          </p:nvSpPr>
          <p:spPr bwMode="auto">
            <a:xfrm>
              <a:off x="1837" y="1931"/>
              <a:ext cx="3176"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ＤＦ平成ゴシック体W5" pitchFamily="1" charset="-128"/>
                  <a:ea typeface="ＤＦ平成ゴシック体W5" pitchFamily="1" charset="-128"/>
                  <a:cs typeface="ＭＳ Ｐゴシック" pitchFamily="50" charset="-128"/>
                </a:rPr>
                <a:t>②</a:t>
              </a:r>
              <a:r>
                <a:rPr kumimoji="1" lang="ja-JP" sz="1100" b="0" i="0" u="none" strike="noStrike" cap="none" normalizeH="0" baseline="0" dirty="0" smtClean="0">
                  <a:ln>
                    <a:noFill/>
                  </a:ln>
                  <a:solidFill>
                    <a:srgbClr val="000000"/>
                  </a:solidFill>
                  <a:effectLst/>
                  <a:latin typeface="+mn-ea"/>
                  <a:cs typeface="ＭＳ Ｐゴシック" pitchFamily="50" charset="-128"/>
                </a:rPr>
                <a:t>定年・退職</a:t>
              </a:r>
              <a:r>
                <a:rPr kumimoji="1" lang="ja-JP" altLang="en-US" sz="1100" b="0" i="0" u="none" strike="noStrike" cap="none" normalizeH="0" baseline="0" dirty="0" smtClean="0">
                  <a:ln>
                    <a:noFill/>
                  </a:ln>
                  <a:solidFill>
                    <a:srgbClr val="000000"/>
                  </a:solidFill>
                  <a:effectLst/>
                  <a:latin typeface="+mn-ea"/>
                  <a:cs typeface="ＭＳ Ｐゴシック" pitchFamily="50" charset="-128"/>
                </a:rPr>
                <a:t>・</a:t>
              </a:r>
              <a:r>
                <a:rPr kumimoji="1" lang="ja-JP" sz="1100" b="0" i="0" u="none" strike="noStrike" cap="none" normalizeH="0" baseline="0" dirty="0" smtClean="0">
                  <a:ln>
                    <a:noFill/>
                  </a:ln>
                  <a:solidFill>
                    <a:srgbClr val="000000"/>
                  </a:solidFill>
                  <a:effectLst/>
                  <a:latin typeface="+mn-ea"/>
                  <a:cs typeface="ＭＳ Ｐゴシック" pitchFamily="50" charset="-128"/>
                </a:rPr>
                <a:t>解雇</a:t>
              </a:r>
              <a:r>
                <a:rPr kumimoji="1" lang="ja-JP" altLang="en-US" sz="1100" b="0" i="0" u="none" strike="noStrike" cap="none" normalizeH="0" baseline="0" dirty="0" smtClean="0">
                  <a:ln>
                    <a:noFill/>
                  </a:ln>
                  <a:solidFill>
                    <a:srgbClr val="000000"/>
                  </a:solidFill>
                  <a:effectLst/>
                  <a:latin typeface="+mn-ea"/>
                  <a:cs typeface="ＭＳ Ｐゴシック" pitchFamily="50" charset="-128"/>
                </a:rPr>
                <a:t>及び一部の教育訓練・福利厚生</a:t>
              </a:r>
              <a:r>
                <a:rPr kumimoji="1" lang="ja-JP" sz="1100" b="0" i="0" u="none" strike="noStrike" cap="none" normalizeH="0" baseline="0" dirty="0" smtClean="0">
                  <a:ln>
                    <a:noFill/>
                  </a:ln>
                  <a:solidFill>
                    <a:srgbClr val="000000"/>
                  </a:solidFill>
                  <a:effectLst/>
                  <a:latin typeface="+mn-ea"/>
                  <a:cs typeface="ＭＳ Ｐゴシック" pitchFamily="50" charset="-128"/>
                </a:rPr>
                <a:t>について、女性であることを理由と</a:t>
              </a:r>
              <a:endParaRPr kumimoji="1" lang="ja-JP" sz="1800" b="0" i="0" u="none" strike="noStrike" cap="none" normalizeH="0" baseline="0" dirty="0" smtClean="0">
                <a:ln>
                  <a:noFill/>
                </a:ln>
                <a:solidFill>
                  <a:schemeClr val="tx1"/>
                </a:solidFill>
                <a:effectLst/>
                <a:latin typeface="+mn-ea"/>
                <a:cs typeface="ＭＳ Ｐゴシック" pitchFamily="50" charset="-128"/>
              </a:endParaRPr>
            </a:p>
          </p:txBody>
        </p:sp>
        <p:sp>
          <p:nvSpPr>
            <p:cNvPr id="1038" name="Rectangle 14"/>
            <p:cNvSpPr>
              <a:spLocks noChangeArrowheads="1"/>
            </p:cNvSpPr>
            <p:nvPr/>
          </p:nvSpPr>
          <p:spPr bwMode="auto">
            <a:xfrm>
              <a:off x="1837" y="2045"/>
              <a:ext cx="75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000000"/>
                  </a:solidFill>
                  <a:effectLst/>
                  <a:latin typeface="ＤＦ平成ゴシック体W5" pitchFamily="1" charset="-128"/>
                  <a:ea typeface="ＤＦ平成ゴシック体W5" pitchFamily="1" charset="-128"/>
                  <a:cs typeface="ＭＳ Ｐゴシック" pitchFamily="50" charset="-128"/>
                </a:rPr>
                <a:t>　</a:t>
              </a:r>
              <a:r>
                <a:rPr kumimoji="1" lang="ja-JP" sz="1100" b="0" i="0" u="none" strike="noStrike" cap="none" normalizeH="0" baseline="0" dirty="0" smtClean="0">
                  <a:ln>
                    <a:noFill/>
                  </a:ln>
                  <a:solidFill>
                    <a:srgbClr val="000000"/>
                  </a:solidFill>
                  <a:effectLst/>
                  <a:latin typeface="+mn-ea"/>
                  <a:cs typeface="ＭＳ Ｐゴシック" pitchFamily="50" charset="-128"/>
                </a:rPr>
                <a:t>した差別</a:t>
              </a:r>
              <a:r>
                <a:rPr kumimoji="1" lang="ja-JP" altLang="en-US" sz="1100" b="0" i="0" u="none" strike="noStrike" cap="none" normalizeH="0" baseline="0" dirty="0" smtClean="0">
                  <a:ln>
                    <a:noFill/>
                  </a:ln>
                  <a:solidFill>
                    <a:srgbClr val="000000"/>
                  </a:solidFill>
                  <a:effectLst/>
                  <a:latin typeface="+mn-ea"/>
                  <a:cs typeface="ＭＳ Ｐゴシック" pitchFamily="50" charset="-128"/>
                </a:rPr>
                <a:t>を</a:t>
              </a:r>
              <a:r>
                <a:rPr kumimoji="1" lang="ja-JP" sz="1100" b="0" i="0" u="none" strike="noStrike" cap="none" normalizeH="0" baseline="0" dirty="0" smtClean="0">
                  <a:ln>
                    <a:noFill/>
                  </a:ln>
                  <a:solidFill>
                    <a:srgbClr val="000000"/>
                  </a:solidFill>
                  <a:effectLst/>
                  <a:latin typeface="+mn-ea"/>
                  <a:cs typeface="ＭＳ Ｐゴシック" pitchFamily="50" charset="-128"/>
                </a:rPr>
                <a:t>禁止</a:t>
              </a:r>
              <a:r>
                <a:rPr kumimoji="1" lang="ja-JP" altLang="en-US" sz="1100" b="0" i="0" u="none" strike="noStrike" cap="none" normalizeH="0" baseline="0" dirty="0" smtClean="0">
                  <a:ln>
                    <a:noFill/>
                  </a:ln>
                  <a:solidFill>
                    <a:srgbClr val="000000"/>
                  </a:solidFill>
                  <a:effectLst/>
                  <a:latin typeface="ＤＦ平成ゴシック体W5" pitchFamily="1" charset="-128"/>
                  <a:ea typeface="ＤＦ平成ゴシック体W5" pitchFamily="1" charset="-128"/>
                  <a:cs typeface="ＭＳ Ｐゴシック" pitchFamily="50" charset="-128"/>
                </a:rPr>
                <a:t>　</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39" name="Rectangle 15"/>
            <p:cNvSpPr>
              <a:spLocks noChangeArrowheads="1"/>
            </p:cNvSpPr>
            <p:nvPr/>
          </p:nvSpPr>
          <p:spPr bwMode="auto">
            <a:xfrm>
              <a:off x="738" y="2435"/>
              <a:ext cx="444"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mn-ea"/>
                  <a:cs typeface="ＭＳ Ｐゴシック" pitchFamily="50" charset="-128"/>
                </a:rPr>
                <a:t>1997</a:t>
              </a:r>
              <a:r>
                <a:rPr kumimoji="1" lang="ja-JP" sz="1100" b="0" i="0" u="none" strike="noStrike" cap="none" normalizeH="0" baseline="0" dirty="0" smtClean="0">
                  <a:ln>
                    <a:noFill/>
                  </a:ln>
                  <a:solidFill>
                    <a:srgbClr val="000000"/>
                  </a:solidFill>
                  <a:effectLst/>
                  <a:latin typeface="+mn-ea"/>
                  <a:cs typeface="ＭＳ Ｐゴシック" pitchFamily="50" charset="-128"/>
                </a:rPr>
                <a:t>年改正</a:t>
              </a:r>
              <a:endParaRPr kumimoji="1" lang="ja-JP" sz="1800" b="0" i="0" u="none" strike="noStrike" cap="none" normalizeH="0" baseline="0" dirty="0" smtClean="0">
                <a:ln>
                  <a:noFill/>
                </a:ln>
                <a:solidFill>
                  <a:schemeClr val="tx1"/>
                </a:solidFill>
                <a:effectLst/>
                <a:latin typeface="+mn-ea"/>
                <a:cs typeface="ＭＳ Ｐゴシック" pitchFamily="50" charset="-128"/>
              </a:endParaRPr>
            </a:p>
          </p:txBody>
        </p:sp>
        <p:sp>
          <p:nvSpPr>
            <p:cNvPr id="1040" name="Rectangle 16"/>
            <p:cNvSpPr>
              <a:spLocks noChangeArrowheads="1"/>
            </p:cNvSpPr>
            <p:nvPr/>
          </p:nvSpPr>
          <p:spPr bwMode="auto">
            <a:xfrm>
              <a:off x="1441" y="2435"/>
              <a:ext cx="240"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mn-ea"/>
                  <a:cs typeface="ＭＳ Ｐゴシック" pitchFamily="50" charset="-128"/>
                </a:rPr>
                <a:t>1999.4</a:t>
              </a:r>
              <a:endParaRPr kumimoji="1" lang="ja-JP" altLang="ja-JP" sz="1800" b="0" i="0" u="none" strike="noStrike" cap="none" normalizeH="0" baseline="0" dirty="0" smtClean="0">
                <a:ln>
                  <a:noFill/>
                </a:ln>
                <a:solidFill>
                  <a:schemeClr val="tx1"/>
                </a:solidFill>
                <a:effectLst/>
                <a:latin typeface="+mn-ea"/>
                <a:cs typeface="ＭＳ Ｐゴシック" pitchFamily="50" charset="-128"/>
              </a:endParaRPr>
            </a:p>
          </p:txBody>
        </p:sp>
        <p:sp>
          <p:nvSpPr>
            <p:cNvPr id="1041" name="Rectangle 17"/>
            <p:cNvSpPr>
              <a:spLocks noChangeArrowheads="1"/>
            </p:cNvSpPr>
            <p:nvPr/>
          </p:nvSpPr>
          <p:spPr bwMode="auto">
            <a:xfrm>
              <a:off x="1837" y="2321"/>
              <a:ext cx="1930"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ＤＦ平成ゴシック体W5" pitchFamily="1" charset="-128"/>
                  <a:ea typeface="ＤＦ平成ゴシック体W5" pitchFamily="1" charset="-128"/>
                  <a:cs typeface="ＭＳ Ｐゴシック" pitchFamily="50" charset="-128"/>
                </a:rPr>
                <a:t>①</a:t>
              </a:r>
              <a:r>
                <a:rPr kumimoji="1" lang="ja-JP" sz="1100" b="0" i="0" u="none" strike="noStrike" cap="none" normalizeH="0" baseline="0" dirty="0" smtClean="0">
                  <a:ln>
                    <a:noFill/>
                  </a:ln>
                  <a:solidFill>
                    <a:srgbClr val="000000"/>
                  </a:solidFill>
                  <a:effectLst/>
                  <a:latin typeface="+mn-ea"/>
                  <a:cs typeface="ＭＳ Ｐゴシック" pitchFamily="50" charset="-128"/>
                </a:rPr>
                <a:t>女性に対する差別の努力義務規定が禁止規定に</a:t>
              </a:r>
              <a:endParaRPr kumimoji="1" lang="ja-JP" sz="1800" b="0" i="0" u="none" strike="noStrike" cap="none" normalizeH="0" baseline="0" dirty="0" smtClean="0">
                <a:ln>
                  <a:noFill/>
                </a:ln>
                <a:solidFill>
                  <a:schemeClr val="tx1"/>
                </a:solidFill>
                <a:effectLst/>
                <a:latin typeface="+mn-ea"/>
                <a:cs typeface="ＭＳ Ｐゴシック" pitchFamily="50" charset="-128"/>
              </a:endParaRPr>
            </a:p>
          </p:txBody>
        </p:sp>
        <p:sp>
          <p:nvSpPr>
            <p:cNvPr id="1042" name="Rectangle 18"/>
            <p:cNvSpPr>
              <a:spLocks noChangeArrowheads="1"/>
            </p:cNvSpPr>
            <p:nvPr/>
          </p:nvSpPr>
          <p:spPr bwMode="auto">
            <a:xfrm>
              <a:off x="1837" y="2435"/>
              <a:ext cx="2585"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ＤＦ平成ゴシック体W5" pitchFamily="1" charset="-128"/>
                  <a:ea typeface="ＤＦ平成ゴシック体W5" pitchFamily="1" charset="-128"/>
                  <a:cs typeface="ＭＳ Ｐゴシック" pitchFamily="50" charset="-128"/>
                </a:rPr>
                <a:t>②</a:t>
              </a:r>
              <a:r>
                <a:rPr kumimoji="1" lang="ja-JP" sz="1100" b="0" i="0" u="none" strike="noStrike" cap="none" normalizeH="0" baseline="0" dirty="0" smtClean="0">
                  <a:ln>
                    <a:noFill/>
                  </a:ln>
                  <a:solidFill>
                    <a:srgbClr val="000000"/>
                  </a:solidFill>
                  <a:effectLst/>
                  <a:latin typeface="+mn-ea"/>
                  <a:cs typeface="ＭＳ Ｐゴシック" pitchFamily="50" charset="-128"/>
                </a:rPr>
                <a:t>ポジティブアクション、セクシュアルハラスメントに関わる既定の創設</a:t>
              </a:r>
              <a:endParaRPr kumimoji="1" lang="ja-JP" sz="1800" b="0" i="0" u="none" strike="noStrike" cap="none" normalizeH="0" baseline="0" dirty="0" smtClean="0">
                <a:ln>
                  <a:noFill/>
                </a:ln>
                <a:solidFill>
                  <a:schemeClr val="tx1"/>
                </a:solidFill>
                <a:effectLst/>
                <a:latin typeface="+mn-ea"/>
                <a:cs typeface="ＭＳ Ｐゴシック" pitchFamily="50" charset="-128"/>
              </a:endParaRPr>
            </a:p>
          </p:txBody>
        </p:sp>
        <p:sp>
          <p:nvSpPr>
            <p:cNvPr id="1043" name="Rectangle 19"/>
            <p:cNvSpPr>
              <a:spLocks noChangeArrowheads="1"/>
            </p:cNvSpPr>
            <p:nvPr/>
          </p:nvSpPr>
          <p:spPr bwMode="auto">
            <a:xfrm>
              <a:off x="1837" y="2549"/>
              <a:ext cx="1999"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ＤＦ平成ゴシック体W5" pitchFamily="1" charset="-128"/>
                  <a:ea typeface="ＤＦ平成ゴシック体W5" pitchFamily="1" charset="-128"/>
                  <a:cs typeface="ＭＳ Ｐゴシック" pitchFamily="50" charset="-128"/>
                </a:rPr>
                <a:t>③</a:t>
              </a:r>
              <a:r>
                <a:rPr kumimoji="1" lang="ja-JP" sz="1100" b="0" i="0" u="none" strike="noStrike" cap="none" normalizeH="0" baseline="0" dirty="0" smtClean="0">
                  <a:ln>
                    <a:noFill/>
                  </a:ln>
                  <a:solidFill>
                    <a:srgbClr val="000000"/>
                  </a:solidFill>
                  <a:effectLst/>
                  <a:latin typeface="+mn-ea"/>
                  <a:cs typeface="ＭＳ Ｐゴシック" pitchFamily="50" charset="-128"/>
                </a:rPr>
                <a:t>母性健康管理措置の義務規定化（＊</a:t>
              </a:r>
              <a:r>
                <a:rPr kumimoji="1" lang="ja-JP" altLang="ja-JP" sz="1100" b="0" i="0" u="none" strike="noStrike" cap="none" normalizeH="0" baseline="0" dirty="0" smtClean="0">
                  <a:ln>
                    <a:noFill/>
                  </a:ln>
                  <a:solidFill>
                    <a:srgbClr val="000000"/>
                  </a:solidFill>
                  <a:effectLst/>
                  <a:latin typeface="+mn-ea"/>
                  <a:cs typeface="ＭＳ Ｐゴシック" pitchFamily="50" charset="-128"/>
                </a:rPr>
                <a:t>98</a:t>
              </a:r>
              <a:r>
                <a:rPr kumimoji="1" lang="ja-JP" sz="1100" b="0" i="0" u="none" strike="noStrike" cap="none" normalizeH="0" baseline="0" dirty="0" smtClean="0">
                  <a:ln>
                    <a:noFill/>
                  </a:ln>
                  <a:solidFill>
                    <a:srgbClr val="000000"/>
                  </a:solidFill>
                  <a:effectLst/>
                  <a:latin typeface="+mn-ea"/>
                  <a:cs typeface="ＭＳ Ｐゴシック" pitchFamily="50" charset="-128"/>
                </a:rPr>
                <a:t>年</a:t>
              </a:r>
              <a:r>
                <a:rPr kumimoji="1" lang="ja-JP" altLang="ja-JP" sz="1100" b="0" i="0" u="none" strike="noStrike" cap="none" normalizeH="0" baseline="0" dirty="0" smtClean="0">
                  <a:ln>
                    <a:noFill/>
                  </a:ln>
                  <a:solidFill>
                    <a:srgbClr val="000000"/>
                  </a:solidFill>
                  <a:effectLst/>
                  <a:latin typeface="+mn-ea"/>
                  <a:cs typeface="ＭＳ Ｐゴシック" pitchFamily="50" charset="-128"/>
                </a:rPr>
                <a:t>4</a:t>
              </a:r>
              <a:r>
                <a:rPr kumimoji="1" lang="ja-JP" sz="1100" b="0" i="0" u="none" strike="noStrike" cap="none" normalizeH="0" baseline="0" dirty="0" smtClean="0">
                  <a:ln>
                    <a:noFill/>
                  </a:ln>
                  <a:solidFill>
                    <a:srgbClr val="000000"/>
                  </a:solidFill>
                  <a:effectLst/>
                  <a:latin typeface="+mn-ea"/>
                  <a:cs typeface="ＭＳ Ｐゴシック" pitchFamily="50" charset="-128"/>
                </a:rPr>
                <a:t>月施行）</a:t>
              </a:r>
              <a:endParaRPr kumimoji="1" lang="ja-JP" sz="1800" b="0" i="0" u="none" strike="noStrike" cap="none" normalizeH="0" baseline="0" dirty="0" smtClean="0">
                <a:ln>
                  <a:noFill/>
                </a:ln>
                <a:solidFill>
                  <a:schemeClr val="tx1"/>
                </a:solidFill>
                <a:effectLst/>
                <a:latin typeface="+mn-ea"/>
                <a:cs typeface="ＭＳ Ｐゴシック" pitchFamily="50" charset="-128"/>
              </a:endParaRPr>
            </a:p>
          </p:txBody>
        </p:sp>
        <p:sp>
          <p:nvSpPr>
            <p:cNvPr id="1044" name="Rectangle 20"/>
            <p:cNvSpPr>
              <a:spLocks noChangeArrowheads="1"/>
            </p:cNvSpPr>
            <p:nvPr/>
          </p:nvSpPr>
          <p:spPr bwMode="auto">
            <a:xfrm>
              <a:off x="745" y="3122"/>
              <a:ext cx="444"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mn-ea"/>
                  <a:cs typeface="ＭＳ Ｐゴシック" pitchFamily="50" charset="-128"/>
                </a:rPr>
                <a:t>2006</a:t>
              </a:r>
              <a:r>
                <a:rPr kumimoji="1" lang="ja-JP" sz="1100" b="0" i="0" u="none" strike="noStrike" cap="none" normalizeH="0" baseline="0" dirty="0" smtClean="0">
                  <a:ln>
                    <a:noFill/>
                  </a:ln>
                  <a:solidFill>
                    <a:srgbClr val="000000"/>
                  </a:solidFill>
                  <a:effectLst/>
                  <a:latin typeface="+mn-ea"/>
                  <a:cs typeface="ＭＳ Ｐゴシック" pitchFamily="50" charset="-128"/>
                </a:rPr>
                <a:t>年改正</a:t>
              </a:r>
              <a:endParaRPr kumimoji="1" lang="ja-JP" sz="1800" b="0" i="0" u="none" strike="noStrike" cap="none" normalizeH="0" baseline="0" dirty="0" smtClean="0">
                <a:ln>
                  <a:noFill/>
                </a:ln>
                <a:solidFill>
                  <a:schemeClr val="tx1"/>
                </a:solidFill>
                <a:effectLst/>
                <a:latin typeface="+mn-ea"/>
                <a:cs typeface="ＭＳ Ｐゴシック" pitchFamily="50" charset="-128"/>
              </a:endParaRPr>
            </a:p>
          </p:txBody>
        </p:sp>
        <p:sp>
          <p:nvSpPr>
            <p:cNvPr id="1045" name="Rectangle 21"/>
            <p:cNvSpPr>
              <a:spLocks noChangeArrowheads="1"/>
            </p:cNvSpPr>
            <p:nvPr/>
          </p:nvSpPr>
          <p:spPr bwMode="auto">
            <a:xfrm>
              <a:off x="1441" y="3119"/>
              <a:ext cx="240"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mn-ea"/>
                  <a:cs typeface="ＭＳ Ｐゴシック" pitchFamily="50" charset="-128"/>
                </a:rPr>
                <a:t>2007.4</a:t>
              </a:r>
              <a:endParaRPr kumimoji="1" lang="ja-JP" altLang="ja-JP" sz="1800" b="0" i="0" u="none" strike="noStrike" cap="none" normalizeH="0" baseline="0" dirty="0" smtClean="0">
                <a:ln>
                  <a:noFill/>
                </a:ln>
                <a:solidFill>
                  <a:schemeClr val="tx1"/>
                </a:solidFill>
                <a:effectLst/>
                <a:latin typeface="+mn-ea"/>
                <a:cs typeface="ＭＳ Ｐゴシック" pitchFamily="50" charset="-128"/>
              </a:endParaRPr>
            </a:p>
          </p:txBody>
        </p:sp>
        <p:sp>
          <p:nvSpPr>
            <p:cNvPr id="1046" name="Rectangle 22"/>
            <p:cNvSpPr>
              <a:spLocks noChangeArrowheads="1"/>
            </p:cNvSpPr>
            <p:nvPr/>
          </p:nvSpPr>
          <p:spPr bwMode="auto">
            <a:xfrm>
              <a:off x="1837" y="2777"/>
              <a:ext cx="1066"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ＤＦ平成ゴシック体W5" pitchFamily="1" charset="-128"/>
                  <a:ea typeface="ＤＦ平成ゴシック体W5" pitchFamily="1" charset="-128"/>
                  <a:cs typeface="ＭＳ Ｐゴシック" pitchFamily="50" charset="-128"/>
                </a:rPr>
                <a:t>①</a:t>
              </a:r>
              <a:r>
                <a:rPr kumimoji="1" lang="ja-JP" sz="1100" b="0" i="0" u="none" strike="noStrike" cap="none" normalizeH="0" baseline="0" dirty="0" smtClean="0">
                  <a:ln>
                    <a:noFill/>
                  </a:ln>
                  <a:solidFill>
                    <a:srgbClr val="000000"/>
                  </a:solidFill>
                  <a:effectLst/>
                  <a:latin typeface="+mn-ea"/>
                  <a:cs typeface="ＭＳ Ｐゴシック" pitchFamily="50" charset="-128"/>
                </a:rPr>
                <a:t>性差別の禁止範囲の拡大</a:t>
              </a:r>
              <a:endParaRPr kumimoji="1" lang="ja-JP" sz="1800" b="0" i="0" u="none" strike="noStrike" cap="none" normalizeH="0" baseline="0" dirty="0" smtClean="0">
                <a:ln>
                  <a:noFill/>
                </a:ln>
                <a:solidFill>
                  <a:schemeClr val="tx1"/>
                </a:solidFill>
                <a:effectLst/>
                <a:latin typeface="+mn-ea"/>
                <a:cs typeface="ＭＳ Ｐゴシック" pitchFamily="50" charset="-128"/>
              </a:endParaRPr>
            </a:p>
          </p:txBody>
        </p:sp>
        <p:sp>
          <p:nvSpPr>
            <p:cNvPr id="1047" name="Rectangle 23"/>
            <p:cNvSpPr>
              <a:spLocks noChangeArrowheads="1"/>
            </p:cNvSpPr>
            <p:nvPr/>
          </p:nvSpPr>
          <p:spPr bwMode="auto">
            <a:xfrm>
              <a:off x="1837" y="2891"/>
              <a:ext cx="889"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mn-ea"/>
                  <a:cs typeface="ＭＳ Ｐゴシック" pitchFamily="50" charset="-128"/>
                </a:rPr>
                <a:t>②</a:t>
              </a:r>
              <a:r>
                <a:rPr kumimoji="1" lang="ja-JP" sz="1100" b="0" i="0" u="none" strike="noStrike" cap="none" normalizeH="0" baseline="0" dirty="0" smtClean="0">
                  <a:ln>
                    <a:noFill/>
                  </a:ln>
                  <a:solidFill>
                    <a:srgbClr val="000000"/>
                  </a:solidFill>
                  <a:effectLst/>
                  <a:latin typeface="+mn-ea"/>
                  <a:cs typeface="ＭＳ Ｐゴシック" pitchFamily="50" charset="-128"/>
                </a:rPr>
                <a:t>間接差別規定の導入</a:t>
              </a:r>
              <a:endParaRPr kumimoji="1" lang="ja-JP" sz="1800" b="0" i="0" u="none" strike="noStrike" cap="none" normalizeH="0" baseline="0" dirty="0" smtClean="0">
                <a:ln>
                  <a:noFill/>
                </a:ln>
                <a:solidFill>
                  <a:schemeClr val="tx1"/>
                </a:solidFill>
                <a:effectLst/>
                <a:latin typeface="+mn-ea"/>
                <a:cs typeface="ＭＳ Ｐゴシック" pitchFamily="50" charset="-128"/>
              </a:endParaRPr>
            </a:p>
          </p:txBody>
        </p:sp>
        <p:sp>
          <p:nvSpPr>
            <p:cNvPr id="1048" name="Rectangle 24"/>
            <p:cNvSpPr>
              <a:spLocks noChangeArrowheads="1"/>
            </p:cNvSpPr>
            <p:nvPr/>
          </p:nvSpPr>
          <p:spPr bwMode="auto">
            <a:xfrm>
              <a:off x="1837" y="3005"/>
              <a:ext cx="1821"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ＤＦ平成ゴシック体W5" pitchFamily="1" charset="-128"/>
                  <a:ea typeface="ＤＦ平成ゴシック体W5" pitchFamily="1" charset="-128"/>
                  <a:cs typeface="ＭＳ Ｐゴシック" pitchFamily="50" charset="-128"/>
                </a:rPr>
                <a:t>③</a:t>
              </a:r>
              <a:r>
                <a:rPr kumimoji="1" lang="ja-JP" sz="1100" b="0" i="0" u="none" strike="noStrike" cap="none" normalizeH="0" baseline="0" dirty="0" smtClean="0">
                  <a:ln>
                    <a:noFill/>
                  </a:ln>
                  <a:solidFill>
                    <a:srgbClr val="000000"/>
                  </a:solidFill>
                  <a:effectLst/>
                  <a:latin typeface="+mn-ea"/>
                  <a:cs typeface="ＭＳ Ｐゴシック" pitchFamily="50" charset="-128"/>
                </a:rPr>
                <a:t>妊娠・出産を理由とする不利益取り扱いを禁止</a:t>
              </a:r>
              <a:endParaRPr kumimoji="1" lang="ja-JP" sz="1800" b="0" i="0" u="none" strike="noStrike" cap="none" normalizeH="0" baseline="0" dirty="0" smtClean="0">
                <a:ln>
                  <a:noFill/>
                </a:ln>
                <a:solidFill>
                  <a:schemeClr val="tx1"/>
                </a:solidFill>
                <a:effectLst/>
                <a:latin typeface="+mn-ea"/>
                <a:cs typeface="ＭＳ Ｐゴシック" pitchFamily="50" charset="-128"/>
              </a:endParaRPr>
            </a:p>
          </p:txBody>
        </p:sp>
        <p:sp>
          <p:nvSpPr>
            <p:cNvPr id="1049" name="Rectangle 25"/>
            <p:cNvSpPr>
              <a:spLocks noChangeArrowheads="1"/>
            </p:cNvSpPr>
            <p:nvPr/>
          </p:nvSpPr>
          <p:spPr bwMode="auto">
            <a:xfrm>
              <a:off x="1837" y="3119"/>
              <a:ext cx="2374"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mn-ea"/>
                  <a:cs typeface="ＭＳ Ｐゴシック" pitchFamily="50" charset="-128"/>
                </a:rPr>
                <a:t>④</a:t>
              </a:r>
              <a:r>
                <a:rPr kumimoji="1" lang="ja-JP" sz="1100" b="0" i="0" u="none" strike="noStrike" cap="none" normalizeH="0" baseline="0" dirty="0" smtClean="0">
                  <a:ln>
                    <a:noFill/>
                  </a:ln>
                  <a:solidFill>
                    <a:srgbClr val="000000"/>
                  </a:solidFill>
                  <a:effectLst/>
                  <a:latin typeface="+mn-ea"/>
                  <a:cs typeface="ＭＳ Ｐゴシック" pitchFamily="50" charset="-128"/>
                </a:rPr>
                <a:t>セクシュアルハラスメント</a:t>
              </a:r>
              <a:r>
                <a:rPr lang="ja-JP" altLang="en-US" sz="1100" dirty="0" smtClean="0">
                  <a:solidFill>
                    <a:srgbClr val="000000"/>
                  </a:solidFill>
                  <a:latin typeface="+mn-ea"/>
                  <a:cs typeface="ＭＳ Ｐゴシック" pitchFamily="50" charset="-128"/>
                </a:rPr>
                <a:t>に関して事業主の防止義務等を強化</a:t>
              </a:r>
              <a:endParaRPr kumimoji="1" lang="ja-JP" sz="1800" b="0" i="0" u="none" strike="noStrike" cap="none" normalizeH="0" baseline="0" dirty="0" smtClean="0">
                <a:ln>
                  <a:noFill/>
                </a:ln>
                <a:solidFill>
                  <a:schemeClr val="tx1"/>
                </a:solidFill>
                <a:effectLst/>
                <a:latin typeface="+mn-ea"/>
                <a:cs typeface="ＭＳ Ｐゴシック" pitchFamily="50" charset="-128"/>
              </a:endParaRPr>
            </a:p>
          </p:txBody>
        </p:sp>
        <p:sp>
          <p:nvSpPr>
            <p:cNvPr id="1050" name="Rectangle 26"/>
            <p:cNvSpPr>
              <a:spLocks noChangeArrowheads="1"/>
            </p:cNvSpPr>
            <p:nvPr/>
          </p:nvSpPr>
          <p:spPr bwMode="auto">
            <a:xfrm>
              <a:off x="1837" y="3233"/>
              <a:ext cx="193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ＤＦ平成ゴシック体W5" pitchFamily="1" charset="-128"/>
                  <a:ea typeface="ＤＦ平成ゴシック体W5" pitchFamily="1" charset="-128"/>
                  <a:cs typeface="ＭＳ Ｐゴシック" pitchFamily="50" charset="-128"/>
                </a:rPr>
                <a:t>⑤</a:t>
              </a:r>
              <a:r>
                <a:rPr kumimoji="1" lang="ja-JP" sz="1100" b="0" i="0" u="none" strike="noStrike" cap="none" normalizeH="0" baseline="0" dirty="0" smtClean="0">
                  <a:ln>
                    <a:noFill/>
                  </a:ln>
                  <a:solidFill>
                    <a:srgbClr val="000000"/>
                  </a:solidFill>
                  <a:effectLst/>
                  <a:latin typeface="+mn-ea"/>
                  <a:cs typeface="ＭＳ Ｐゴシック" pitchFamily="50" charset="-128"/>
                </a:rPr>
                <a:t>母性健康管理措置に関わる企業名公表等の措置</a:t>
              </a:r>
              <a:endParaRPr kumimoji="1" lang="ja-JP" sz="1800" b="0" i="0" u="none" strike="noStrike" cap="none" normalizeH="0" baseline="0" dirty="0" smtClean="0">
                <a:ln>
                  <a:noFill/>
                </a:ln>
                <a:solidFill>
                  <a:schemeClr val="tx1"/>
                </a:solidFill>
                <a:effectLst/>
                <a:latin typeface="+mn-ea"/>
                <a:cs typeface="ＭＳ Ｐゴシック" pitchFamily="50" charset="-128"/>
              </a:endParaRPr>
            </a:p>
          </p:txBody>
        </p:sp>
        <p:sp>
          <p:nvSpPr>
            <p:cNvPr id="1051" name="Rectangle 27"/>
            <p:cNvSpPr>
              <a:spLocks noChangeArrowheads="1"/>
            </p:cNvSpPr>
            <p:nvPr/>
          </p:nvSpPr>
          <p:spPr bwMode="auto">
            <a:xfrm>
              <a:off x="1837" y="3347"/>
              <a:ext cx="2610"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mn-ea"/>
                  <a:cs typeface="ＭＳ Ｐゴシック" pitchFamily="50" charset="-128"/>
                </a:rPr>
                <a:t>⑥</a:t>
              </a:r>
              <a:r>
                <a:rPr kumimoji="1" lang="ja-JP" sz="1100" b="0" i="0" u="none" strike="noStrike" cap="none" normalizeH="0" baseline="0" dirty="0" smtClean="0">
                  <a:ln>
                    <a:noFill/>
                  </a:ln>
                  <a:solidFill>
                    <a:srgbClr val="000000"/>
                  </a:solidFill>
                  <a:effectLst/>
                  <a:latin typeface="+mn-ea"/>
                  <a:cs typeface="ＭＳ Ｐゴシック" pitchFamily="50" charset="-128"/>
                </a:rPr>
                <a:t>ポジティブアクションに関し国が事業主に対して行う援助内容の追加</a:t>
              </a:r>
              <a:endParaRPr kumimoji="1" lang="ja-JP" sz="1800" b="0" i="0" u="none" strike="noStrike" cap="none" normalizeH="0" baseline="0" dirty="0" smtClean="0">
                <a:ln>
                  <a:noFill/>
                </a:ln>
                <a:solidFill>
                  <a:schemeClr val="tx1"/>
                </a:solidFill>
                <a:effectLst/>
                <a:latin typeface="+mn-ea"/>
                <a:cs typeface="ＭＳ Ｐゴシック" pitchFamily="50" charset="-128"/>
              </a:endParaRPr>
            </a:p>
          </p:txBody>
        </p:sp>
        <p:sp>
          <p:nvSpPr>
            <p:cNvPr id="1052" name="Rectangle 28"/>
            <p:cNvSpPr>
              <a:spLocks noChangeArrowheads="1"/>
            </p:cNvSpPr>
            <p:nvPr/>
          </p:nvSpPr>
          <p:spPr bwMode="auto">
            <a:xfrm>
              <a:off x="1837" y="3461"/>
              <a:ext cx="3049"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mn-ea"/>
                  <a:cs typeface="ＭＳ Ｐゴシック" pitchFamily="50" charset="-128"/>
                </a:rPr>
                <a:t>⑦</a:t>
              </a:r>
              <a:r>
                <a:rPr kumimoji="1" lang="ja-JP" sz="1100" b="0" i="0" u="none" strike="noStrike" cap="none" normalizeH="0" baseline="0" dirty="0" smtClean="0">
                  <a:ln>
                    <a:noFill/>
                  </a:ln>
                  <a:solidFill>
                    <a:srgbClr val="000000"/>
                  </a:solidFill>
                  <a:effectLst/>
                  <a:latin typeface="+mn-ea"/>
                  <a:cs typeface="ＭＳ Ｐゴシック" pitchFamily="50" charset="-128"/>
                </a:rPr>
                <a:t>均等法の実効性確保（調停、企業名公表制度の対象範囲の拡大、過料の創設）</a:t>
              </a:r>
              <a:endParaRPr kumimoji="1" lang="ja-JP" sz="1800" b="0" i="0" u="none" strike="noStrike" cap="none" normalizeH="0" baseline="0" dirty="0" smtClean="0">
                <a:ln>
                  <a:noFill/>
                </a:ln>
                <a:solidFill>
                  <a:schemeClr val="tx1"/>
                </a:solidFill>
                <a:effectLst/>
                <a:latin typeface="+mn-ea"/>
                <a:cs typeface="ＭＳ Ｐゴシック" pitchFamily="50" charset="-128"/>
              </a:endParaRPr>
            </a:p>
          </p:txBody>
        </p:sp>
        <p:sp>
          <p:nvSpPr>
            <p:cNvPr id="1053" name="Line 29"/>
            <p:cNvSpPr>
              <a:spLocks noChangeShapeType="1"/>
            </p:cNvSpPr>
            <p:nvPr/>
          </p:nvSpPr>
          <p:spPr bwMode="auto">
            <a:xfrm flipV="1">
              <a:off x="607" y="1523"/>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4" name="Rectangle 30"/>
            <p:cNvSpPr>
              <a:spLocks noChangeArrowheads="1"/>
            </p:cNvSpPr>
            <p:nvPr/>
          </p:nvSpPr>
          <p:spPr bwMode="auto">
            <a:xfrm>
              <a:off x="607" y="1517"/>
              <a:ext cx="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5" name="Line 31"/>
            <p:cNvSpPr>
              <a:spLocks noChangeShapeType="1"/>
            </p:cNvSpPr>
            <p:nvPr/>
          </p:nvSpPr>
          <p:spPr bwMode="auto">
            <a:xfrm flipV="1">
              <a:off x="1339" y="1523"/>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6" name="Rectangle 32"/>
            <p:cNvSpPr>
              <a:spLocks noChangeArrowheads="1"/>
            </p:cNvSpPr>
            <p:nvPr/>
          </p:nvSpPr>
          <p:spPr bwMode="auto">
            <a:xfrm>
              <a:off x="1339" y="1517"/>
              <a:ext cx="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7" name="Line 33"/>
            <p:cNvSpPr>
              <a:spLocks noChangeShapeType="1"/>
            </p:cNvSpPr>
            <p:nvPr/>
          </p:nvSpPr>
          <p:spPr bwMode="auto">
            <a:xfrm flipV="1">
              <a:off x="1819" y="1523"/>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8" name="Rectangle 34"/>
            <p:cNvSpPr>
              <a:spLocks noChangeArrowheads="1"/>
            </p:cNvSpPr>
            <p:nvPr/>
          </p:nvSpPr>
          <p:spPr bwMode="auto">
            <a:xfrm>
              <a:off x="1819" y="1517"/>
              <a:ext cx="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9" name="Rectangle 35"/>
            <p:cNvSpPr>
              <a:spLocks noChangeArrowheads="1"/>
            </p:cNvSpPr>
            <p:nvPr/>
          </p:nvSpPr>
          <p:spPr bwMode="auto">
            <a:xfrm>
              <a:off x="613" y="1517"/>
              <a:ext cx="4716" cy="1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0" name="Line 36"/>
            <p:cNvSpPr>
              <a:spLocks noChangeShapeType="1"/>
            </p:cNvSpPr>
            <p:nvPr/>
          </p:nvSpPr>
          <p:spPr bwMode="auto">
            <a:xfrm flipV="1">
              <a:off x="5323" y="1523"/>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1" name="Rectangle 37"/>
            <p:cNvSpPr>
              <a:spLocks noChangeArrowheads="1"/>
            </p:cNvSpPr>
            <p:nvPr/>
          </p:nvSpPr>
          <p:spPr bwMode="auto">
            <a:xfrm>
              <a:off x="5323" y="1517"/>
              <a:ext cx="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2" name="Rectangle 38"/>
            <p:cNvSpPr>
              <a:spLocks noChangeArrowheads="1"/>
            </p:cNvSpPr>
            <p:nvPr/>
          </p:nvSpPr>
          <p:spPr bwMode="auto">
            <a:xfrm>
              <a:off x="613" y="1697"/>
              <a:ext cx="4704" cy="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3" name="Rectangle 39"/>
            <p:cNvSpPr>
              <a:spLocks noChangeArrowheads="1"/>
            </p:cNvSpPr>
            <p:nvPr/>
          </p:nvSpPr>
          <p:spPr bwMode="auto">
            <a:xfrm>
              <a:off x="613" y="2225"/>
              <a:ext cx="4704" cy="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4" name="Rectangle 40"/>
            <p:cNvSpPr>
              <a:spLocks noChangeArrowheads="1"/>
            </p:cNvSpPr>
            <p:nvPr/>
          </p:nvSpPr>
          <p:spPr bwMode="auto">
            <a:xfrm>
              <a:off x="613" y="2699"/>
              <a:ext cx="4704" cy="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5" name="Rectangle 41"/>
            <p:cNvSpPr>
              <a:spLocks noChangeArrowheads="1"/>
            </p:cNvSpPr>
            <p:nvPr/>
          </p:nvSpPr>
          <p:spPr bwMode="auto">
            <a:xfrm>
              <a:off x="601" y="1517"/>
              <a:ext cx="12" cy="209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6" name="Rectangle 42"/>
            <p:cNvSpPr>
              <a:spLocks noChangeArrowheads="1"/>
            </p:cNvSpPr>
            <p:nvPr/>
          </p:nvSpPr>
          <p:spPr bwMode="auto">
            <a:xfrm>
              <a:off x="1333" y="1529"/>
              <a:ext cx="12" cy="207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7" name="Rectangle 43"/>
            <p:cNvSpPr>
              <a:spLocks noChangeArrowheads="1"/>
            </p:cNvSpPr>
            <p:nvPr/>
          </p:nvSpPr>
          <p:spPr bwMode="auto">
            <a:xfrm>
              <a:off x="1813" y="1529"/>
              <a:ext cx="12" cy="207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8" name="Rectangle 44"/>
            <p:cNvSpPr>
              <a:spLocks noChangeArrowheads="1"/>
            </p:cNvSpPr>
            <p:nvPr/>
          </p:nvSpPr>
          <p:spPr bwMode="auto">
            <a:xfrm>
              <a:off x="613" y="3599"/>
              <a:ext cx="4716" cy="1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9" name="Rectangle 45"/>
            <p:cNvSpPr>
              <a:spLocks noChangeArrowheads="1"/>
            </p:cNvSpPr>
            <p:nvPr/>
          </p:nvSpPr>
          <p:spPr bwMode="auto">
            <a:xfrm>
              <a:off x="5317" y="1529"/>
              <a:ext cx="12" cy="208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0" name="Line 46"/>
            <p:cNvSpPr>
              <a:spLocks noChangeShapeType="1"/>
            </p:cNvSpPr>
            <p:nvPr/>
          </p:nvSpPr>
          <p:spPr bwMode="auto">
            <a:xfrm>
              <a:off x="607" y="3611"/>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1" name="Rectangle 47"/>
            <p:cNvSpPr>
              <a:spLocks noChangeArrowheads="1"/>
            </p:cNvSpPr>
            <p:nvPr/>
          </p:nvSpPr>
          <p:spPr bwMode="auto">
            <a:xfrm>
              <a:off x="607" y="3611"/>
              <a:ext cx="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2" name="Line 48"/>
            <p:cNvSpPr>
              <a:spLocks noChangeShapeType="1"/>
            </p:cNvSpPr>
            <p:nvPr/>
          </p:nvSpPr>
          <p:spPr bwMode="auto">
            <a:xfrm>
              <a:off x="1339" y="3611"/>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3" name="Rectangle 49"/>
            <p:cNvSpPr>
              <a:spLocks noChangeArrowheads="1"/>
            </p:cNvSpPr>
            <p:nvPr/>
          </p:nvSpPr>
          <p:spPr bwMode="auto">
            <a:xfrm>
              <a:off x="1339" y="3611"/>
              <a:ext cx="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4" name="Line 50"/>
            <p:cNvSpPr>
              <a:spLocks noChangeShapeType="1"/>
            </p:cNvSpPr>
            <p:nvPr/>
          </p:nvSpPr>
          <p:spPr bwMode="auto">
            <a:xfrm>
              <a:off x="1819" y="3611"/>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5" name="Rectangle 51"/>
            <p:cNvSpPr>
              <a:spLocks noChangeArrowheads="1"/>
            </p:cNvSpPr>
            <p:nvPr/>
          </p:nvSpPr>
          <p:spPr bwMode="auto">
            <a:xfrm>
              <a:off x="1819" y="3611"/>
              <a:ext cx="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6" name="Line 52"/>
            <p:cNvSpPr>
              <a:spLocks noChangeShapeType="1"/>
            </p:cNvSpPr>
            <p:nvPr/>
          </p:nvSpPr>
          <p:spPr bwMode="auto">
            <a:xfrm>
              <a:off x="5323" y="3611"/>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7" name="Rectangle 53"/>
            <p:cNvSpPr>
              <a:spLocks noChangeArrowheads="1"/>
            </p:cNvSpPr>
            <p:nvPr/>
          </p:nvSpPr>
          <p:spPr bwMode="auto">
            <a:xfrm>
              <a:off x="5323" y="3611"/>
              <a:ext cx="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8" name="Line 54"/>
            <p:cNvSpPr>
              <a:spLocks noChangeShapeType="1"/>
            </p:cNvSpPr>
            <p:nvPr/>
          </p:nvSpPr>
          <p:spPr bwMode="auto">
            <a:xfrm>
              <a:off x="5329" y="1523"/>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9" name="Rectangle 55"/>
            <p:cNvSpPr>
              <a:spLocks noChangeArrowheads="1"/>
            </p:cNvSpPr>
            <p:nvPr/>
          </p:nvSpPr>
          <p:spPr bwMode="auto">
            <a:xfrm>
              <a:off x="5329" y="1523"/>
              <a:ext cx="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0" name="Line 56"/>
            <p:cNvSpPr>
              <a:spLocks noChangeShapeType="1"/>
            </p:cNvSpPr>
            <p:nvPr/>
          </p:nvSpPr>
          <p:spPr bwMode="auto">
            <a:xfrm>
              <a:off x="5329" y="1703"/>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1" name="Rectangle 57"/>
            <p:cNvSpPr>
              <a:spLocks noChangeArrowheads="1"/>
            </p:cNvSpPr>
            <p:nvPr/>
          </p:nvSpPr>
          <p:spPr bwMode="auto">
            <a:xfrm>
              <a:off x="5329" y="1703"/>
              <a:ext cx="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2" name="Line 58"/>
            <p:cNvSpPr>
              <a:spLocks noChangeShapeType="1"/>
            </p:cNvSpPr>
            <p:nvPr/>
          </p:nvSpPr>
          <p:spPr bwMode="auto">
            <a:xfrm>
              <a:off x="5329" y="2231"/>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3" name="Rectangle 59"/>
            <p:cNvSpPr>
              <a:spLocks noChangeArrowheads="1"/>
            </p:cNvSpPr>
            <p:nvPr/>
          </p:nvSpPr>
          <p:spPr bwMode="auto">
            <a:xfrm>
              <a:off x="5329" y="2231"/>
              <a:ext cx="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4" name="Line 60"/>
            <p:cNvSpPr>
              <a:spLocks noChangeShapeType="1"/>
            </p:cNvSpPr>
            <p:nvPr/>
          </p:nvSpPr>
          <p:spPr bwMode="auto">
            <a:xfrm>
              <a:off x="5329" y="2705"/>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5" name="Rectangle 61"/>
            <p:cNvSpPr>
              <a:spLocks noChangeArrowheads="1"/>
            </p:cNvSpPr>
            <p:nvPr/>
          </p:nvSpPr>
          <p:spPr bwMode="auto">
            <a:xfrm>
              <a:off x="5329" y="2705"/>
              <a:ext cx="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6" name="Line 62"/>
            <p:cNvSpPr>
              <a:spLocks noChangeShapeType="1"/>
            </p:cNvSpPr>
            <p:nvPr/>
          </p:nvSpPr>
          <p:spPr bwMode="auto">
            <a:xfrm>
              <a:off x="5329" y="3605"/>
              <a:ext cx="1" cy="1"/>
            </a:xfrm>
            <a:prstGeom prst="line">
              <a:avLst/>
            </a:prstGeom>
            <a:noFill/>
            <a:ln w="0">
              <a:solidFill>
                <a:srgbClr val="D0D7E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7" name="Rectangle 63"/>
            <p:cNvSpPr>
              <a:spLocks noChangeArrowheads="1"/>
            </p:cNvSpPr>
            <p:nvPr/>
          </p:nvSpPr>
          <p:spPr bwMode="auto">
            <a:xfrm>
              <a:off x="5329" y="3605"/>
              <a:ext cx="6" cy="6"/>
            </a:xfrm>
            <a:prstGeom prst="rect">
              <a:avLst/>
            </a:prstGeom>
            <a:solidFill>
              <a:srgbClr val="D0D7E5"/>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pic>
        <p:nvPicPr>
          <p:cNvPr id="71" name="Picture 7"/>
          <p:cNvPicPr>
            <a:picLocks noChangeAspect="1" noChangeArrowheads="1"/>
          </p:cNvPicPr>
          <p:nvPr/>
        </p:nvPicPr>
        <p:blipFill>
          <a:blip r:embed="rId2" cstate="print"/>
          <a:srcRect/>
          <a:stretch>
            <a:fillRect/>
          </a:stretch>
        </p:blipFill>
        <p:spPr bwMode="auto">
          <a:xfrm>
            <a:off x="8244408" y="1556792"/>
            <a:ext cx="431120" cy="556403"/>
          </a:xfrm>
          <a:prstGeom prst="rect">
            <a:avLst/>
          </a:prstGeom>
          <a:noFill/>
          <a:ln w="9525">
            <a:noFill/>
            <a:miter lim="800000"/>
            <a:headEnd/>
            <a:tailEnd/>
          </a:ln>
        </p:spPr>
      </p:pic>
      <p:sp>
        <p:nvSpPr>
          <p:cNvPr id="72" name="正方形/長方形 71"/>
          <p:cNvSpPr/>
          <p:nvPr/>
        </p:nvSpPr>
        <p:spPr>
          <a:xfrm>
            <a:off x="755576" y="5445224"/>
            <a:ext cx="7488832" cy="2077492"/>
          </a:xfrm>
          <a:prstGeom prst="rect">
            <a:avLst/>
          </a:prstGeom>
        </p:spPr>
        <p:txBody>
          <a:bodyPr wrap="square">
            <a:spAutoFit/>
          </a:bodyPr>
          <a:lstStyle/>
          <a:p>
            <a:r>
              <a:rPr lang="en-US" altLang="ja-JP" sz="1100" b="1" dirty="0" smtClean="0">
                <a:ln w="12700">
                  <a:solidFill>
                    <a:schemeClr val="accent5">
                      <a:lumMod val="75000"/>
                    </a:schemeClr>
                  </a:solidFill>
                  <a:prstDash val="solid"/>
                </a:ln>
                <a:solidFill>
                  <a:schemeClr val="accent5">
                    <a:lumMod val="50000"/>
                  </a:schemeClr>
                </a:solidFill>
                <a:latin typeface="+mn-ea"/>
                <a:ea typeface="ＤＦ平成明朝体W3" pitchFamily="1" charset="-128"/>
              </a:rPr>
              <a:t>2014</a:t>
            </a:r>
            <a:r>
              <a:rPr lang="ja-JP" altLang="en-US" sz="1100" b="1" dirty="0" smtClean="0">
                <a:ln w="12700">
                  <a:solidFill>
                    <a:schemeClr val="accent5">
                      <a:lumMod val="75000"/>
                    </a:schemeClr>
                  </a:solidFill>
                  <a:prstDash val="solid"/>
                </a:ln>
                <a:solidFill>
                  <a:schemeClr val="accent5">
                    <a:lumMod val="50000"/>
                  </a:schemeClr>
                </a:solidFill>
                <a:latin typeface="+mn-ea"/>
                <a:ea typeface="ＤＦ平成明朝体W3" pitchFamily="1" charset="-128"/>
              </a:rPr>
              <a:t>年</a:t>
            </a:r>
            <a:r>
              <a:rPr lang="en-US" altLang="ja-JP" sz="1100" b="1" dirty="0" smtClean="0">
                <a:ln w="12700">
                  <a:solidFill>
                    <a:schemeClr val="accent5">
                      <a:lumMod val="75000"/>
                    </a:schemeClr>
                  </a:solidFill>
                  <a:prstDash val="solid"/>
                </a:ln>
                <a:solidFill>
                  <a:schemeClr val="accent5">
                    <a:lumMod val="50000"/>
                  </a:schemeClr>
                </a:solidFill>
                <a:latin typeface="+mn-ea"/>
                <a:ea typeface="ＤＦ平成明朝体W3" pitchFamily="1" charset="-128"/>
              </a:rPr>
              <a:t>7</a:t>
            </a:r>
            <a:r>
              <a:rPr lang="ja-JP" altLang="en-US" sz="1100" b="1" dirty="0" smtClean="0">
                <a:ln w="12700">
                  <a:solidFill>
                    <a:schemeClr val="accent5">
                      <a:lumMod val="75000"/>
                    </a:schemeClr>
                  </a:solidFill>
                  <a:prstDash val="solid"/>
                </a:ln>
                <a:solidFill>
                  <a:schemeClr val="accent5">
                    <a:lumMod val="50000"/>
                  </a:schemeClr>
                </a:solidFill>
                <a:latin typeface="+mn-ea"/>
                <a:ea typeface="ＤＦ平成明朝体W3" pitchFamily="1" charset="-128"/>
              </a:rPr>
              <a:t>月</a:t>
            </a:r>
            <a:r>
              <a:rPr lang="en-US" altLang="ja-JP" sz="1100" b="1" dirty="0" smtClean="0">
                <a:ln w="12700">
                  <a:solidFill>
                    <a:schemeClr val="accent5">
                      <a:lumMod val="75000"/>
                    </a:schemeClr>
                  </a:solidFill>
                  <a:prstDash val="solid"/>
                </a:ln>
                <a:solidFill>
                  <a:schemeClr val="accent5">
                    <a:lumMod val="50000"/>
                  </a:schemeClr>
                </a:solidFill>
                <a:latin typeface="+mn-ea"/>
                <a:ea typeface="ＤＦ平成明朝体W3" pitchFamily="1" charset="-128"/>
              </a:rPr>
              <a:t>1</a:t>
            </a:r>
            <a:r>
              <a:rPr lang="ja-JP" altLang="en-US" sz="1100" b="1" dirty="0" smtClean="0">
                <a:ln w="12700">
                  <a:solidFill>
                    <a:schemeClr val="accent5">
                      <a:lumMod val="75000"/>
                    </a:schemeClr>
                  </a:solidFill>
                  <a:prstDash val="solid"/>
                </a:ln>
                <a:solidFill>
                  <a:schemeClr val="accent5">
                    <a:lumMod val="50000"/>
                  </a:schemeClr>
                </a:solidFill>
                <a:latin typeface="+mn-ea"/>
                <a:ea typeface="ＤＦ平成明朝体W3" pitchFamily="1" charset="-128"/>
              </a:rPr>
              <a:t>日施工　省令、規則の改正</a:t>
            </a:r>
            <a:endParaRPr lang="en-US" altLang="ja-JP" sz="1100" b="1" dirty="0" smtClean="0">
              <a:ln w="12700">
                <a:solidFill>
                  <a:schemeClr val="accent5">
                    <a:lumMod val="75000"/>
                  </a:schemeClr>
                </a:solidFill>
                <a:prstDash val="solid"/>
              </a:ln>
              <a:solidFill>
                <a:schemeClr val="accent5">
                  <a:lumMod val="50000"/>
                </a:schemeClr>
              </a:solidFill>
              <a:latin typeface="+mn-ea"/>
              <a:ea typeface="ＤＦ平成明朝体W3" pitchFamily="1" charset="-128"/>
            </a:endParaRPr>
          </a:p>
          <a:p>
            <a:r>
              <a:rPr lang="ja-JP" altLang="en-US" sz="1050" b="1" dirty="0" smtClean="0">
                <a:ln w="12700">
                  <a:solidFill>
                    <a:schemeClr val="accent5">
                      <a:lumMod val="75000"/>
                    </a:schemeClr>
                  </a:solidFill>
                  <a:prstDash val="solid"/>
                </a:ln>
                <a:solidFill>
                  <a:srgbClr val="0070C0"/>
                </a:solidFill>
                <a:latin typeface="HGP創英角ｺﾞｼｯｸUB" pitchFamily="50" charset="-128"/>
                <a:ea typeface="HGP創英角ｺﾞｼｯｸUB" pitchFamily="50" charset="-128"/>
              </a:rPr>
              <a:t>○</a:t>
            </a:r>
            <a:r>
              <a:rPr lang="ja-JP" altLang="en-US" sz="1050" b="1" dirty="0" smtClean="0">
                <a:ln w="12700">
                  <a:noFill/>
                  <a:prstDash val="solid"/>
                </a:ln>
                <a:solidFill>
                  <a:srgbClr val="0070C0"/>
                </a:solidFill>
                <a:latin typeface="HGP創英角ｺﾞｼｯｸUB" pitchFamily="50" charset="-128"/>
                <a:ea typeface="HGP創英角ｺﾞｼｯｸUB" pitchFamily="50" charset="-128"/>
              </a:rPr>
              <a:t>間接差別の対象となる転居を伴う転勤要件の適用拡大</a:t>
            </a:r>
            <a:endParaRPr lang="en-US" altLang="ja-JP" sz="1050" b="1" dirty="0" smtClean="0">
              <a:ln w="12700">
                <a:noFill/>
                <a:prstDash val="solid"/>
              </a:ln>
              <a:solidFill>
                <a:srgbClr val="0070C0"/>
              </a:solidFill>
              <a:latin typeface="HGP創英角ｺﾞｼｯｸUB" pitchFamily="50" charset="-128"/>
              <a:ea typeface="HGP創英角ｺﾞｼｯｸUB" pitchFamily="50" charset="-128"/>
            </a:endParaRPr>
          </a:p>
          <a:p>
            <a:r>
              <a:rPr lang="ja-JP" altLang="en-US" sz="1050" b="1" dirty="0" smtClean="0">
                <a:ln w="12700">
                  <a:noFill/>
                  <a:prstDash val="solid"/>
                </a:ln>
                <a:solidFill>
                  <a:srgbClr val="0070C0"/>
                </a:solidFill>
                <a:latin typeface="HGP創英角ｺﾞｼｯｸUB" pitchFamily="50" charset="-128"/>
                <a:ea typeface="HGP創英角ｺﾞｼｯｸUB" pitchFamily="50" charset="-128"/>
              </a:rPr>
              <a:t>○</a:t>
            </a:r>
            <a:r>
              <a:rPr lang="ja-JP" altLang="en-US" sz="1050" b="1" dirty="0" smtClean="0">
                <a:solidFill>
                  <a:srgbClr val="0070C0"/>
                </a:solidFill>
                <a:latin typeface="HGP創英角ｺﾞｼｯｸUB" pitchFamily="50" charset="-128"/>
                <a:ea typeface="HGP創英角ｺﾞｼｯｸUB" pitchFamily="50" charset="-128"/>
              </a:rPr>
              <a:t>婚姻を理由とした差別について、雇用の全ステージについて例示</a:t>
            </a:r>
            <a:endParaRPr lang="en-US" altLang="ja-JP" sz="1050" b="1" dirty="0" smtClean="0">
              <a:solidFill>
                <a:srgbClr val="0070C0"/>
              </a:solidFill>
              <a:latin typeface="HGP創英角ｺﾞｼｯｸUB" pitchFamily="50" charset="-128"/>
              <a:ea typeface="HGP創英角ｺﾞｼｯｸUB" pitchFamily="50" charset="-128"/>
            </a:endParaRPr>
          </a:p>
          <a:p>
            <a:r>
              <a:rPr lang="ja-JP" altLang="en-US" sz="1050" b="1" dirty="0" smtClean="0">
                <a:ln w="12700">
                  <a:noFill/>
                  <a:prstDash val="solid"/>
                </a:ln>
                <a:solidFill>
                  <a:srgbClr val="0070C0"/>
                </a:solidFill>
                <a:latin typeface="HGP創英角ｺﾞｼｯｸUB" pitchFamily="50" charset="-128"/>
                <a:ea typeface="HGP創英角ｺﾞｼｯｸUB" pitchFamily="50" charset="-128"/>
              </a:rPr>
              <a:t>○</a:t>
            </a:r>
            <a:r>
              <a:rPr lang="ja-JP" altLang="en-US" sz="1050" b="1" dirty="0" smtClean="0">
                <a:solidFill>
                  <a:srgbClr val="0070C0"/>
                </a:solidFill>
                <a:latin typeface="HGP創英角ｺﾞｼｯｸUB" pitchFamily="50" charset="-128"/>
                <a:ea typeface="HGP創英角ｺﾞｼｯｸUB" pitchFamily="50" charset="-128"/>
              </a:rPr>
              <a:t>セクシュアル・ハラスメント予防の拡大・徹底など（指針の改正）</a:t>
            </a:r>
            <a:endParaRPr lang="en-US" altLang="ja-JP" sz="1050" b="1" dirty="0" smtClean="0">
              <a:solidFill>
                <a:srgbClr val="0070C0"/>
              </a:solidFill>
              <a:latin typeface="HGP創英角ｺﾞｼｯｸUB" pitchFamily="50" charset="-128"/>
              <a:ea typeface="HGP創英角ｺﾞｼｯｸUB" pitchFamily="50" charset="-128"/>
            </a:endParaRPr>
          </a:p>
          <a:p>
            <a:pPr>
              <a:lnSpc>
                <a:spcPct val="150000"/>
              </a:lnSpc>
            </a:pPr>
            <a:r>
              <a:rPr lang="ja-JP" altLang="en-US" sz="1050" b="1" dirty="0" smtClean="0">
                <a:solidFill>
                  <a:srgbClr val="0070C0"/>
                </a:solidFill>
                <a:latin typeface="HGP創英角ｺﾞｼｯｸUB" pitchFamily="50" charset="-128"/>
                <a:ea typeface="HGP創英角ｺﾞｼｯｸUB" pitchFamily="50" charset="-128"/>
              </a:rPr>
              <a:t>○</a:t>
            </a:r>
            <a:r>
              <a:rPr lang="ja-JP" altLang="en-US" sz="1050" b="1" dirty="0" smtClean="0">
                <a:ln w="12700">
                  <a:noFill/>
                  <a:prstDash val="solid"/>
                </a:ln>
                <a:solidFill>
                  <a:srgbClr val="0070C0"/>
                </a:solidFill>
                <a:latin typeface="HGP創英角ｺﾞｼｯｸUB" pitchFamily="50" charset="-128"/>
                <a:ea typeface="HGP創英角ｺﾞｼｯｸUB" pitchFamily="50" charset="-128"/>
              </a:rPr>
              <a:t>事業主が防止すべき「セクハラ」には、「同性に対するもの」も含まれることを明記</a:t>
            </a:r>
            <a:endParaRPr lang="en-US" altLang="ja-JP" sz="1050" b="1" dirty="0" smtClean="0">
              <a:ln w="12700">
                <a:noFill/>
                <a:prstDash val="solid"/>
              </a:ln>
              <a:solidFill>
                <a:srgbClr val="0070C0"/>
              </a:solidFill>
              <a:latin typeface="HGP創英角ｺﾞｼｯｸUB" pitchFamily="50" charset="-128"/>
              <a:ea typeface="HGP創英角ｺﾞｼｯｸUB" pitchFamily="50" charset="-128"/>
            </a:endParaRPr>
          </a:p>
          <a:p>
            <a:pPr>
              <a:lnSpc>
                <a:spcPct val="150000"/>
              </a:lnSpc>
            </a:pPr>
            <a:r>
              <a:rPr lang="ja-JP" altLang="en-US" sz="1050" b="1" dirty="0" smtClean="0">
                <a:ln w="12700">
                  <a:noFill/>
                  <a:prstDash val="solid"/>
                </a:ln>
                <a:solidFill>
                  <a:srgbClr val="0070C0"/>
                </a:solidFill>
                <a:latin typeface="HGP創英角ｺﾞｼｯｸUB" pitchFamily="50" charset="-128"/>
                <a:ea typeface="HGP創英角ｺﾞｼｯｸUB" pitchFamily="50" charset="-128"/>
              </a:rPr>
              <a:t>○性別役割分担意識に基づく言動も、事業主が防止に留意すべき事項に明記</a:t>
            </a:r>
            <a:endParaRPr lang="en-US" altLang="ja-JP" sz="1050" b="1" dirty="0" smtClean="0">
              <a:ln w="12700">
                <a:noFill/>
                <a:prstDash val="solid"/>
              </a:ln>
              <a:solidFill>
                <a:srgbClr val="0070C0"/>
              </a:solidFill>
              <a:latin typeface="HGP創英角ｺﾞｼｯｸUB" pitchFamily="50" charset="-128"/>
              <a:ea typeface="HGP創英角ｺﾞｼｯｸUB" pitchFamily="50" charset="-128"/>
            </a:endParaRPr>
          </a:p>
          <a:p>
            <a:endParaRPr lang="en-US" altLang="ja-JP" sz="1100" b="1" dirty="0" smtClean="0">
              <a:solidFill>
                <a:schemeClr val="accent3">
                  <a:lumMod val="50000"/>
                </a:schemeClr>
              </a:solidFill>
              <a:ea typeface="ＤＦ平成明朝体W3" pitchFamily="1" charset="-128"/>
            </a:endParaRPr>
          </a:p>
          <a:p>
            <a:endParaRPr lang="en-US" altLang="ja-JP" sz="1100" b="1" dirty="0" smtClean="0">
              <a:solidFill>
                <a:schemeClr val="accent3">
                  <a:lumMod val="50000"/>
                </a:schemeClr>
              </a:solidFill>
              <a:ea typeface="ＤＦ平成明朝体W3" pitchFamily="1" charset="-128"/>
            </a:endParaRPr>
          </a:p>
          <a:p>
            <a:endParaRPr lang="ja-JP" altLang="en-US" sz="1100" dirty="0" smtClean="0"/>
          </a:p>
          <a:p>
            <a:endParaRPr lang="en-US" altLang="ja-JP" sz="1100" b="1" dirty="0" smtClean="0">
              <a:ln w="12700">
                <a:noFill/>
                <a:prstDash val="solid"/>
              </a:ln>
              <a:solidFill>
                <a:schemeClr val="accent5">
                  <a:lumMod val="50000"/>
                </a:schemeClr>
              </a:solidFill>
              <a:latin typeface="+mn-ea"/>
              <a:ea typeface="ＤＦ平成明朝体W3" pitchFamily="1" charset="-128"/>
            </a:endParaRPr>
          </a:p>
          <a:p>
            <a:endParaRPr lang="en-US" altLang="ja-JP" sz="1100" b="1" dirty="0" smtClean="0">
              <a:ln w="12700">
                <a:noFill/>
                <a:prstDash val="solid"/>
              </a:ln>
              <a:solidFill>
                <a:schemeClr val="accent5">
                  <a:lumMod val="50000"/>
                </a:schemeClr>
              </a:solidFill>
              <a:latin typeface="+mn-ea"/>
              <a:ea typeface="ＤＦ平成明朝体W3" pitchFamily="1" charset="-128"/>
            </a:endParaRPr>
          </a:p>
        </p:txBody>
      </p:sp>
    </p:spTree>
    <p:extLst>
      <p:ext uri="{BB962C8B-B14F-4D97-AF65-F5344CB8AC3E}">
        <p14:creationId xmlns:p14="http://schemas.microsoft.com/office/powerpoint/2010/main" val="327116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BC21AC2A-99A2-45D4-B5DF-A50C2A5A2CF3}" type="slidenum">
              <a:rPr kumimoji="1" lang="ja-JP" altLang="en-US" smtClean="0"/>
              <a:pPr/>
              <a:t>16</a:t>
            </a:fld>
            <a:endParaRPr kumimoji="1" lang="ja-JP" altLang="en-US"/>
          </a:p>
        </p:txBody>
      </p:sp>
      <p:sp>
        <p:nvSpPr>
          <p:cNvPr id="5" name="正方形/長方形 4"/>
          <p:cNvSpPr/>
          <p:nvPr/>
        </p:nvSpPr>
        <p:spPr>
          <a:xfrm>
            <a:off x="179512" y="188640"/>
            <a:ext cx="8640472" cy="64893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683568" y="332656"/>
            <a:ext cx="7776864" cy="93610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7" name="タイトル 1"/>
          <p:cNvSpPr txBox="1">
            <a:spLocks/>
          </p:cNvSpPr>
          <p:nvPr/>
        </p:nvSpPr>
        <p:spPr>
          <a:xfrm>
            <a:off x="683568" y="332656"/>
            <a:ext cx="7704856" cy="8640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en-US" altLang="ja-JP" sz="2400" b="1" i="0" u="none" strike="noStrike" kern="1200" cap="none" spc="0" normalizeH="0" baseline="0" noProof="0" dirty="0" smtClean="0">
              <a:ln w="12700">
                <a:noFill/>
                <a:prstDash val="solid"/>
              </a:ln>
              <a:solidFill>
                <a:schemeClr val="bg1"/>
              </a:solidFill>
              <a:effectLst>
                <a:outerShdw blurRad="41275" dist="20320" dir="1800000" algn="tl" rotWithShape="0">
                  <a:srgbClr val="000000">
                    <a:alpha val="40000"/>
                  </a:srgbClr>
                </a:outerShdw>
              </a:effectLst>
              <a:uLnTx/>
              <a:uFillTx/>
              <a:latin typeface="+mj-ea"/>
              <a:ea typeface="+mj-ea"/>
              <a:cs typeface="+mj-cs"/>
            </a:endParaRPr>
          </a:p>
        </p:txBody>
      </p:sp>
      <p:sp>
        <p:nvSpPr>
          <p:cNvPr id="8" name="テキスト ボックス 7"/>
          <p:cNvSpPr txBox="1"/>
          <p:nvPr/>
        </p:nvSpPr>
        <p:spPr>
          <a:xfrm>
            <a:off x="647564" y="1343670"/>
            <a:ext cx="8280920" cy="954107"/>
          </a:xfrm>
          <a:prstGeom prst="rect">
            <a:avLst/>
          </a:prstGeom>
          <a:noFill/>
        </p:spPr>
        <p:txBody>
          <a:bodyPr wrap="square" rtlCol="0">
            <a:spAutoFit/>
          </a:bodyPr>
          <a:lstStyle/>
          <a:p>
            <a:r>
              <a:rPr lang="en-US" altLang="ja-JP" sz="1400" dirty="0" smtClean="0">
                <a:ln w="12700">
                  <a:solidFill>
                    <a:srgbClr val="0070C0"/>
                  </a:solidFill>
                  <a:prstDash val="solid"/>
                </a:ln>
                <a:solidFill>
                  <a:schemeClr val="accent3">
                    <a:lumMod val="50000"/>
                  </a:schemeClr>
                </a:solidFill>
                <a:effectLst>
                  <a:outerShdw blurRad="41275" dist="20320" dir="1800000" algn="tl" rotWithShape="0">
                    <a:srgbClr val="000000">
                      <a:alpha val="40000"/>
                    </a:srgbClr>
                  </a:outerShdw>
                </a:effectLst>
              </a:rPr>
              <a:t>【</a:t>
            </a:r>
            <a:r>
              <a:rPr lang="ja-JP" altLang="en-US" sz="1400" dirty="0" smtClean="0">
                <a:ln w="12700">
                  <a:solidFill>
                    <a:srgbClr val="0070C0"/>
                  </a:solidFill>
                  <a:prstDash val="solid"/>
                </a:ln>
                <a:solidFill>
                  <a:schemeClr val="accent3">
                    <a:lumMod val="50000"/>
                  </a:schemeClr>
                </a:solidFill>
                <a:effectLst>
                  <a:outerShdw blurRad="41275" dist="20320" dir="1800000" algn="tl" rotWithShape="0">
                    <a:srgbClr val="000000">
                      <a:alpha val="40000"/>
                    </a:srgbClr>
                  </a:outerShdw>
                </a:effectLst>
              </a:rPr>
              <a:t>男女雇用機会均等法制定時に積み残された課題</a:t>
            </a:r>
            <a:r>
              <a:rPr lang="en-US" altLang="ja-JP" sz="1400" dirty="0" smtClean="0">
                <a:ln w="12700">
                  <a:solidFill>
                    <a:srgbClr val="0070C0"/>
                  </a:solidFill>
                  <a:prstDash val="solid"/>
                </a:ln>
                <a:solidFill>
                  <a:schemeClr val="accent1">
                    <a:lumMod val="50000"/>
                  </a:schemeClr>
                </a:solidFill>
                <a:effectLst>
                  <a:outerShdw blurRad="41275" dist="20320" dir="1800000" algn="tl" rotWithShape="0">
                    <a:srgbClr val="000000">
                      <a:alpha val="40000"/>
                    </a:srgbClr>
                  </a:outerShdw>
                </a:effectLst>
              </a:rPr>
              <a:t>】</a:t>
            </a:r>
          </a:p>
          <a:p>
            <a:r>
              <a:rPr lang="ja-JP" altLang="en-US" sz="1400" b="1" dirty="0" smtClean="0">
                <a:ln w="12700">
                  <a:solidFill>
                    <a:schemeClr val="accent5">
                      <a:lumMod val="75000"/>
                    </a:schemeClr>
                  </a:solidFill>
                  <a:prstDash val="solid"/>
                </a:ln>
                <a:solidFill>
                  <a:schemeClr val="accent5">
                    <a:lumMod val="50000"/>
                  </a:schemeClr>
                </a:solidFill>
                <a:latin typeface="+mn-ea"/>
              </a:rPr>
              <a:t>○均等法制定により、女性の活躍が一定程度当たり前になるなど、社会的なインパクトを与えた</a:t>
            </a:r>
            <a:endParaRPr lang="en-US" altLang="ja-JP" sz="1400" b="1" dirty="0" smtClean="0">
              <a:ln w="12700">
                <a:solidFill>
                  <a:schemeClr val="accent5">
                    <a:lumMod val="75000"/>
                  </a:schemeClr>
                </a:solidFill>
                <a:prstDash val="solid"/>
              </a:ln>
              <a:solidFill>
                <a:schemeClr val="accent5">
                  <a:lumMod val="50000"/>
                </a:schemeClr>
              </a:solidFill>
              <a:latin typeface="+mn-ea"/>
            </a:endParaRPr>
          </a:p>
          <a:p>
            <a:r>
              <a:rPr lang="ja-JP" altLang="en-US" sz="1400" b="1" dirty="0" smtClean="0">
                <a:ln w="12700">
                  <a:solidFill>
                    <a:schemeClr val="accent5">
                      <a:lumMod val="75000"/>
                    </a:schemeClr>
                  </a:solidFill>
                  <a:prstDash val="solid"/>
                </a:ln>
                <a:solidFill>
                  <a:schemeClr val="accent5">
                    <a:lumMod val="50000"/>
                  </a:schemeClr>
                </a:solidFill>
                <a:latin typeface="+mn-ea"/>
              </a:rPr>
              <a:t>○一方長時間労働は温存され、多くの女性が「長時間労働」と「家族的責任」の両立に苦しむことに</a:t>
            </a:r>
            <a:endParaRPr lang="en-US" altLang="ja-JP" sz="1400" b="1" dirty="0" smtClean="0">
              <a:ln w="12700">
                <a:solidFill>
                  <a:schemeClr val="accent5">
                    <a:lumMod val="75000"/>
                  </a:schemeClr>
                </a:solidFill>
                <a:prstDash val="solid"/>
              </a:ln>
              <a:solidFill>
                <a:schemeClr val="accent5">
                  <a:lumMod val="50000"/>
                </a:schemeClr>
              </a:solidFill>
              <a:latin typeface="+mn-ea"/>
            </a:endParaRPr>
          </a:p>
          <a:p>
            <a:r>
              <a:rPr lang="ja-JP" altLang="en-US" sz="1400" b="1" dirty="0" smtClean="0">
                <a:ln w="12700">
                  <a:solidFill>
                    <a:schemeClr val="accent5">
                      <a:lumMod val="75000"/>
                    </a:schemeClr>
                  </a:solidFill>
                  <a:prstDash val="solid"/>
                </a:ln>
                <a:solidFill>
                  <a:schemeClr val="accent5">
                    <a:lumMod val="50000"/>
                  </a:schemeClr>
                </a:solidFill>
                <a:latin typeface="+mn-ea"/>
              </a:rPr>
              <a:t>○また、コース別雇用管理区分導入による「均等法対策」がなされてしまうことも</a:t>
            </a:r>
            <a:endParaRPr lang="en-US" altLang="ja-JP" sz="1400" b="1" dirty="0" smtClean="0">
              <a:ln w="12700">
                <a:solidFill>
                  <a:schemeClr val="accent5">
                    <a:lumMod val="75000"/>
                  </a:schemeClr>
                </a:solidFill>
                <a:prstDash val="solid"/>
              </a:ln>
              <a:solidFill>
                <a:schemeClr val="accent5">
                  <a:lumMod val="50000"/>
                </a:schemeClr>
              </a:solidFill>
              <a:latin typeface="+mn-ea"/>
            </a:endParaRPr>
          </a:p>
        </p:txBody>
      </p:sp>
      <p:sp>
        <p:nvSpPr>
          <p:cNvPr id="9" name="テキスト ボックス 8"/>
          <p:cNvSpPr txBox="1"/>
          <p:nvPr/>
        </p:nvSpPr>
        <p:spPr>
          <a:xfrm>
            <a:off x="755576" y="2420888"/>
            <a:ext cx="8064896" cy="5601533"/>
          </a:xfrm>
          <a:prstGeom prst="rect">
            <a:avLst/>
          </a:prstGeom>
          <a:noFill/>
        </p:spPr>
        <p:txBody>
          <a:bodyPr wrap="square" rtlCol="0">
            <a:spAutoFit/>
          </a:bodyPr>
          <a:lstStyle/>
          <a:p>
            <a:r>
              <a:rPr lang="ja-JP" altLang="en-US" b="1" dirty="0" smtClean="0">
                <a:solidFill>
                  <a:schemeClr val="accent5">
                    <a:lumMod val="75000"/>
                  </a:schemeClr>
                </a:solidFill>
              </a:rPr>
              <a:t>○均等法制定は、</a:t>
            </a:r>
            <a:endParaRPr lang="en-US" altLang="ja-JP" b="1" dirty="0" smtClean="0">
              <a:solidFill>
                <a:schemeClr val="accent5">
                  <a:lumMod val="75000"/>
                </a:schemeClr>
              </a:solidFill>
            </a:endParaRPr>
          </a:p>
          <a:p>
            <a:r>
              <a:rPr lang="ja-JP" altLang="en-US" b="1" dirty="0" smtClean="0">
                <a:solidFill>
                  <a:schemeClr val="accent5">
                    <a:lumMod val="75000"/>
                  </a:schemeClr>
                </a:solidFill>
              </a:rPr>
              <a:t>　　いわゆる「均等法世代」という言葉を生むなど、社会的なインパクトを与えた</a:t>
            </a:r>
            <a:endParaRPr lang="en-US" altLang="ja-JP" b="1" dirty="0" smtClean="0">
              <a:solidFill>
                <a:schemeClr val="accent5">
                  <a:lumMod val="75000"/>
                </a:schemeClr>
              </a:solidFill>
            </a:endParaRPr>
          </a:p>
          <a:p>
            <a:endParaRPr lang="en-US" altLang="ja-JP" dirty="0" smtClean="0">
              <a:solidFill>
                <a:schemeClr val="accent5">
                  <a:lumMod val="75000"/>
                </a:schemeClr>
              </a:solidFill>
            </a:endParaRPr>
          </a:p>
          <a:p>
            <a:r>
              <a:rPr lang="ja-JP" altLang="en-US" b="1" dirty="0" smtClean="0">
                <a:solidFill>
                  <a:schemeClr val="accent5">
                    <a:lumMod val="75000"/>
                  </a:schemeClr>
                </a:solidFill>
              </a:rPr>
              <a:t>しかし実際の職場では</a:t>
            </a:r>
            <a:r>
              <a:rPr lang="en-US" altLang="ja-JP" b="1" dirty="0" smtClean="0">
                <a:solidFill>
                  <a:schemeClr val="accent5">
                    <a:lumMod val="75000"/>
                  </a:schemeClr>
                </a:solidFill>
              </a:rPr>
              <a:t>…</a:t>
            </a:r>
          </a:p>
          <a:p>
            <a:r>
              <a:rPr lang="ja-JP" altLang="en-US" b="1" dirty="0" smtClean="0">
                <a:solidFill>
                  <a:schemeClr val="accent5">
                    <a:lumMod val="75000"/>
                  </a:schemeClr>
                </a:solidFill>
              </a:rPr>
              <a:t>均等法には長時間労働の慣行については何ら規制などがなく、</a:t>
            </a:r>
            <a:endParaRPr lang="en-US" altLang="ja-JP" b="1" dirty="0" smtClean="0">
              <a:solidFill>
                <a:schemeClr val="accent5">
                  <a:lumMod val="75000"/>
                </a:schemeClr>
              </a:solidFill>
            </a:endParaRPr>
          </a:p>
          <a:p>
            <a:r>
              <a:rPr lang="ja-JP" altLang="en-US" b="1" dirty="0" smtClean="0">
                <a:solidFill>
                  <a:schemeClr val="accent5">
                    <a:lumMod val="75000"/>
                  </a:schemeClr>
                </a:solidFill>
              </a:rPr>
              <a:t>一方で</a:t>
            </a:r>
            <a:r>
              <a:rPr lang="ja-JP" altLang="en-US" b="1" dirty="0" smtClean="0">
                <a:solidFill>
                  <a:srgbClr val="FF0000"/>
                </a:solidFill>
              </a:rPr>
              <a:t>性別役割分担意識が払拭されず</a:t>
            </a:r>
            <a:r>
              <a:rPr lang="ja-JP" altLang="en-US" b="1" dirty="0" smtClean="0">
                <a:solidFill>
                  <a:schemeClr val="accent5">
                    <a:lumMod val="75000"/>
                  </a:schemeClr>
                </a:solidFill>
              </a:rPr>
              <a:t>「家族的責任」は期待され続けたまま</a:t>
            </a:r>
            <a:r>
              <a:rPr lang="en-US" altLang="ja-JP" b="1" dirty="0" smtClean="0">
                <a:solidFill>
                  <a:schemeClr val="accent5">
                    <a:lumMod val="75000"/>
                  </a:schemeClr>
                </a:solidFill>
              </a:rPr>
              <a:t>…</a:t>
            </a:r>
          </a:p>
          <a:p>
            <a:r>
              <a:rPr lang="ja-JP" altLang="en-US" b="1" dirty="0" smtClean="0">
                <a:solidFill>
                  <a:schemeClr val="accent5">
                    <a:lumMod val="75000"/>
                  </a:schemeClr>
                </a:solidFill>
              </a:rPr>
              <a:t>そのため、多くの女性は</a:t>
            </a:r>
            <a:r>
              <a:rPr lang="ja-JP" altLang="en-US" b="1" dirty="0" smtClean="0">
                <a:solidFill>
                  <a:srgbClr val="FF0000"/>
                </a:solidFill>
              </a:rPr>
              <a:t>「長時間労働」と「家族的責任」の両立</a:t>
            </a:r>
            <a:r>
              <a:rPr lang="ja-JP" altLang="en-US" b="1" dirty="0" smtClean="0">
                <a:solidFill>
                  <a:schemeClr val="accent5">
                    <a:lumMod val="75000"/>
                  </a:schemeClr>
                </a:solidFill>
              </a:rPr>
              <a:t>を迫られた</a:t>
            </a:r>
            <a:endParaRPr lang="en-US" altLang="ja-JP" b="1" dirty="0" smtClean="0">
              <a:solidFill>
                <a:schemeClr val="accent5">
                  <a:lumMod val="75000"/>
                </a:schemeClr>
              </a:solidFill>
            </a:endParaRPr>
          </a:p>
          <a:p>
            <a:endParaRPr lang="en-US" altLang="ja-JP" dirty="0" smtClean="0">
              <a:solidFill>
                <a:schemeClr val="accent5">
                  <a:lumMod val="75000"/>
                </a:schemeClr>
              </a:solidFill>
            </a:endParaRPr>
          </a:p>
          <a:p>
            <a:r>
              <a:rPr lang="ja-JP" altLang="en-US" dirty="0" smtClean="0">
                <a:solidFill>
                  <a:schemeClr val="accent5">
                    <a:lumMod val="75000"/>
                  </a:schemeClr>
                </a:solidFill>
              </a:rPr>
              <a:t>　　　　　　　　　　　　　　　　　　　　　　　</a:t>
            </a:r>
            <a:r>
              <a:rPr lang="ja-JP" altLang="en-US" sz="1600" b="1" dirty="0" smtClean="0">
                <a:latin typeface="+mn-ea"/>
              </a:rPr>
              <a:t>女性にだけ過重な両立を迫るのは、</a:t>
            </a:r>
            <a:endParaRPr lang="en-US" altLang="ja-JP" sz="1600" b="1" dirty="0" smtClean="0">
              <a:latin typeface="+mn-ea"/>
            </a:endParaRPr>
          </a:p>
          <a:p>
            <a:r>
              <a:rPr lang="ja-JP" altLang="en-US" sz="1600" b="1" dirty="0" smtClean="0">
                <a:ea typeface="ＤＦ平成明朝体W3" pitchFamily="1" charset="-128"/>
              </a:rPr>
              <a:t>　　　　　　　　　　　　　　　　　</a:t>
            </a:r>
            <a:r>
              <a:rPr lang="ja-JP" altLang="en-US" sz="1600" b="1" dirty="0" smtClean="0">
                <a:latin typeface="+mn-ea"/>
              </a:rPr>
              <a:t> 絶対におかしいよね！</a:t>
            </a:r>
            <a:endParaRPr lang="en-US" altLang="ja-JP" sz="1600" b="1" dirty="0" smtClean="0">
              <a:latin typeface="+mn-ea"/>
            </a:endParaRPr>
          </a:p>
          <a:p>
            <a:endParaRPr lang="en-US" altLang="ja-JP" dirty="0" smtClean="0">
              <a:solidFill>
                <a:schemeClr val="accent5">
                  <a:lumMod val="75000"/>
                </a:schemeClr>
              </a:solidFill>
            </a:endParaRPr>
          </a:p>
          <a:p>
            <a:r>
              <a:rPr lang="ja-JP" altLang="en-US" b="1" dirty="0" smtClean="0">
                <a:solidFill>
                  <a:schemeClr val="accent5">
                    <a:lumMod val="75000"/>
                  </a:schemeClr>
                </a:solidFill>
              </a:rPr>
              <a:t>また、「総合職」「一般職」などのコース別雇用管理区分を、多くの企業が導入</a:t>
            </a:r>
            <a:endParaRPr lang="en-US" altLang="ja-JP" b="1" dirty="0" smtClean="0">
              <a:solidFill>
                <a:schemeClr val="accent5">
                  <a:lumMod val="75000"/>
                </a:schemeClr>
              </a:solidFill>
            </a:endParaRPr>
          </a:p>
          <a:p>
            <a:r>
              <a:rPr lang="ja-JP" altLang="en-US" b="1" dirty="0" smtClean="0">
                <a:solidFill>
                  <a:schemeClr val="accent5">
                    <a:lumMod val="75000"/>
                  </a:schemeClr>
                </a:solidFill>
              </a:rPr>
              <a:t>「総合職」は男性、「一般職」は女性など。</a:t>
            </a:r>
            <a:r>
              <a:rPr lang="ja-JP" altLang="en-US" b="1" u="sng" dirty="0" smtClean="0">
                <a:solidFill>
                  <a:schemeClr val="accent5">
                    <a:lumMod val="75000"/>
                  </a:schemeClr>
                </a:solidFill>
              </a:rPr>
              <a:t>女性の「総合職」は全体の</a:t>
            </a:r>
            <a:r>
              <a:rPr lang="en-US" altLang="ja-JP" b="1" u="sng" dirty="0" smtClean="0">
                <a:solidFill>
                  <a:schemeClr val="accent5">
                    <a:lumMod val="75000"/>
                  </a:schemeClr>
                </a:solidFill>
              </a:rPr>
              <a:t>1</a:t>
            </a:r>
            <a:r>
              <a:rPr lang="ja-JP" altLang="en-US" b="1" u="sng" dirty="0" smtClean="0">
                <a:solidFill>
                  <a:schemeClr val="accent5">
                    <a:lumMod val="75000"/>
                  </a:schemeClr>
                </a:solidFill>
              </a:rPr>
              <a:t>割程度</a:t>
            </a:r>
            <a:endParaRPr lang="en-US" altLang="ja-JP" b="1" u="sng" dirty="0" smtClean="0">
              <a:solidFill>
                <a:schemeClr val="accent5">
                  <a:lumMod val="75000"/>
                </a:schemeClr>
              </a:solidFill>
            </a:endParaRPr>
          </a:p>
          <a:p>
            <a:r>
              <a:rPr lang="ja-JP" altLang="en-US" b="1" dirty="0" smtClean="0">
                <a:solidFill>
                  <a:schemeClr val="accent5">
                    <a:lumMod val="75000"/>
                  </a:schemeClr>
                </a:solidFill>
              </a:rPr>
              <a:t>さらに、近年はより複雑なコース別雇用管理区分が生まれている</a:t>
            </a:r>
            <a:endParaRPr lang="en-US" altLang="ja-JP" b="1" dirty="0" smtClean="0">
              <a:solidFill>
                <a:schemeClr val="accent5">
                  <a:lumMod val="75000"/>
                </a:schemeClr>
              </a:solidFill>
            </a:endParaRPr>
          </a:p>
          <a:p>
            <a:endParaRPr lang="en-US" altLang="ja-JP" dirty="0" smtClean="0">
              <a:solidFill>
                <a:schemeClr val="accent5">
                  <a:lumMod val="75000"/>
                </a:schemeClr>
              </a:solidFill>
            </a:endParaRPr>
          </a:p>
          <a:p>
            <a:endParaRPr lang="en-US" altLang="ja-JP" dirty="0" smtClean="0">
              <a:solidFill>
                <a:schemeClr val="accent5">
                  <a:lumMod val="75000"/>
                </a:schemeClr>
              </a:solidFill>
            </a:endParaRPr>
          </a:p>
          <a:p>
            <a:endParaRPr lang="en-US" altLang="ja-JP" dirty="0" smtClean="0">
              <a:solidFill>
                <a:schemeClr val="accent5">
                  <a:lumMod val="75000"/>
                </a:schemeClr>
              </a:solidFill>
            </a:endParaRPr>
          </a:p>
          <a:p>
            <a:endParaRPr lang="en-US" altLang="ja-JP" dirty="0" smtClean="0">
              <a:solidFill>
                <a:schemeClr val="accent5">
                  <a:lumMod val="75000"/>
                </a:schemeClr>
              </a:solidFill>
            </a:endParaRPr>
          </a:p>
          <a:p>
            <a:endParaRPr lang="en-US" altLang="ja-JP" dirty="0" smtClean="0">
              <a:solidFill>
                <a:schemeClr val="accent5">
                  <a:lumMod val="75000"/>
                </a:schemeClr>
              </a:solidFill>
            </a:endParaRPr>
          </a:p>
          <a:p>
            <a:pPr algn="r"/>
            <a:endParaRPr lang="en-US" altLang="ja-JP" dirty="0" smtClean="0">
              <a:solidFill>
                <a:schemeClr val="accent5">
                  <a:lumMod val="75000"/>
                </a:schemeClr>
              </a:solidFill>
            </a:endParaRPr>
          </a:p>
        </p:txBody>
      </p:sp>
      <p:sp>
        <p:nvSpPr>
          <p:cNvPr id="11" name="タイトル 1"/>
          <p:cNvSpPr txBox="1">
            <a:spLocks/>
          </p:cNvSpPr>
          <p:nvPr/>
        </p:nvSpPr>
        <p:spPr>
          <a:xfrm>
            <a:off x="683568" y="332656"/>
            <a:ext cx="7704856" cy="8640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smtClean="0">
                <a:ln w="12700">
                  <a:noFill/>
                  <a:prstDash val="solid"/>
                </a:ln>
                <a:effectLst>
                  <a:outerShdw blurRad="41275" dist="20320" dir="1800000" algn="tl" rotWithShape="0">
                    <a:srgbClr val="000000">
                      <a:alpha val="40000"/>
                    </a:srgbClr>
                  </a:outerShdw>
                </a:effectLst>
                <a:uLnTx/>
                <a:uFillTx/>
                <a:latin typeface="+mj-ea"/>
                <a:ea typeface="+mj-ea"/>
                <a:cs typeface="+mj-cs"/>
              </a:rPr>
              <a:t>均等法制定から</a:t>
            </a:r>
            <a:r>
              <a:rPr kumimoji="1" lang="en-US" altLang="ja-JP" sz="3200" b="1" i="0" u="none" strike="noStrike" kern="1200" cap="none" spc="0" normalizeH="0" baseline="0" noProof="0" dirty="0" smtClean="0">
                <a:ln w="12700">
                  <a:noFill/>
                  <a:prstDash val="solid"/>
                </a:ln>
                <a:effectLst>
                  <a:outerShdw blurRad="41275" dist="20320" dir="1800000" algn="tl" rotWithShape="0">
                    <a:srgbClr val="000000">
                      <a:alpha val="40000"/>
                    </a:srgbClr>
                  </a:outerShdw>
                </a:effectLst>
                <a:uLnTx/>
                <a:uFillTx/>
                <a:latin typeface="+mj-ea"/>
                <a:ea typeface="+mj-ea"/>
                <a:cs typeface="+mj-cs"/>
              </a:rPr>
              <a:t>30</a:t>
            </a:r>
            <a:r>
              <a:rPr kumimoji="1" lang="ja-JP" altLang="en-US" sz="3200" b="1" i="0" u="none" strike="noStrike" kern="1200" cap="none" spc="0" normalizeH="0" baseline="0" noProof="0" dirty="0" smtClean="0">
                <a:ln w="12700">
                  <a:noFill/>
                  <a:prstDash val="solid"/>
                </a:ln>
                <a:effectLst>
                  <a:outerShdw blurRad="41275" dist="20320" dir="1800000" algn="tl" rotWithShape="0">
                    <a:srgbClr val="000000">
                      <a:alpha val="40000"/>
                    </a:srgbClr>
                  </a:outerShdw>
                </a:effectLst>
                <a:uLnTx/>
                <a:uFillTx/>
                <a:latin typeface="+mj-ea"/>
                <a:ea typeface="+mj-ea"/>
                <a:cs typeface="+mj-cs"/>
              </a:rPr>
              <a:t>年　</a:t>
            </a:r>
            <a:endParaRPr kumimoji="1" lang="en-US" altLang="ja-JP" sz="3200" b="1" i="0" u="none" strike="noStrike" kern="1200" cap="none" spc="0" normalizeH="0" baseline="0" noProof="0" dirty="0" smtClean="0">
              <a:ln w="12700">
                <a:noFill/>
                <a:prstDash val="solid"/>
              </a:ln>
              <a:effectLst>
                <a:outerShdw blurRad="41275" dist="20320" dir="1800000" algn="tl" rotWithShape="0">
                  <a:srgbClr val="000000">
                    <a:alpha val="40000"/>
                  </a:srgbClr>
                </a:outerShdw>
              </a:effectLst>
              <a:uLnTx/>
              <a:uFillTx/>
              <a:latin typeface="+mj-ea"/>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smtClean="0">
                <a:ln w="12700">
                  <a:noFill/>
                  <a:prstDash val="solid"/>
                </a:ln>
                <a:effectLst>
                  <a:outerShdw blurRad="41275" dist="20320" dir="1800000" algn="tl" rotWithShape="0">
                    <a:srgbClr val="000000">
                      <a:alpha val="40000"/>
                    </a:srgbClr>
                  </a:outerShdw>
                </a:effectLst>
                <a:uLnTx/>
                <a:uFillTx/>
                <a:latin typeface="+mj-ea"/>
                <a:ea typeface="+mj-ea"/>
                <a:cs typeface="+mj-cs"/>
              </a:rPr>
              <a:t>～長時間労働是正と賃金の問題～</a:t>
            </a:r>
            <a:endParaRPr kumimoji="1" lang="en-US" altLang="ja-JP" sz="3200" b="1" i="0" u="none" strike="noStrike" kern="1200" cap="none" spc="0" normalizeH="0" baseline="0" noProof="0" dirty="0" smtClean="0">
              <a:ln w="12700">
                <a:noFill/>
                <a:prstDash val="solid"/>
              </a:ln>
              <a:effectLst>
                <a:outerShdw blurRad="41275" dist="20320" dir="1800000" algn="tl" rotWithShape="0">
                  <a:srgbClr val="000000">
                    <a:alpha val="40000"/>
                  </a:srgbClr>
                </a:outerShdw>
              </a:effectLst>
              <a:uLnTx/>
              <a:uFillTx/>
              <a:latin typeface="+mj-ea"/>
              <a:ea typeface="+mj-ea"/>
              <a:cs typeface="+mj-cs"/>
            </a:endParaRPr>
          </a:p>
        </p:txBody>
      </p:sp>
      <p:pic>
        <p:nvPicPr>
          <p:cNvPr id="2051" name="Picture 3"/>
          <p:cNvPicPr>
            <a:picLocks noChangeAspect="1" noChangeArrowheads="1"/>
          </p:cNvPicPr>
          <p:nvPr/>
        </p:nvPicPr>
        <p:blipFill>
          <a:blip r:embed="rId2" cstate="print"/>
          <a:srcRect/>
          <a:stretch>
            <a:fillRect/>
          </a:stretch>
        </p:blipFill>
        <p:spPr bwMode="auto">
          <a:xfrm>
            <a:off x="2339752" y="4509120"/>
            <a:ext cx="1149499" cy="921201"/>
          </a:xfrm>
          <a:prstGeom prst="rect">
            <a:avLst/>
          </a:prstGeom>
          <a:noFill/>
          <a:ln w="9525">
            <a:noFill/>
            <a:miter lim="800000"/>
            <a:headEnd/>
            <a:tailEnd/>
          </a:ln>
        </p:spPr>
      </p:pic>
      <p:sp>
        <p:nvSpPr>
          <p:cNvPr id="14" name="角丸四角形吹き出し 13"/>
          <p:cNvSpPr/>
          <p:nvPr/>
        </p:nvSpPr>
        <p:spPr>
          <a:xfrm>
            <a:off x="4139952" y="4581128"/>
            <a:ext cx="3744416" cy="720080"/>
          </a:xfrm>
          <a:prstGeom prst="wedgeRoundRectCallout">
            <a:avLst>
              <a:gd name="adj1" fmla="val -65604"/>
              <a:gd name="adj2" fmla="val 1105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30356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683568" y="332656"/>
            <a:ext cx="7776864" cy="93610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800" b="1" dirty="0">
                <a:latin typeface="+mj-ea"/>
              </a:rPr>
              <a:t>連合の考える男女雇用平等法</a:t>
            </a:r>
            <a:endParaRPr lang="en-US" altLang="ja-JP" sz="2800" b="1" dirty="0">
              <a:latin typeface="+mj-ea"/>
            </a:endParaRPr>
          </a:p>
          <a:p>
            <a:pPr algn="ctr"/>
            <a:r>
              <a:rPr lang="ja-JP" altLang="en-US" sz="2800" b="1" dirty="0">
                <a:latin typeface="+mj-ea"/>
              </a:rPr>
              <a:t>～均等法の中に賃金やワークライフバランスを～</a:t>
            </a:r>
            <a:endParaRPr lang="en-US" altLang="ja-JP" sz="2800" b="1" dirty="0">
              <a:latin typeface="+mj-ea"/>
            </a:endParaRPr>
          </a:p>
        </p:txBody>
      </p:sp>
      <p:sp>
        <p:nvSpPr>
          <p:cNvPr id="15" name="正方形/長方形 14"/>
          <p:cNvSpPr/>
          <p:nvPr/>
        </p:nvSpPr>
        <p:spPr>
          <a:xfrm>
            <a:off x="180000" y="180000"/>
            <a:ext cx="8640472" cy="64893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3" name="図表 22"/>
          <p:cNvGraphicFramePr/>
          <p:nvPr/>
        </p:nvGraphicFramePr>
        <p:xfrm>
          <a:off x="755576" y="3501008"/>
          <a:ext cx="7776864"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 name="テキスト ボックス 23"/>
          <p:cNvSpPr txBox="1"/>
          <p:nvPr/>
        </p:nvSpPr>
        <p:spPr>
          <a:xfrm>
            <a:off x="837828" y="1365484"/>
            <a:ext cx="7848872" cy="954107"/>
          </a:xfrm>
          <a:prstGeom prst="rect">
            <a:avLst/>
          </a:prstGeom>
          <a:noFill/>
        </p:spPr>
        <p:txBody>
          <a:bodyPr wrap="square" rtlCol="0">
            <a:spAutoFit/>
          </a:bodyPr>
          <a:lstStyle/>
          <a:p>
            <a:r>
              <a:rPr lang="en-US" altLang="ja-JP" sz="1400" dirty="0" smtClean="0">
                <a:ln w="12700">
                  <a:solidFill>
                    <a:srgbClr val="0070C0"/>
                  </a:solidFill>
                  <a:prstDash val="solid"/>
                </a:ln>
                <a:solidFill>
                  <a:schemeClr val="accent5">
                    <a:lumMod val="50000"/>
                  </a:schemeClr>
                </a:solidFill>
              </a:rPr>
              <a:t>【</a:t>
            </a:r>
            <a:r>
              <a:rPr lang="ja-JP" altLang="en-US" sz="1400" dirty="0" smtClean="0">
                <a:ln w="12700">
                  <a:solidFill>
                    <a:srgbClr val="0070C0"/>
                  </a:solidFill>
                  <a:prstDash val="solid"/>
                </a:ln>
                <a:solidFill>
                  <a:schemeClr val="accent5">
                    <a:lumMod val="50000"/>
                  </a:schemeClr>
                </a:solidFill>
              </a:rPr>
              <a:t>目指すべき雇用平等法とは？</a:t>
            </a:r>
            <a:r>
              <a:rPr lang="en-US" altLang="ja-JP" sz="1400" dirty="0" smtClean="0">
                <a:ln w="12700">
                  <a:solidFill>
                    <a:srgbClr val="0070C0"/>
                  </a:solidFill>
                  <a:prstDash val="solid"/>
                </a:ln>
                <a:solidFill>
                  <a:schemeClr val="accent1">
                    <a:lumMod val="50000"/>
                  </a:schemeClr>
                </a:solidFill>
              </a:rPr>
              <a:t>】</a:t>
            </a:r>
          </a:p>
          <a:p>
            <a:r>
              <a:rPr lang="ja-JP" altLang="en-US" sz="1400" b="1" dirty="0" smtClean="0">
                <a:ln w="12700">
                  <a:solidFill>
                    <a:schemeClr val="accent5">
                      <a:lumMod val="75000"/>
                    </a:schemeClr>
                  </a:solidFill>
                  <a:prstDash val="solid"/>
                </a:ln>
                <a:solidFill>
                  <a:schemeClr val="accent5">
                    <a:lumMod val="50000"/>
                  </a:schemeClr>
                </a:solidFill>
                <a:latin typeface="+mj-ea"/>
                <a:ea typeface="+mj-ea"/>
              </a:rPr>
              <a:t>○</a:t>
            </a:r>
            <a:r>
              <a:rPr lang="ja-JP" altLang="en-US" sz="1400" dirty="0" smtClean="0">
                <a:ln w="12700">
                  <a:solidFill>
                    <a:schemeClr val="accent5">
                      <a:lumMod val="75000"/>
                    </a:schemeClr>
                  </a:solidFill>
                  <a:prstDash val="solid"/>
                </a:ln>
                <a:solidFill>
                  <a:schemeClr val="accent5">
                    <a:lumMod val="50000"/>
                  </a:schemeClr>
                </a:solidFill>
                <a:latin typeface="+mj-ea"/>
                <a:ea typeface="+mj-ea"/>
              </a:rPr>
              <a:t>均等法の各性差別禁止条項は、賃金格差是正にも運用すべき</a:t>
            </a:r>
            <a:endParaRPr lang="en-US" altLang="ja-JP" sz="1400" dirty="0" smtClean="0">
              <a:ln w="12700">
                <a:solidFill>
                  <a:schemeClr val="accent5">
                    <a:lumMod val="75000"/>
                  </a:schemeClr>
                </a:solidFill>
                <a:prstDash val="solid"/>
              </a:ln>
              <a:solidFill>
                <a:schemeClr val="accent5">
                  <a:lumMod val="50000"/>
                </a:schemeClr>
              </a:solidFill>
              <a:latin typeface="+mj-ea"/>
              <a:ea typeface="+mj-ea"/>
            </a:endParaRPr>
          </a:p>
          <a:p>
            <a:r>
              <a:rPr lang="ja-JP" altLang="en-US" sz="1400" dirty="0" smtClean="0">
                <a:ln w="12700">
                  <a:solidFill>
                    <a:schemeClr val="accent5">
                      <a:lumMod val="75000"/>
                    </a:schemeClr>
                  </a:solidFill>
                  <a:prstDash val="solid"/>
                </a:ln>
                <a:solidFill>
                  <a:schemeClr val="accent5">
                    <a:lumMod val="50000"/>
                  </a:schemeClr>
                </a:solidFill>
                <a:latin typeface="+mj-ea"/>
                <a:ea typeface="+mj-ea"/>
              </a:rPr>
              <a:t>○均等法の理念に「男女労働者の仕事と生活の調和をはかる」と明記すべき</a:t>
            </a:r>
            <a:endParaRPr lang="en-US" altLang="ja-JP" sz="1400" dirty="0" smtClean="0">
              <a:ln w="12700">
                <a:solidFill>
                  <a:schemeClr val="accent5">
                    <a:lumMod val="75000"/>
                  </a:schemeClr>
                </a:solidFill>
                <a:prstDash val="solid"/>
              </a:ln>
              <a:solidFill>
                <a:schemeClr val="accent5">
                  <a:lumMod val="50000"/>
                </a:schemeClr>
              </a:solidFill>
              <a:latin typeface="+mj-ea"/>
              <a:ea typeface="+mj-ea"/>
            </a:endParaRPr>
          </a:p>
          <a:p>
            <a:r>
              <a:rPr lang="ja-JP" altLang="en-US" sz="1400" dirty="0" smtClean="0">
                <a:ln w="12700">
                  <a:solidFill>
                    <a:schemeClr val="accent5">
                      <a:lumMod val="75000"/>
                    </a:schemeClr>
                  </a:solidFill>
                  <a:prstDash val="solid"/>
                </a:ln>
                <a:solidFill>
                  <a:schemeClr val="accent5">
                    <a:lumMod val="50000"/>
                  </a:schemeClr>
                </a:solidFill>
                <a:latin typeface="+mj-ea"/>
                <a:ea typeface="+mj-ea"/>
              </a:rPr>
              <a:t>○コースが異なる場合にも法違反の判断を行えるようにする等、性差別禁止条項の更なる強化</a:t>
            </a:r>
            <a:endParaRPr lang="en-US" altLang="ja-JP" sz="1400" dirty="0" smtClean="0">
              <a:ln w="12700">
                <a:solidFill>
                  <a:schemeClr val="accent5">
                    <a:lumMod val="75000"/>
                  </a:schemeClr>
                </a:solidFill>
                <a:prstDash val="solid"/>
              </a:ln>
              <a:solidFill>
                <a:schemeClr val="accent5">
                  <a:lumMod val="50000"/>
                </a:schemeClr>
              </a:solidFill>
              <a:latin typeface="+mj-ea"/>
              <a:ea typeface="+mj-ea"/>
            </a:endParaRPr>
          </a:p>
        </p:txBody>
      </p:sp>
      <p:sp>
        <p:nvSpPr>
          <p:cNvPr id="27" name="テキスト ボックス 26"/>
          <p:cNvSpPr txBox="1"/>
          <p:nvPr/>
        </p:nvSpPr>
        <p:spPr>
          <a:xfrm>
            <a:off x="1547664" y="5949280"/>
            <a:ext cx="6048672" cy="369332"/>
          </a:xfrm>
          <a:prstGeom prst="rect">
            <a:avLst/>
          </a:prstGeom>
          <a:noFill/>
        </p:spPr>
        <p:txBody>
          <a:bodyPr wrap="square" rtlCol="0">
            <a:spAutoFit/>
          </a:bodyPr>
          <a:lstStyle/>
          <a:p>
            <a:pPr algn="ctr"/>
            <a:r>
              <a:rPr kumimoji="1" lang="ja-JP" altLang="en-US" b="1" dirty="0" smtClean="0">
                <a:solidFill>
                  <a:srgbClr val="0070C0"/>
                </a:solidFill>
              </a:rPr>
              <a:t>均等法制定</a:t>
            </a:r>
            <a:r>
              <a:rPr kumimoji="1" lang="en-US" altLang="ja-JP" b="1" dirty="0" smtClean="0">
                <a:solidFill>
                  <a:srgbClr val="0070C0"/>
                </a:solidFill>
              </a:rPr>
              <a:t>30</a:t>
            </a:r>
            <a:r>
              <a:rPr kumimoji="1" lang="ja-JP" altLang="en-US" b="1" dirty="0" smtClean="0">
                <a:solidFill>
                  <a:srgbClr val="0070C0"/>
                </a:solidFill>
              </a:rPr>
              <a:t>年　真の男女平等社会をめざそう！</a:t>
            </a:r>
            <a:endParaRPr kumimoji="1" lang="ja-JP" altLang="en-US" b="1" dirty="0">
              <a:solidFill>
                <a:srgbClr val="0070C0"/>
              </a:solidFill>
            </a:endParaRPr>
          </a:p>
        </p:txBody>
      </p:sp>
      <p:pic>
        <p:nvPicPr>
          <p:cNvPr id="2049" name="Picture 1"/>
          <p:cNvPicPr>
            <a:picLocks noChangeAspect="1" noChangeArrowheads="1"/>
          </p:cNvPicPr>
          <p:nvPr/>
        </p:nvPicPr>
        <p:blipFill>
          <a:blip r:embed="rId7" cstate="print"/>
          <a:srcRect/>
          <a:stretch>
            <a:fillRect/>
          </a:stretch>
        </p:blipFill>
        <p:spPr bwMode="auto">
          <a:xfrm>
            <a:off x="7635152" y="5638936"/>
            <a:ext cx="609256" cy="836712"/>
          </a:xfrm>
          <a:prstGeom prst="rect">
            <a:avLst/>
          </a:prstGeom>
          <a:noFill/>
          <a:ln w="9525">
            <a:noFill/>
            <a:miter lim="800000"/>
            <a:headEnd/>
            <a:tailEnd/>
          </a:ln>
        </p:spPr>
      </p:pic>
      <p:pic>
        <p:nvPicPr>
          <p:cNvPr id="28" name="Picture 1"/>
          <p:cNvPicPr>
            <a:picLocks noChangeAspect="1" noChangeArrowheads="1"/>
          </p:cNvPicPr>
          <p:nvPr/>
        </p:nvPicPr>
        <p:blipFill>
          <a:blip r:embed="rId7" cstate="print"/>
          <a:srcRect/>
          <a:stretch>
            <a:fillRect/>
          </a:stretch>
        </p:blipFill>
        <p:spPr bwMode="auto">
          <a:xfrm>
            <a:off x="899592" y="5638936"/>
            <a:ext cx="609256" cy="836712"/>
          </a:xfrm>
          <a:prstGeom prst="rect">
            <a:avLst/>
          </a:prstGeom>
          <a:noFill/>
          <a:ln w="9525">
            <a:noFill/>
            <a:miter lim="800000"/>
            <a:headEnd/>
            <a:tailEnd/>
          </a:ln>
        </p:spPr>
      </p:pic>
      <p:sp>
        <p:nvSpPr>
          <p:cNvPr id="29" name="スライド番号プレースホルダ 28"/>
          <p:cNvSpPr>
            <a:spLocks noGrp="1"/>
          </p:cNvSpPr>
          <p:nvPr>
            <p:ph type="sldNum" sz="quarter" idx="12"/>
          </p:nvPr>
        </p:nvSpPr>
        <p:spPr/>
        <p:txBody>
          <a:bodyPr/>
          <a:lstStyle/>
          <a:p>
            <a:fld id="{BC21AC2A-99A2-45D4-B5DF-A50C2A5A2CF3}" type="slidenum">
              <a:rPr kumimoji="1" lang="ja-JP" altLang="en-US" smtClean="0"/>
              <a:pPr/>
              <a:t>17</a:t>
            </a:fld>
            <a:endParaRPr kumimoji="1" lang="ja-JP" altLang="en-US"/>
          </a:p>
        </p:txBody>
      </p:sp>
      <p:sp>
        <p:nvSpPr>
          <p:cNvPr id="13" name="正方形/長方形 12"/>
          <p:cNvSpPr/>
          <p:nvPr/>
        </p:nvSpPr>
        <p:spPr>
          <a:xfrm>
            <a:off x="755576" y="2577678"/>
            <a:ext cx="8208912" cy="923330"/>
          </a:xfrm>
          <a:prstGeom prst="rect">
            <a:avLst/>
          </a:prstGeom>
        </p:spPr>
        <p:txBody>
          <a:bodyPr wrap="square">
            <a:spAutoFit/>
          </a:bodyPr>
          <a:lstStyle/>
          <a:p>
            <a:r>
              <a:rPr lang="ja-JP" altLang="en-US" b="1" dirty="0" smtClean="0">
                <a:solidFill>
                  <a:schemeClr val="accent5">
                    <a:lumMod val="75000"/>
                  </a:schemeClr>
                </a:solidFill>
                <a:latin typeface="+mn-ea"/>
              </a:rPr>
              <a:t>男女の雇用の「機会」のみならず、結果の「平等」も担保する法制度を！</a:t>
            </a:r>
            <a:endParaRPr lang="en-US" altLang="ja-JP" b="1" dirty="0" smtClean="0">
              <a:solidFill>
                <a:schemeClr val="accent5">
                  <a:lumMod val="75000"/>
                </a:schemeClr>
              </a:solidFill>
              <a:latin typeface="+mn-ea"/>
            </a:endParaRPr>
          </a:p>
          <a:p>
            <a:r>
              <a:rPr lang="ja-JP" altLang="en-US" b="1" dirty="0" smtClean="0">
                <a:solidFill>
                  <a:srgbClr val="FF0000"/>
                </a:solidFill>
                <a:latin typeface="+mn-ea"/>
              </a:rPr>
              <a:t>「賃金格差是正」「ワークライフバランス」「性差別禁止」</a:t>
            </a:r>
            <a:r>
              <a:rPr lang="ja-JP" altLang="en-US" b="1" dirty="0" smtClean="0">
                <a:solidFill>
                  <a:schemeClr val="accent5">
                    <a:lumMod val="75000"/>
                  </a:schemeClr>
                </a:solidFill>
                <a:latin typeface="+mn-ea"/>
              </a:rPr>
              <a:t>は、</a:t>
            </a:r>
            <a:endParaRPr lang="en-US" altLang="ja-JP" b="1" dirty="0" smtClean="0">
              <a:solidFill>
                <a:schemeClr val="accent5">
                  <a:lumMod val="75000"/>
                </a:schemeClr>
              </a:solidFill>
              <a:latin typeface="+mn-ea"/>
            </a:endParaRPr>
          </a:p>
          <a:p>
            <a:r>
              <a:rPr lang="ja-JP" altLang="en-US" b="1" dirty="0" smtClean="0">
                <a:solidFill>
                  <a:schemeClr val="accent5">
                    <a:lumMod val="75000"/>
                  </a:schemeClr>
                </a:solidFill>
                <a:latin typeface="+mn-ea"/>
              </a:rPr>
              <a:t>女性の更なる活躍に必要不可欠！　均等法をこの三本柱から改正すべき！</a:t>
            </a:r>
            <a:endParaRPr lang="en-US" altLang="ja-JP" b="1" dirty="0" smtClean="0">
              <a:solidFill>
                <a:schemeClr val="accent5">
                  <a:lumMod val="75000"/>
                </a:schemeClr>
              </a:solidFill>
              <a:latin typeface="+mn-ea"/>
            </a:endParaRPr>
          </a:p>
        </p:txBody>
      </p:sp>
    </p:spTree>
    <p:extLst>
      <p:ext uri="{BB962C8B-B14F-4D97-AF65-F5344CB8AC3E}">
        <p14:creationId xmlns:p14="http://schemas.microsoft.com/office/powerpoint/2010/main" val="1976728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71475" y="1179512"/>
            <a:ext cx="8424863" cy="3113583"/>
          </a:xfrm>
          <a:ln/>
        </p:spPr>
        <p:style>
          <a:lnRef idx="1">
            <a:schemeClr val="accent5"/>
          </a:lnRef>
          <a:fillRef idx="2">
            <a:schemeClr val="accent5"/>
          </a:fillRef>
          <a:effectRef idx="1">
            <a:schemeClr val="accent5"/>
          </a:effectRef>
          <a:fontRef idx="minor">
            <a:schemeClr val="dk1"/>
          </a:fontRef>
        </p:style>
        <p:txBody>
          <a:bodyPr rtlCol="0">
            <a:noAutofit/>
          </a:bodyPr>
          <a:lstStyle/>
          <a:p>
            <a:pPr algn="l" fontAlgn="auto">
              <a:spcAft>
                <a:spcPts val="0"/>
              </a:spcAft>
              <a:buFont typeface="Arial" pitchFamily="34" charset="0"/>
              <a:buNone/>
              <a:defRPr/>
            </a:pPr>
            <a:r>
              <a:rPr lang="ja-JP" altLang="en-US" sz="1700" b="1" dirty="0" smtClean="0">
                <a:solidFill>
                  <a:schemeClr val="tx1"/>
                </a:solidFill>
                <a:latin typeface="HG丸ｺﾞｼｯｸM-PRO" pitchFamily="50" charset="-128"/>
                <a:ea typeface="HG丸ｺﾞｼｯｸM-PRO" pitchFamily="50" charset="-128"/>
              </a:rPr>
              <a:t>■</a:t>
            </a:r>
            <a:r>
              <a:rPr lang="en-US" altLang="ja-JP" sz="1700" b="1" dirty="0" smtClean="0">
                <a:solidFill>
                  <a:schemeClr val="tx1"/>
                </a:solidFill>
                <a:latin typeface="HG丸ｺﾞｼｯｸM-PRO" pitchFamily="50" charset="-128"/>
                <a:ea typeface="HG丸ｺﾞｼｯｸM-PRO" pitchFamily="50" charset="-128"/>
              </a:rPr>
              <a:t>2014</a:t>
            </a:r>
            <a:r>
              <a:rPr lang="ja-JP" altLang="ja-JP" sz="1700" b="1" dirty="0" smtClean="0">
                <a:solidFill>
                  <a:schemeClr val="tx1"/>
                </a:solidFill>
                <a:latin typeface="HG丸ｺﾞｼｯｸM-PRO" pitchFamily="50" charset="-128"/>
                <a:ea typeface="HG丸ｺﾞｼｯｸM-PRO" pitchFamily="50" charset="-128"/>
              </a:rPr>
              <a:t>年</a:t>
            </a:r>
            <a:r>
              <a:rPr lang="en-US" altLang="ja-JP" sz="1700" b="1" dirty="0" smtClean="0">
                <a:solidFill>
                  <a:schemeClr val="tx1"/>
                </a:solidFill>
                <a:latin typeface="HG丸ｺﾞｼｯｸM-PRO" pitchFamily="50" charset="-128"/>
                <a:ea typeface="HG丸ｺﾞｼｯｸM-PRO" pitchFamily="50" charset="-128"/>
              </a:rPr>
              <a:t>6</a:t>
            </a:r>
            <a:r>
              <a:rPr lang="ja-JP" altLang="ja-JP" sz="1700" b="1" dirty="0" smtClean="0">
                <a:solidFill>
                  <a:schemeClr val="tx1"/>
                </a:solidFill>
                <a:latin typeface="HG丸ｺﾞｼｯｸM-PRO" pitchFamily="50" charset="-128"/>
                <a:ea typeface="HG丸ｺﾞｼｯｸM-PRO" pitchFamily="50" charset="-128"/>
              </a:rPr>
              <a:t>月に閣議決定した</a:t>
            </a:r>
            <a:r>
              <a:rPr lang="ja-JP" altLang="ja-JP" sz="1700" b="1" u="sng" dirty="0" smtClean="0">
                <a:solidFill>
                  <a:srgbClr val="FF0000"/>
                </a:solidFill>
                <a:latin typeface="HG丸ｺﾞｼｯｸM-PRO" pitchFamily="50" charset="-128"/>
                <a:ea typeface="HG丸ｺﾞｼｯｸM-PRO" pitchFamily="50" charset="-128"/>
              </a:rPr>
              <a:t>「日本再興戦略」改訂</a:t>
            </a:r>
            <a:r>
              <a:rPr lang="en-US" altLang="ja-JP" sz="1700" b="1" u="sng" dirty="0" smtClean="0">
                <a:solidFill>
                  <a:srgbClr val="FF0000"/>
                </a:solidFill>
                <a:latin typeface="HG丸ｺﾞｼｯｸM-PRO" pitchFamily="50" charset="-128"/>
                <a:ea typeface="HG丸ｺﾞｼｯｸM-PRO" pitchFamily="50" charset="-128"/>
              </a:rPr>
              <a:t>2014</a:t>
            </a:r>
            <a:r>
              <a:rPr lang="ja-JP" altLang="ja-JP" sz="1700" b="1" dirty="0" smtClean="0">
                <a:solidFill>
                  <a:schemeClr val="tx1"/>
                </a:solidFill>
                <a:latin typeface="HG丸ｺﾞｼｯｸM-PRO" pitchFamily="50" charset="-128"/>
                <a:ea typeface="HG丸ｺﾞｼｯｸM-PRO" pitchFamily="50" charset="-128"/>
              </a:rPr>
              <a:t>において、</a:t>
            </a:r>
            <a:r>
              <a:rPr lang="ja-JP" altLang="ja-JP" sz="1700" b="1" u="sng" dirty="0" smtClean="0">
                <a:solidFill>
                  <a:srgbClr val="FF0000"/>
                </a:solidFill>
                <a:latin typeface="HG丸ｺﾞｼｯｸM-PRO" pitchFamily="50" charset="-128"/>
                <a:ea typeface="HG丸ｺﾞｼｯｸM-PRO" pitchFamily="50" charset="-128"/>
              </a:rPr>
              <a:t>「</a:t>
            </a:r>
            <a:r>
              <a:rPr lang="en-US" altLang="ja-JP" sz="1700" b="1" u="sng" dirty="0" smtClean="0">
                <a:solidFill>
                  <a:srgbClr val="FF0000"/>
                </a:solidFill>
                <a:latin typeface="HG丸ｺﾞｼｯｸM-PRO" pitchFamily="50" charset="-128"/>
                <a:ea typeface="HG丸ｺﾞｼｯｸM-PRO" pitchFamily="50" charset="-128"/>
              </a:rPr>
              <a:t>2020</a:t>
            </a:r>
            <a:r>
              <a:rPr lang="ja-JP" altLang="ja-JP" sz="1700" b="1" u="sng" dirty="0" smtClean="0">
                <a:solidFill>
                  <a:srgbClr val="FF0000"/>
                </a:solidFill>
                <a:latin typeface="HG丸ｺﾞｼｯｸM-PRO" pitchFamily="50" charset="-128"/>
                <a:ea typeface="HG丸ｺﾞｼｯｸM-PRO" pitchFamily="50" charset="-128"/>
              </a:rPr>
              <a:t>年</a:t>
            </a:r>
            <a:r>
              <a:rPr lang="ja-JP" altLang="en-US" sz="1700" b="1" u="sng" dirty="0" smtClean="0">
                <a:solidFill>
                  <a:srgbClr val="FF0000"/>
                </a:solidFill>
                <a:latin typeface="HG丸ｺﾞｼｯｸM-PRO" pitchFamily="50" charset="-128"/>
                <a:ea typeface="HG丸ｺﾞｼｯｸM-PRO" pitchFamily="50" charset="-128"/>
              </a:rPr>
              <a:t>　　</a:t>
            </a:r>
            <a:endParaRPr lang="en-US" altLang="ja-JP" sz="1700" b="1" u="sng" dirty="0" smtClean="0">
              <a:solidFill>
                <a:srgbClr val="FF0000"/>
              </a:solidFill>
              <a:latin typeface="HG丸ｺﾞｼｯｸM-PRO" pitchFamily="50" charset="-128"/>
              <a:ea typeface="HG丸ｺﾞｼｯｸM-PRO" pitchFamily="50" charset="-128"/>
            </a:endParaRPr>
          </a:p>
          <a:p>
            <a:pPr algn="l" fontAlgn="auto">
              <a:spcAft>
                <a:spcPts val="0"/>
              </a:spcAft>
              <a:buFont typeface="Arial" pitchFamily="34" charset="0"/>
              <a:buNone/>
              <a:defRPr/>
            </a:pPr>
            <a:r>
              <a:rPr lang="ja-JP" altLang="en-US" sz="1700" b="1" dirty="0" smtClean="0">
                <a:solidFill>
                  <a:srgbClr val="FF0000"/>
                </a:solidFill>
                <a:latin typeface="HG丸ｺﾞｼｯｸM-PRO" pitchFamily="50" charset="-128"/>
                <a:ea typeface="HG丸ｺﾞｼｯｸM-PRO" pitchFamily="50" charset="-128"/>
              </a:rPr>
              <a:t>　</a:t>
            </a:r>
            <a:r>
              <a:rPr lang="ja-JP" altLang="ja-JP" sz="1700" b="1" u="sng" dirty="0" smtClean="0">
                <a:solidFill>
                  <a:srgbClr val="FF0000"/>
                </a:solidFill>
                <a:latin typeface="HG丸ｺﾞｼｯｸM-PRO" pitchFamily="50" charset="-128"/>
                <a:ea typeface="HG丸ｺﾞｼｯｸM-PRO" pitchFamily="50" charset="-128"/>
              </a:rPr>
              <a:t>に指導的地位に占める女性の割合</a:t>
            </a:r>
            <a:r>
              <a:rPr lang="en-US" altLang="ja-JP" sz="1700" b="1" u="sng" dirty="0" smtClean="0">
                <a:solidFill>
                  <a:srgbClr val="FF0000"/>
                </a:solidFill>
                <a:latin typeface="HG丸ｺﾞｼｯｸM-PRO" pitchFamily="50" charset="-128"/>
                <a:ea typeface="HG丸ｺﾞｼｯｸM-PRO" pitchFamily="50" charset="-128"/>
              </a:rPr>
              <a:t>30</a:t>
            </a:r>
            <a:r>
              <a:rPr lang="ja-JP" altLang="ja-JP" sz="1700" b="1" u="sng" dirty="0" smtClean="0">
                <a:solidFill>
                  <a:srgbClr val="FF0000"/>
                </a:solidFill>
                <a:latin typeface="HG丸ｺﾞｼｯｸM-PRO" pitchFamily="50" charset="-128"/>
                <a:ea typeface="HG丸ｺﾞｼｯｸM-PRO" pitchFamily="50" charset="-128"/>
              </a:rPr>
              <a:t>％」</a:t>
            </a:r>
            <a:r>
              <a:rPr lang="ja-JP" altLang="ja-JP" sz="1700" b="1" dirty="0" smtClean="0">
                <a:solidFill>
                  <a:schemeClr val="tx1"/>
                </a:solidFill>
                <a:latin typeface="HG丸ｺﾞｼｯｸM-PRO" pitchFamily="50" charset="-128"/>
                <a:ea typeface="HG丸ｺﾞｼｯｸM-PRO" pitchFamily="50" charset="-128"/>
              </a:rPr>
              <a:t>の実現を目指し、女性の活躍推進の</a:t>
            </a:r>
            <a:endParaRPr lang="en-US" altLang="ja-JP" sz="1700" b="1" dirty="0" smtClean="0">
              <a:solidFill>
                <a:schemeClr val="tx1"/>
              </a:solidFill>
              <a:latin typeface="HG丸ｺﾞｼｯｸM-PRO" pitchFamily="50" charset="-128"/>
              <a:ea typeface="HG丸ｺﾞｼｯｸM-PRO" pitchFamily="50" charset="-128"/>
            </a:endParaRPr>
          </a:p>
          <a:p>
            <a:pPr algn="l" fontAlgn="auto">
              <a:spcAft>
                <a:spcPts val="0"/>
              </a:spcAft>
              <a:buFont typeface="Arial" pitchFamily="34" charset="0"/>
              <a:buNone/>
              <a:defRPr/>
            </a:pPr>
            <a:r>
              <a:rPr lang="ja-JP" altLang="en-US" sz="1700" b="1" dirty="0" smtClean="0">
                <a:solidFill>
                  <a:schemeClr val="tx1"/>
                </a:solidFill>
                <a:latin typeface="HG丸ｺﾞｼｯｸM-PRO" pitchFamily="50" charset="-128"/>
                <a:ea typeface="HG丸ｺﾞｼｯｸM-PRO" pitchFamily="50" charset="-128"/>
              </a:rPr>
              <a:t>　</a:t>
            </a:r>
            <a:r>
              <a:rPr lang="ja-JP" altLang="ja-JP" sz="1700" b="1" dirty="0" smtClean="0">
                <a:solidFill>
                  <a:schemeClr val="tx1"/>
                </a:solidFill>
                <a:latin typeface="HG丸ｺﾞｼｯｸM-PRO" pitchFamily="50" charset="-128"/>
                <a:ea typeface="HG丸ｺﾞｼｯｸM-PRO" pitchFamily="50" charset="-128"/>
              </a:rPr>
              <a:t>取り組みを前進させるための</a:t>
            </a:r>
            <a:r>
              <a:rPr lang="ja-JP" altLang="en-US" sz="1700" b="1" u="sng" dirty="0" smtClean="0">
                <a:solidFill>
                  <a:srgbClr val="FF0000"/>
                </a:solidFill>
                <a:latin typeface="HG丸ｺﾞｼｯｸM-PRO" pitchFamily="50" charset="-128"/>
                <a:ea typeface="HG丸ｺﾞｼｯｸM-PRO" pitchFamily="50" charset="-128"/>
              </a:rPr>
              <a:t>新たな総合的な</a:t>
            </a:r>
            <a:r>
              <a:rPr lang="ja-JP" altLang="ja-JP" sz="1700" b="1" u="sng" dirty="0" smtClean="0">
                <a:solidFill>
                  <a:srgbClr val="FF0000"/>
                </a:solidFill>
                <a:latin typeface="HG丸ｺﾞｼｯｸM-PRO" pitchFamily="50" charset="-128"/>
                <a:ea typeface="HG丸ｺﾞｼｯｸM-PRO" pitchFamily="50" charset="-128"/>
              </a:rPr>
              <a:t>枠組み</a:t>
            </a:r>
            <a:endParaRPr lang="en-US" altLang="ja-JP" sz="1700" b="1" u="sng" dirty="0" smtClean="0">
              <a:solidFill>
                <a:srgbClr val="FF0000"/>
              </a:solidFill>
              <a:latin typeface="HG丸ｺﾞｼｯｸM-PRO" pitchFamily="50" charset="-128"/>
              <a:ea typeface="HG丸ｺﾞｼｯｸM-PRO" pitchFamily="50" charset="-128"/>
            </a:endParaRPr>
          </a:p>
          <a:p>
            <a:pPr algn="l" fontAlgn="auto">
              <a:spcAft>
                <a:spcPts val="0"/>
              </a:spcAft>
              <a:buFont typeface="Arial" pitchFamily="34" charset="0"/>
              <a:buNone/>
              <a:defRPr/>
            </a:pPr>
            <a:r>
              <a:rPr lang="ja-JP" altLang="en-US" sz="1700" b="1" dirty="0" smtClean="0">
                <a:solidFill>
                  <a:schemeClr val="tx1"/>
                </a:solidFill>
                <a:latin typeface="HG丸ｺﾞｼｯｸM-PRO" pitchFamily="50" charset="-128"/>
                <a:ea typeface="HG丸ｺﾞｼｯｸM-PRO" pitchFamily="50" charset="-128"/>
              </a:rPr>
              <a:t>■</a:t>
            </a:r>
            <a:r>
              <a:rPr lang="ja-JP" altLang="ja-JP" sz="1700" b="1" dirty="0" smtClean="0">
                <a:solidFill>
                  <a:schemeClr val="tx1"/>
                </a:solidFill>
                <a:latin typeface="HG丸ｺﾞｼｯｸM-PRO" pitchFamily="50" charset="-128"/>
                <a:ea typeface="HG丸ｺﾞｼｯｸM-PRO" pitchFamily="50" charset="-128"/>
              </a:rPr>
              <a:t>具体的</a:t>
            </a:r>
            <a:r>
              <a:rPr lang="ja-JP" altLang="en-US" sz="1700" b="1" dirty="0" smtClean="0">
                <a:solidFill>
                  <a:schemeClr val="tx1"/>
                </a:solidFill>
                <a:latin typeface="HG丸ｺﾞｼｯｸM-PRO" pitchFamily="50" charset="-128"/>
                <a:ea typeface="HG丸ｺﾞｼｯｸM-PRO" pitchFamily="50" charset="-128"/>
              </a:rPr>
              <a:t>に</a:t>
            </a:r>
            <a:r>
              <a:rPr lang="ja-JP" altLang="ja-JP" sz="1700" b="1" dirty="0" smtClean="0">
                <a:solidFill>
                  <a:schemeClr val="tx1"/>
                </a:solidFill>
                <a:latin typeface="HG丸ｺﾞｼｯｸM-PRO" pitchFamily="50" charset="-128"/>
                <a:ea typeface="HG丸ｺﾞｼｯｸM-PRO" pitchFamily="50" charset="-128"/>
              </a:rPr>
              <a:t>は、</a:t>
            </a:r>
            <a:r>
              <a:rPr lang="ja-JP" altLang="ja-JP" sz="1700" b="1" u="sng" dirty="0" smtClean="0">
                <a:solidFill>
                  <a:srgbClr val="FF0000"/>
                </a:solidFill>
                <a:latin typeface="HG丸ｺﾞｼｯｸM-PRO" pitchFamily="50" charset="-128"/>
                <a:ea typeface="HG丸ｺﾞｼｯｸM-PRO" pitchFamily="50" charset="-128"/>
              </a:rPr>
              <a:t>「国・地方公共団体、民間事業者における女性の登用の現状把握、</a:t>
            </a:r>
            <a:endParaRPr lang="en-US" altLang="ja-JP" sz="1700" b="1" u="sng" dirty="0" smtClean="0">
              <a:solidFill>
                <a:srgbClr val="FF0000"/>
              </a:solidFill>
              <a:latin typeface="HG丸ｺﾞｼｯｸM-PRO" pitchFamily="50" charset="-128"/>
              <a:ea typeface="HG丸ｺﾞｼｯｸM-PRO" pitchFamily="50" charset="-128"/>
            </a:endParaRPr>
          </a:p>
          <a:p>
            <a:pPr algn="l" fontAlgn="auto">
              <a:spcAft>
                <a:spcPts val="0"/>
              </a:spcAft>
              <a:buFont typeface="Arial" pitchFamily="34" charset="0"/>
              <a:buNone/>
              <a:defRPr/>
            </a:pPr>
            <a:r>
              <a:rPr lang="ja-JP" altLang="en-US" sz="1700" b="1" dirty="0" smtClean="0">
                <a:solidFill>
                  <a:srgbClr val="FF0000"/>
                </a:solidFill>
                <a:latin typeface="HG丸ｺﾞｼｯｸM-PRO" pitchFamily="50" charset="-128"/>
                <a:ea typeface="HG丸ｺﾞｼｯｸM-PRO" pitchFamily="50" charset="-128"/>
              </a:rPr>
              <a:t>　</a:t>
            </a:r>
            <a:r>
              <a:rPr lang="ja-JP" altLang="ja-JP" sz="1700" b="1" u="sng" dirty="0" smtClean="0">
                <a:solidFill>
                  <a:srgbClr val="FF0000"/>
                </a:solidFill>
                <a:latin typeface="HG丸ｺﾞｼｯｸM-PRO" pitchFamily="50" charset="-128"/>
                <a:ea typeface="HG丸ｺﾞｼｯｸM-PRO" pitchFamily="50" charset="-128"/>
              </a:rPr>
              <a:t>目標設定、目標達成に向けた自主行動計画の策定およびこれらの情報開示</a:t>
            </a:r>
            <a:r>
              <a:rPr lang="ja-JP" altLang="ja-JP" sz="1700" b="1" dirty="0" smtClean="0">
                <a:solidFill>
                  <a:schemeClr val="tx1"/>
                </a:solidFill>
                <a:latin typeface="HG丸ｺﾞｼｯｸM-PRO" pitchFamily="50" charset="-128"/>
                <a:ea typeface="HG丸ｺﾞｼｯｸM-PRO" pitchFamily="50" charset="-128"/>
              </a:rPr>
              <a:t>を含め、</a:t>
            </a:r>
            <a:endParaRPr lang="en-US" altLang="ja-JP" sz="1700" b="1" dirty="0" smtClean="0">
              <a:solidFill>
                <a:schemeClr val="tx1"/>
              </a:solidFill>
              <a:latin typeface="HG丸ｺﾞｼｯｸM-PRO" pitchFamily="50" charset="-128"/>
              <a:ea typeface="HG丸ｺﾞｼｯｸM-PRO" pitchFamily="50" charset="-128"/>
            </a:endParaRPr>
          </a:p>
          <a:p>
            <a:pPr algn="l" fontAlgn="auto">
              <a:spcAft>
                <a:spcPts val="0"/>
              </a:spcAft>
              <a:buFont typeface="Arial" pitchFamily="34" charset="0"/>
              <a:buNone/>
              <a:defRPr/>
            </a:pPr>
            <a:r>
              <a:rPr lang="ja-JP" altLang="en-US" sz="1700" b="1" dirty="0" smtClean="0">
                <a:solidFill>
                  <a:schemeClr val="tx1"/>
                </a:solidFill>
                <a:latin typeface="HG丸ｺﾞｼｯｸM-PRO" pitchFamily="50" charset="-128"/>
                <a:ea typeface="HG丸ｺﾞｼｯｸM-PRO" pitchFamily="50" charset="-128"/>
              </a:rPr>
              <a:t>　</a:t>
            </a:r>
            <a:r>
              <a:rPr lang="ja-JP" altLang="ja-JP" sz="1700" b="1" dirty="0" smtClean="0">
                <a:solidFill>
                  <a:schemeClr val="tx1"/>
                </a:solidFill>
                <a:latin typeface="HG丸ｺﾞｼｯｸM-PRO" pitchFamily="50" charset="-128"/>
                <a:ea typeface="HG丸ｺﾞｼｯｸM-PRO" pitchFamily="50" charset="-128"/>
              </a:rPr>
              <a:t>各主体がとるべき対応</a:t>
            </a:r>
            <a:r>
              <a:rPr lang="ja-JP" altLang="en-US" sz="1700" b="1" dirty="0" smtClean="0">
                <a:solidFill>
                  <a:schemeClr val="tx1"/>
                </a:solidFill>
                <a:latin typeface="HG丸ｺﾞｼｯｸM-PRO" pitchFamily="50" charset="-128"/>
                <a:ea typeface="HG丸ｺﾞｼｯｸM-PRO" pitchFamily="50" charset="-128"/>
              </a:rPr>
              <a:t>を規定。</a:t>
            </a:r>
            <a:r>
              <a:rPr lang="ja-JP" altLang="ja-JP" sz="1700" b="1" dirty="0" smtClean="0">
                <a:solidFill>
                  <a:schemeClr val="tx1"/>
                </a:solidFill>
                <a:latin typeface="HG丸ｺﾞｼｯｸM-PRO" pitchFamily="50" charset="-128"/>
                <a:ea typeface="HG丸ｺﾞｼｯｸM-PRO" pitchFamily="50" charset="-128"/>
              </a:rPr>
              <a:t>女性の活躍推進に取り組む企業の認定や、インセ</a:t>
            </a:r>
            <a:endParaRPr lang="en-US" altLang="ja-JP" sz="1700" b="1" dirty="0" smtClean="0">
              <a:solidFill>
                <a:schemeClr val="tx1"/>
              </a:solidFill>
              <a:latin typeface="HG丸ｺﾞｼｯｸM-PRO" pitchFamily="50" charset="-128"/>
              <a:ea typeface="HG丸ｺﾞｼｯｸM-PRO" pitchFamily="50" charset="-128"/>
            </a:endParaRPr>
          </a:p>
          <a:p>
            <a:pPr algn="l" fontAlgn="auto">
              <a:spcAft>
                <a:spcPts val="0"/>
              </a:spcAft>
              <a:buFont typeface="Arial" pitchFamily="34" charset="0"/>
              <a:buNone/>
              <a:defRPr/>
            </a:pPr>
            <a:r>
              <a:rPr lang="ja-JP" altLang="en-US" sz="1700" b="1" dirty="0" smtClean="0">
                <a:solidFill>
                  <a:schemeClr val="tx1"/>
                </a:solidFill>
                <a:latin typeface="HG丸ｺﾞｼｯｸM-PRO" pitchFamily="50" charset="-128"/>
                <a:ea typeface="HG丸ｺﾞｼｯｸM-PRO" pitchFamily="50" charset="-128"/>
              </a:rPr>
              <a:t>　</a:t>
            </a:r>
            <a:r>
              <a:rPr lang="ja-JP" altLang="ja-JP" sz="1700" b="1" dirty="0" smtClean="0">
                <a:solidFill>
                  <a:schemeClr val="tx1"/>
                </a:solidFill>
                <a:latin typeface="HG丸ｺﾞｼｯｸM-PRO" pitchFamily="50" charset="-128"/>
                <a:ea typeface="HG丸ｺﾞｼｯｸM-PRO" pitchFamily="50" charset="-128"/>
              </a:rPr>
              <a:t>ンティブの付与など</a:t>
            </a:r>
            <a:r>
              <a:rPr lang="ja-JP" altLang="ja-JP" sz="1700" b="1" u="sng" dirty="0" smtClean="0">
                <a:solidFill>
                  <a:srgbClr val="FF0000"/>
                </a:solidFill>
                <a:latin typeface="HG丸ｺﾞｼｯｸM-PRO" pitchFamily="50" charset="-128"/>
                <a:ea typeface="HG丸ｺﾞｼｯｸM-PRO" pitchFamily="50" charset="-128"/>
              </a:rPr>
              <a:t>実効性確保の</a:t>
            </a:r>
            <a:r>
              <a:rPr lang="ja-JP" altLang="en-US" sz="1700" b="1" u="sng" dirty="0" smtClean="0">
                <a:solidFill>
                  <a:srgbClr val="FF0000"/>
                </a:solidFill>
                <a:latin typeface="HG丸ｺﾞｼｯｸM-PRO" pitchFamily="50" charset="-128"/>
                <a:ea typeface="HG丸ｺﾞｼｯｸM-PRO" pitchFamily="50" charset="-128"/>
              </a:rPr>
              <a:t>ための</a:t>
            </a:r>
            <a:r>
              <a:rPr lang="ja-JP" altLang="ja-JP" sz="1700" b="1" u="sng" dirty="0" smtClean="0">
                <a:solidFill>
                  <a:srgbClr val="FF0000"/>
                </a:solidFill>
                <a:latin typeface="HG丸ｺﾞｼｯｸM-PRO" pitchFamily="50" charset="-128"/>
                <a:ea typeface="HG丸ｺﾞｼｯｸM-PRO" pitchFamily="50" charset="-128"/>
              </a:rPr>
              <a:t>措置</a:t>
            </a:r>
            <a:r>
              <a:rPr lang="ja-JP" altLang="ja-JP" sz="1700" b="1" dirty="0" smtClean="0">
                <a:solidFill>
                  <a:schemeClr val="tx1"/>
                </a:solidFill>
                <a:latin typeface="HG丸ｺﾞｼｯｸM-PRO" pitchFamily="50" charset="-128"/>
                <a:ea typeface="HG丸ｺﾞｼｯｸM-PRO" pitchFamily="50" charset="-128"/>
              </a:rPr>
              <a:t>について</a:t>
            </a:r>
            <a:r>
              <a:rPr lang="ja-JP" altLang="en-US" sz="1700" b="1" dirty="0" smtClean="0">
                <a:solidFill>
                  <a:schemeClr val="tx1"/>
                </a:solidFill>
                <a:latin typeface="HG丸ｺﾞｼｯｸM-PRO" pitchFamily="50" charset="-128"/>
                <a:ea typeface="HG丸ｺﾞｼｯｸM-PRO" pitchFamily="50" charset="-128"/>
              </a:rPr>
              <a:t>も</a:t>
            </a:r>
            <a:r>
              <a:rPr lang="ja-JP" altLang="ja-JP" sz="1700" b="1" dirty="0" smtClean="0">
                <a:solidFill>
                  <a:schemeClr val="tx1"/>
                </a:solidFill>
                <a:latin typeface="HG丸ｺﾞｼｯｸM-PRO" pitchFamily="50" charset="-128"/>
                <a:ea typeface="HG丸ｺﾞｼｯｸM-PRO" pitchFamily="50" charset="-128"/>
              </a:rPr>
              <a:t>検討。</a:t>
            </a:r>
            <a:endParaRPr lang="en-US" altLang="ja-JP" sz="1700" b="1" dirty="0" smtClean="0">
              <a:solidFill>
                <a:schemeClr val="tx1"/>
              </a:solidFill>
              <a:latin typeface="HG丸ｺﾞｼｯｸM-PRO" pitchFamily="50" charset="-128"/>
              <a:ea typeface="HG丸ｺﾞｼｯｸM-PRO" pitchFamily="50" charset="-128"/>
            </a:endParaRPr>
          </a:p>
          <a:p>
            <a:pPr algn="l" fontAlgn="auto">
              <a:spcAft>
                <a:spcPts val="0"/>
              </a:spcAft>
              <a:buFont typeface="Arial" pitchFamily="34" charset="0"/>
              <a:buNone/>
              <a:defRPr/>
            </a:pPr>
            <a:r>
              <a:rPr lang="ja-JP" altLang="en-US" sz="1700" b="1" dirty="0" smtClean="0">
                <a:solidFill>
                  <a:schemeClr val="tx1"/>
                </a:solidFill>
                <a:latin typeface="HG丸ｺﾞｼｯｸM-PRO" pitchFamily="50" charset="-128"/>
                <a:ea typeface="HG丸ｺﾞｼｯｸM-PRO" pitchFamily="50" charset="-128"/>
              </a:rPr>
              <a:t>■</a:t>
            </a:r>
            <a:r>
              <a:rPr lang="ja-JP" altLang="ja-JP" sz="1700" b="1" dirty="0" smtClean="0">
                <a:solidFill>
                  <a:schemeClr val="tx1"/>
                </a:solidFill>
                <a:latin typeface="HG丸ｺﾞｼｯｸM-PRO" pitchFamily="50" charset="-128"/>
                <a:ea typeface="HG丸ｺﾞｼｯｸM-PRO" pitchFamily="50" charset="-128"/>
              </a:rPr>
              <a:t>法案は労働政策審議会雇用均等分科会において</a:t>
            </a:r>
            <a:r>
              <a:rPr lang="ja-JP" altLang="en-US" sz="1700" b="1" dirty="0" smtClean="0">
                <a:solidFill>
                  <a:schemeClr val="tx1"/>
                </a:solidFill>
                <a:latin typeface="HG丸ｺﾞｼｯｸM-PRO" pitchFamily="50" charset="-128"/>
                <a:ea typeface="HG丸ｺﾞｼｯｸM-PRO" pitchFamily="50" charset="-128"/>
              </a:rPr>
              <a:t>審議のうえ</a:t>
            </a:r>
            <a:r>
              <a:rPr lang="ja-JP" altLang="ja-JP" sz="1700" b="1" dirty="0" smtClean="0">
                <a:solidFill>
                  <a:schemeClr val="tx1"/>
                </a:solidFill>
                <a:latin typeface="HG丸ｺﾞｼｯｸM-PRO" pitchFamily="50" charset="-128"/>
                <a:ea typeface="HG丸ｺﾞｼｯｸM-PRO" pitchFamily="50" charset="-128"/>
              </a:rPr>
              <a:t>第</a:t>
            </a:r>
            <a:r>
              <a:rPr lang="en-US" altLang="ja-JP" sz="1700" b="1" dirty="0" smtClean="0">
                <a:solidFill>
                  <a:schemeClr val="tx1"/>
                </a:solidFill>
                <a:latin typeface="HG丸ｺﾞｼｯｸM-PRO" pitchFamily="50" charset="-128"/>
                <a:ea typeface="HG丸ｺﾞｼｯｸM-PRO" pitchFamily="50" charset="-128"/>
              </a:rPr>
              <a:t>187</a:t>
            </a:r>
            <a:r>
              <a:rPr lang="ja-JP" altLang="ja-JP" sz="1700" b="1" dirty="0" smtClean="0">
                <a:solidFill>
                  <a:schemeClr val="tx1"/>
                </a:solidFill>
                <a:latin typeface="HG丸ｺﾞｼｯｸM-PRO" pitchFamily="50" charset="-128"/>
                <a:ea typeface="HG丸ｺﾞｼｯｸM-PRO" pitchFamily="50" charset="-128"/>
              </a:rPr>
              <a:t>臨時国会へ提出</a:t>
            </a:r>
            <a:endParaRPr lang="en-US" altLang="ja-JP" sz="1700" b="1" dirty="0" smtClean="0">
              <a:solidFill>
                <a:schemeClr val="tx1"/>
              </a:solidFill>
              <a:latin typeface="HG丸ｺﾞｼｯｸM-PRO" pitchFamily="50" charset="-128"/>
              <a:ea typeface="HG丸ｺﾞｼｯｸM-PRO" pitchFamily="50" charset="-128"/>
            </a:endParaRPr>
          </a:p>
          <a:p>
            <a:pPr algn="l" fontAlgn="auto">
              <a:spcAft>
                <a:spcPts val="0"/>
              </a:spcAft>
              <a:buFont typeface="Arial" pitchFamily="34" charset="0"/>
              <a:buNone/>
              <a:defRPr/>
            </a:pPr>
            <a:r>
              <a:rPr lang="ja-JP" altLang="en-US" sz="1700" b="1" dirty="0" smtClean="0">
                <a:solidFill>
                  <a:schemeClr val="tx1"/>
                </a:solidFill>
                <a:latin typeface="HG丸ｺﾞｼｯｸM-PRO" pitchFamily="50" charset="-128"/>
                <a:ea typeface="HG丸ｺﾞｼｯｸM-PRO" pitchFamily="50" charset="-128"/>
              </a:rPr>
              <a:t>　されたが、衆議院解散により審議未了にて廃案。</a:t>
            </a:r>
            <a:r>
              <a:rPr lang="ja-JP" altLang="en-US" sz="1700" b="1" u="sng" dirty="0" smtClean="0">
                <a:solidFill>
                  <a:srgbClr val="FF0000"/>
                </a:solidFill>
                <a:latin typeface="HG丸ｺﾞｼｯｸM-PRO" pitchFamily="50" charset="-128"/>
                <a:ea typeface="HG丸ｺﾞｼｯｸM-PRO" pitchFamily="50" charset="-128"/>
              </a:rPr>
              <a:t>第</a:t>
            </a:r>
            <a:r>
              <a:rPr lang="en-US" altLang="ja-JP" sz="1700" b="1" u="sng" dirty="0" smtClean="0">
                <a:solidFill>
                  <a:srgbClr val="FF0000"/>
                </a:solidFill>
                <a:latin typeface="HG丸ｺﾞｼｯｸM-PRO" pitchFamily="50" charset="-128"/>
                <a:ea typeface="HG丸ｺﾞｼｯｸM-PRO" pitchFamily="50" charset="-128"/>
              </a:rPr>
              <a:t>189</a:t>
            </a:r>
            <a:r>
              <a:rPr lang="ja-JP" altLang="en-US" sz="1700" b="1" u="sng" dirty="0" smtClean="0">
                <a:solidFill>
                  <a:srgbClr val="FF0000"/>
                </a:solidFill>
                <a:latin typeface="HG丸ｺﾞｼｯｸM-PRO" pitchFamily="50" charset="-128"/>
                <a:ea typeface="HG丸ｺﾞｼｯｸM-PRO" pitchFamily="50" charset="-128"/>
              </a:rPr>
              <a:t>通常国会に再提出。</a:t>
            </a:r>
            <a:endParaRPr lang="ja-JP" altLang="ja-JP" sz="1700" b="1" u="sng" dirty="0" smtClean="0">
              <a:solidFill>
                <a:srgbClr val="FF0000"/>
              </a:solidFill>
              <a:latin typeface="HG丸ｺﾞｼｯｸM-PRO" pitchFamily="50" charset="-128"/>
              <a:ea typeface="HG丸ｺﾞｼｯｸM-PRO" pitchFamily="50" charset="-128"/>
            </a:endParaRPr>
          </a:p>
          <a:p>
            <a:pPr algn="l" fontAlgn="auto">
              <a:spcAft>
                <a:spcPts val="0"/>
              </a:spcAft>
              <a:buFont typeface="Arial" pitchFamily="34" charset="0"/>
              <a:buNone/>
              <a:defRPr/>
            </a:pPr>
            <a:endParaRPr lang="ja-JP" altLang="en-US" sz="1900" dirty="0" smtClean="0">
              <a:latin typeface="HG丸ｺﾞｼｯｸM-PRO" pitchFamily="50" charset="-128"/>
              <a:ea typeface="HG丸ｺﾞｼｯｸM-PRO" pitchFamily="50" charset="-128"/>
            </a:endParaRPr>
          </a:p>
        </p:txBody>
      </p:sp>
      <p:sp>
        <p:nvSpPr>
          <p:cNvPr id="6" name="コンテンツ プレースホルダ 2"/>
          <p:cNvSpPr txBox="1">
            <a:spLocks/>
          </p:cNvSpPr>
          <p:nvPr/>
        </p:nvSpPr>
        <p:spPr>
          <a:xfrm>
            <a:off x="755576" y="4365104"/>
            <a:ext cx="7632700" cy="2374900"/>
          </a:xfrm>
          <a:prstGeom prst="rect">
            <a:avLst/>
          </a:prstGeom>
        </p:spPr>
        <p:txBody>
          <a:bodyPr>
            <a:normAutofit fontScale="62500" lnSpcReduction="20000"/>
          </a:bodyPr>
          <a:lstStyle/>
          <a:p>
            <a:pPr marL="320040" indent="-320040" fontAlgn="auto">
              <a:spcBef>
                <a:spcPct val="20000"/>
              </a:spcBef>
              <a:spcAft>
                <a:spcPts val="0"/>
              </a:spcAft>
              <a:buFont typeface="Wingdings"/>
              <a:buNone/>
              <a:defRPr/>
            </a:pPr>
            <a:r>
              <a:rPr lang="ja-JP" altLang="en-US" sz="2900" b="1" dirty="0">
                <a:latin typeface="HG丸ｺﾞｼｯｸM-PRO" pitchFamily="50" charset="-128"/>
                <a:ea typeface="HG丸ｺﾞｼｯｸM-PRO" pitchFamily="50" charset="-128"/>
              </a:rPr>
              <a:t>＜法案のポイント＞</a:t>
            </a:r>
            <a:endParaRPr lang="en-US" altLang="ja-JP" sz="2900" b="1" dirty="0">
              <a:latin typeface="HG丸ｺﾞｼｯｸM-PRO" pitchFamily="50" charset="-128"/>
              <a:ea typeface="HG丸ｺﾞｼｯｸM-PRO" pitchFamily="50" charset="-128"/>
            </a:endParaRPr>
          </a:p>
          <a:p>
            <a:pPr marL="320040" indent="-320040" fontAlgn="auto">
              <a:spcBef>
                <a:spcPct val="20000"/>
              </a:spcBef>
              <a:spcAft>
                <a:spcPts val="0"/>
              </a:spcAft>
              <a:buFont typeface="Wingdings"/>
              <a:buNone/>
              <a:defRPr/>
            </a:pPr>
            <a:r>
              <a:rPr lang="ja-JP" altLang="en-US" sz="2600" dirty="0">
                <a:latin typeface="HG丸ｺﾞｼｯｸM-PRO" pitchFamily="50" charset="-128"/>
                <a:ea typeface="HG丸ｺﾞｼｯｸM-PRO" pitchFamily="50" charset="-128"/>
              </a:rPr>
              <a:t>　■状況把握・課題分析、行動計画策定・公表、情報公表等を</a:t>
            </a:r>
            <a:r>
              <a:rPr lang="en-US" altLang="ja-JP" sz="2600" dirty="0">
                <a:latin typeface="HG丸ｺﾞｼｯｸM-PRO" pitchFamily="50" charset="-128"/>
                <a:ea typeface="HG丸ｺﾞｼｯｸM-PRO" pitchFamily="50" charset="-128"/>
              </a:rPr>
              <a:t>301</a:t>
            </a:r>
            <a:r>
              <a:rPr lang="ja-JP" altLang="en-US" sz="2600" dirty="0">
                <a:latin typeface="HG丸ｺﾞｼｯｸM-PRO" pitchFamily="50" charset="-128"/>
                <a:ea typeface="HG丸ｺﾞｼｯｸM-PRO" pitchFamily="50" charset="-128"/>
              </a:rPr>
              <a:t>人以上</a:t>
            </a:r>
            <a:endParaRPr lang="en-US" altLang="ja-JP" sz="2600" dirty="0">
              <a:latin typeface="HG丸ｺﾞｼｯｸM-PRO" pitchFamily="50" charset="-128"/>
              <a:ea typeface="HG丸ｺﾞｼｯｸM-PRO" pitchFamily="50" charset="-128"/>
            </a:endParaRPr>
          </a:p>
          <a:p>
            <a:pPr marL="320040" indent="-320040" fontAlgn="auto">
              <a:spcBef>
                <a:spcPct val="20000"/>
              </a:spcBef>
              <a:spcAft>
                <a:spcPts val="0"/>
              </a:spcAft>
              <a:buFont typeface="Wingdings"/>
              <a:buNone/>
              <a:defRPr/>
            </a:pPr>
            <a:r>
              <a:rPr lang="ja-JP" altLang="en-US" sz="2600" dirty="0">
                <a:latin typeface="HG丸ｺﾞｼｯｸM-PRO" pitchFamily="50" charset="-128"/>
                <a:ea typeface="HG丸ｺﾞｼｯｸM-PRO" pitchFamily="50" charset="-128"/>
              </a:rPr>
              <a:t>　　の大企業は義務、</a:t>
            </a:r>
            <a:r>
              <a:rPr lang="en-US" altLang="ja-JP" sz="2600" dirty="0">
                <a:latin typeface="HG丸ｺﾞｼｯｸM-PRO" pitchFamily="50" charset="-128"/>
                <a:ea typeface="HG丸ｺﾞｼｯｸM-PRO" pitchFamily="50" charset="-128"/>
              </a:rPr>
              <a:t>300</a:t>
            </a:r>
            <a:r>
              <a:rPr lang="ja-JP" altLang="en-US" sz="2600" dirty="0">
                <a:latin typeface="HG丸ｺﾞｼｯｸM-PRO" pitchFamily="50" charset="-128"/>
                <a:ea typeface="HG丸ｺﾞｼｯｸM-PRO" pitchFamily="50" charset="-128"/>
              </a:rPr>
              <a:t>人以下の中小企業は努力義務とすること。</a:t>
            </a:r>
          </a:p>
          <a:p>
            <a:pPr marL="320040" indent="-320040" fontAlgn="auto">
              <a:spcBef>
                <a:spcPct val="20000"/>
              </a:spcBef>
              <a:spcAft>
                <a:spcPts val="0"/>
              </a:spcAft>
              <a:buFont typeface="Wingdings"/>
              <a:buNone/>
              <a:defRPr/>
            </a:pPr>
            <a:r>
              <a:rPr lang="ja-JP" altLang="en-US" sz="2600" dirty="0">
                <a:latin typeface="HG丸ｺﾞｼｯｸM-PRO" pitchFamily="50" charset="-128"/>
                <a:ea typeface="HG丸ｺﾞｼｯｸM-PRO" pitchFamily="50" charset="-128"/>
              </a:rPr>
              <a:t>　■状況把握の項目は、①採用者に占める女性比率、②勤続年数の男女差、</a:t>
            </a:r>
            <a:endParaRPr lang="en-US" altLang="ja-JP" sz="2600" dirty="0">
              <a:latin typeface="HG丸ｺﾞｼｯｸM-PRO" pitchFamily="50" charset="-128"/>
              <a:ea typeface="HG丸ｺﾞｼｯｸM-PRO" pitchFamily="50" charset="-128"/>
            </a:endParaRPr>
          </a:p>
          <a:p>
            <a:pPr marL="320040" indent="-320040" fontAlgn="auto">
              <a:spcBef>
                <a:spcPct val="20000"/>
              </a:spcBef>
              <a:spcAft>
                <a:spcPts val="0"/>
              </a:spcAft>
              <a:buFont typeface="Wingdings"/>
              <a:buNone/>
              <a:defRPr/>
            </a:pPr>
            <a:r>
              <a:rPr lang="ja-JP" altLang="en-US" sz="2600" dirty="0">
                <a:latin typeface="HG丸ｺﾞｼｯｸM-PRO" pitchFamily="50" charset="-128"/>
                <a:ea typeface="HG丸ｺﾞｼｯｸM-PRO" pitchFamily="50" charset="-128"/>
              </a:rPr>
              <a:t>　　③労働時間の状況、④管理職に占める女性比率を「必須項目」</a:t>
            </a:r>
            <a:endParaRPr lang="en-US" altLang="ja-JP" sz="2600" dirty="0">
              <a:latin typeface="HG丸ｺﾞｼｯｸM-PRO" pitchFamily="50" charset="-128"/>
              <a:ea typeface="HG丸ｺﾞｼｯｸM-PRO" pitchFamily="50" charset="-128"/>
            </a:endParaRPr>
          </a:p>
          <a:p>
            <a:pPr marL="320040" indent="-320040" fontAlgn="auto">
              <a:spcBef>
                <a:spcPct val="20000"/>
              </a:spcBef>
              <a:spcAft>
                <a:spcPts val="0"/>
              </a:spcAft>
              <a:buFont typeface="Wingdings"/>
              <a:buNone/>
              <a:defRPr/>
            </a:pPr>
            <a:r>
              <a:rPr lang="ja-JP" altLang="en-US" sz="2600" dirty="0">
                <a:latin typeface="HG丸ｺﾞｼｯｸM-PRO" pitchFamily="50" charset="-128"/>
                <a:ea typeface="HG丸ｺﾞｼｯｸM-PRO" pitchFamily="50" charset="-128"/>
              </a:rPr>
              <a:t>　　として省令で規定すること。</a:t>
            </a:r>
            <a:endParaRPr lang="en-US" altLang="ja-JP" sz="2600" dirty="0">
              <a:latin typeface="HG丸ｺﾞｼｯｸM-PRO" pitchFamily="50" charset="-128"/>
              <a:ea typeface="HG丸ｺﾞｼｯｸM-PRO" pitchFamily="50" charset="-128"/>
            </a:endParaRPr>
          </a:p>
          <a:p>
            <a:pPr marL="320040" indent="-320040" fontAlgn="auto">
              <a:spcBef>
                <a:spcPct val="20000"/>
              </a:spcBef>
              <a:spcAft>
                <a:spcPts val="0"/>
              </a:spcAft>
              <a:buFont typeface="Wingdings"/>
              <a:buNone/>
              <a:defRPr/>
            </a:pPr>
            <a:r>
              <a:rPr lang="ja-JP" altLang="en-US" sz="2600" dirty="0">
                <a:latin typeface="HG丸ｺﾞｼｯｸM-PRO" pitchFamily="50" charset="-128"/>
                <a:ea typeface="HG丸ｺﾞｼｯｸM-PRO" pitchFamily="50" charset="-128"/>
              </a:rPr>
              <a:t>　■行動計画の必須記載項目は、①計画期間、②目標、③取組内容、</a:t>
            </a:r>
            <a:endParaRPr lang="en-US" altLang="ja-JP" sz="2600" dirty="0">
              <a:latin typeface="HG丸ｺﾞｼｯｸM-PRO" pitchFamily="50" charset="-128"/>
              <a:ea typeface="HG丸ｺﾞｼｯｸM-PRO" pitchFamily="50" charset="-128"/>
            </a:endParaRPr>
          </a:p>
          <a:p>
            <a:pPr marL="320040" indent="-320040" fontAlgn="auto">
              <a:spcBef>
                <a:spcPct val="20000"/>
              </a:spcBef>
              <a:spcAft>
                <a:spcPts val="0"/>
              </a:spcAft>
              <a:buFont typeface="Wingdings"/>
              <a:buNone/>
              <a:defRPr/>
            </a:pPr>
            <a:r>
              <a:rPr lang="ja-JP" altLang="en-US" sz="2600" dirty="0">
                <a:latin typeface="HG丸ｺﾞｼｯｸM-PRO" pitchFamily="50" charset="-128"/>
                <a:ea typeface="HG丸ｺﾞｼｯｸM-PRO" pitchFamily="50" charset="-128"/>
              </a:rPr>
              <a:t>　　④実施時期等を公表も含めて義務化とすること。</a:t>
            </a:r>
            <a:endParaRPr lang="en-US" altLang="ja-JP" sz="2600" dirty="0">
              <a:latin typeface="HG丸ｺﾞｼｯｸM-PRO" pitchFamily="50" charset="-128"/>
              <a:ea typeface="HG丸ｺﾞｼｯｸM-PRO" pitchFamily="50" charset="-128"/>
            </a:endParaRPr>
          </a:p>
          <a:p>
            <a:pPr marL="320040" indent="-320040" fontAlgn="auto">
              <a:spcBef>
                <a:spcPct val="20000"/>
              </a:spcBef>
              <a:spcAft>
                <a:spcPts val="0"/>
              </a:spcAft>
              <a:buFont typeface="Wingdings"/>
              <a:buNone/>
              <a:defRPr/>
            </a:pPr>
            <a:r>
              <a:rPr lang="ja-JP" altLang="en-US" sz="2600" dirty="0">
                <a:latin typeface="HG丸ｺﾞｼｯｸM-PRO" pitchFamily="50" charset="-128"/>
                <a:ea typeface="HG丸ｺﾞｼｯｸM-PRO" pitchFamily="50" charset="-128"/>
              </a:rPr>
              <a:t>　■短期的・集中的に取り組むため、</a:t>
            </a:r>
            <a:r>
              <a:rPr lang="en-US" altLang="ja-JP" sz="2600" dirty="0">
                <a:latin typeface="HG丸ｺﾞｼｯｸM-PRO" pitchFamily="50" charset="-128"/>
                <a:ea typeface="HG丸ｺﾞｼｯｸM-PRO" pitchFamily="50" charset="-128"/>
              </a:rPr>
              <a:t>10</a:t>
            </a:r>
            <a:r>
              <a:rPr lang="ja-JP" altLang="en-US" sz="2600" dirty="0">
                <a:latin typeface="HG丸ｺﾞｼｯｸM-PRO" pitchFamily="50" charset="-128"/>
                <a:ea typeface="HG丸ｺﾞｼｯｸM-PRO" pitchFamily="50" charset="-128"/>
              </a:rPr>
              <a:t>年間の時限立法とすること</a:t>
            </a:r>
            <a:endParaRPr lang="en-US" altLang="ja-JP" sz="2600" dirty="0">
              <a:latin typeface="HG丸ｺﾞｼｯｸM-PRO" pitchFamily="50" charset="-128"/>
              <a:ea typeface="HG丸ｺﾞｼｯｸM-PRO" pitchFamily="50" charset="-128"/>
            </a:endParaRPr>
          </a:p>
          <a:p>
            <a:pPr marL="320040" indent="-320040" fontAlgn="auto">
              <a:spcBef>
                <a:spcPct val="20000"/>
              </a:spcBef>
              <a:spcAft>
                <a:spcPts val="0"/>
              </a:spcAft>
              <a:buFont typeface="Wingdings"/>
              <a:buNone/>
              <a:defRPr/>
            </a:pPr>
            <a:endParaRPr lang="ja-JP" altLang="en-US" sz="3200" dirty="0">
              <a:solidFill>
                <a:schemeClr val="tx1">
                  <a:tint val="75000"/>
                </a:schemeClr>
              </a:solidFill>
              <a:latin typeface="+mn-lt"/>
              <a:ea typeface="+mn-ea"/>
            </a:endParaRPr>
          </a:p>
        </p:txBody>
      </p:sp>
      <p:sp>
        <p:nvSpPr>
          <p:cNvPr id="8" name="角丸四角形 7"/>
          <p:cNvSpPr/>
          <p:nvPr/>
        </p:nvSpPr>
        <p:spPr>
          <a:xfrm>
            <a:off x="395536" y="188640"/>
            <a:ext cx="8352928" cy="93610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fontAlgn="auto">
              <a:spcAft>
                <a:spcPts val="0"/>
              </a:spcAft>
              <a:defRPr/>
            </a:pPr>
            <a:r>
              <a:rPr lang="ja-JP" altLang="en-US" sz="3200" b="1" dirty="0" smtClean="0">
                <a:solidFill>
                  <a:schemeClr val="tx1"/>
                </a:solidFill>
                <a:latin typeface="HG丸ｺﾞｼｯｸM-PRO" panose="020F0600000000000000" pitchFamily="50" charset="-128"/>
                <a:ea typeface="HG丸ｺﾞｼｯｸM-PRO" panose="020F0600000000000000" pitchFamily="50" charset="-128"/>
              </a:rPr>
              <a:t>女性活躍推進に関する国の動向</a:t>
            </a:r>
            <a:endParaRPr lang="en-US" altLang="ja-JP" sz="3200" b="1" dirty="0" smtClean="0">
              <a:solidFill>
                <a:schemeClr val="tx1"/>
              </a:solidFill>
              <a:latin typeface="HG丸ｺﾞｼｯｸM-PRO" panose="020F0600000000000000" pitchFamily="50" charset="-128"/>
              <a:ea typeface="HG丸ｺﾞｼｯｸM-PRO" panose="020F0600000000000000" pitchFamily="50" charset="-128"/>
            </a:endParaRPr>
          </a:p>
          <a:p>
            <a:pPr algn="ctr" fontAlgn="auto">
              <a:spcAft>
                <a:spcPts val="0"/>
              </a:spcAft>
              <a:defRPr/>
            </a:pPr>
            <a:r>
              <a:rPr lang="ja-JP" altLang="en-US" b="1" dirty="0" smtClean="0">
                <a:solidFill>
                  <a:schemeClr val="tx1"/>
                </a:solidFill>
                <a:latin typeface="HG丸ｺﾞｼｯｸM-PRO" panose="020F0600000000000000" pitchFamily="50" charset="-128"/>
                <a:ea typeface="HG丸ｺﾞｼｯｸM-PRO" panose="020F0600000000000000" pitchFamily="50" charset="-128"/>
              </a:rPr>
              <a:t>～女性活躍推進法策定の背景と概要～</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9" name="Picture 7"/>
          <p:cNvPicPr>
            <a:picLocks noChangeAspect="1" noChangeArrowheads="1"/>
          </p:cNvPicPr>
          <p:nvPr/>
        </p:nvPicPr>
        <p:blipFill>
          <a:blip r:embed="rId2" cstate="print"/>
          <a:srcRect/>
          <a:stretch>
            <a:fillRect/>
          </a:stretch>
        </p:blipFill>
        <p:spPr bwMode="auto">
          <a:xfrm>
            <a:off x="7956376" y="5517232"/>
            <a:ext cx="648072" cy="720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68313" y="3141663"/>
            <a:ext cx="8135937" cy="3529012"/>
          </a:xfrm>
          <a:prstGeom prst="rect">
            <a:avLst/>
          </a:prstGeom>
          <a:ln/>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ja-JP" altLang="en-US" b="1" dirty="0">
                <a:solidFill>
                  <a:schemeClr val="tx1"/>
                </a:solidFill>
                <a:latin typeface="HG丸ｺﾞｼｯｸM-PRO" pitchFamily="50" charset="-128"/>
                <a:ea typeface="HG丸ｺﾞｼｯｸM-PRO" pitchFamily="50" charset="-128"/>
              </a:rPr>
              <a:t>＜連合の女性活躍推進法案に対する評価＞</a:t>
            </a:r>
            <a:endParaRPr lang="en-US" altLang="ja-JP" b="1"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endParaRPr lang="en-US" altLang="ja-JP" sz="800" b="1"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■審議会でとりまとめた報告書（建議）では</a:t>
            </a:r>
            <a:r>
              <a:rPr lang="ja-JP" altLang="ja-JP" dirty="0">
                <a:solidFill>
                  <a:schemeClr val="tx1"/>
                </a:solidFill>
                <a:latin typeface="HG丸ｺﾞｼｯｸM-PRO" pitchFamily="50" charset="-128"/>
                <a:ea typeface="HG丸ｺﾞｼｯｸM-PRO" pitchFamily="50" charset="-128"/>
              </a:rPr>
              <a:t>、これまで男女雇用機会均等法</a:t>
            </a:r>
            <a:r>
              <a:rPr lang="ja-JP" altLang="en-US" dirty="0">
                <a:solidFill>
                  <a:schemeClr val="tx1"/>
                </a:solidFill>
                <a:latin typeface="HG丸ｺﾞｼｯｸM-PRO" pitchFamily="50" charset="-128"/>
                <a:ea typeface="HG丸ｺﾞｼｯｸM-PRO" pitchFamily="50" charset="-128"/>
              </a:rPr>
              <a:t>　</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　</a:t>
            </a:r>
            <a:r>
              <a:rPr lang="ja-JP" altLang="ja-JP" dirty="0">
                <a:solidFill>
                  <a:schemeClr val="tx1"/>
                </a:solidFill>
                <a:latin typeface="HG丸ｺﾞｼｯｸM-PRO" pitchFamily="50" charset="-128"/>
                <a:ea typeface="HG丸ｺﾞｼｯｸM-PRO" pitchFamily="50" charset="-128"/>
              </a:rPr>
              <a:t>第</a:t>
            </a:r>
            <a:r>
              <a:rPr lang="en-US" altLang="ja-JP" dirty="0">
                <a:solidFill>
                  <a:schemeClr val="tx1"/>
                </a:solidFill>
                <a:latin typeface="HG丸ｺﾞｼｯｸM-PRO" pitchFamily="50" charset="-128"/>
                <a:ea typeface="HG丸ｺﾞｼｯｸM-PRO" pitchFamily="50" charset="-128"/>
              </a:rPr>
              <a:t>14</a:t>
            </a:r>
            <a:r>
              <a:rPr lang="ja-JP" altLang="ja-JP" dirty="0">
                <a:solidFill>
                  <a:schemeClr val="tx1"/>
                </a:solidFill>
                <a:latin typeface="HG丸ｺﾞｼｯｸM-PRO" pitchFamily="50" charset="-128"/>
                <a:ea typeface="HG丸ｺﾞｼｯｸM-PRO" pitchFamily="50" charset="-128"/>
              </a:rPr>
              <a:t>条において、事業主への支援措置とされていたポジティブアクショ</a:t>
            </a:r>
            <a:r>
              <a:rPr lang="ja-JP" altLang="en-US" dirty="0">
                <a:solidFill>
                  <a:schemeClr val="tx1"/>
                </a:solidFill>
                <a:latin typeface="HG丸ｺﾞｼｯｸM-PRO" pitchFamily="50" charset="-128"/>
                <a:ea typeface="HG丸ｺﾞｼｯｸM-PRO" pitchFamily="50" charset="-128"/>
              </a:rPr>
              <a:t>　</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　</a:t>
            </a:r>
            <a:r>
              <a:rPr lang="ja-JP" altLang="ja-JP" dirty="0">
                <a:solidFill>
                  <a:schemeClr val="tx1"/>
                </a:solidFill>
                <a:latin typeface="HG丸ｺﾞｼｯｸM-PRO" pitchFamily="50" charset="-128"/>
                <a:ea typeface="HG丸ｺﾞｼｯｸM-PRO" pitchFamily="50" charset="-128"/>
              </a:rPr>
              <a:t>ンの取り組みが、行動計画の策定などの形で</a:t>
            </a:r>
            <a:r>
              <a:rPr lang="ja-JP" altLang="ja-JP" b="1" u="sng" dirty="0">
                <a:solidFill>
                  <a:srgbClr val="FF0000"/>
                </a:solidFill>
                <a:latin typeface="HG丸ｺﾞｼｯｸM-PRO" pitchFamily="50" charset="-128"/>
                <a:ea typeface="HG丸ｺﾞｼｯｸM-PRO" pitchFamily="50" charset="-128"/>
              </a:rPr>
              <a:t>義務付けられる</a:t>
            </a:r>
            <a:r>
              <a:rPr lang="ja-JP" altLang="ja-JP" dirty="0">
                <a:solidFill>
                  <a:schemeClr val="tx1"/>
                </a:solidFill>
                <a:latin typeface="HG丸ｺﾞｼｯｸM-PRO" pitchFamily="50" charset="-128"/>
                <a:ea typeface="HG丸ｺﾞｼｯｸM-PRO" pitchFamily="50" charset="-128"/>
              </a:rPr>
              <a:t>ことは、女性</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　</a:t>
            </a:r>
            <a:r>
              <a:rPr lang="ja-JP" altLang="ja-JP" dirty="0">
                <a:solidFill>
                  <a:schemeClr val="tx1"/>
                </a:solidFill>
                <a:latin typeface="HG丸ｺﾞｼｯｸM-PRO" pitchFamily="50" charset="-128"/>
                <a:ea typeface="HG丸ｺﾞｼｯｸM-PRO" pitchFamily="50" charset="-128"/>
              </a:rPr>
              <a:t>の活躍推進の実効性を高めるうえでは一定の評価ができる</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endParaRPr lang="en-US" altLang="ja-JP" sz="8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a:t>
            </a:r>
            <a:r>
              <a:rPr lang="ja-JP" altLang="ja-JP" dirty="0">
                <a:solidFill>
                  <a:schemeClr val="tx1"/>
                </a:solidFill>
                <a:latin typeface="HG丸ｺﾞｼｯｸM-PRO" pitchFamily="50" charset="-128"/>
                <a:ea typeface="HG丸ｺﾞｼｯｸM-PRO" pitchFamily="50" charset="-128"/>
              </a:rPr>
              <a:t>非正規労働者を含めた雇用管理区分別に</a:t>
            </a:r>
            <a:r>
              <a:rPr lang="ja-JP" altLang="en-US" dirty="0">
                <a:solidFill>
                  <a:schemeClr val="tx1"/>
                </a:solidFill>
                <a:latin typeface="HG丸ｺﾞｼｯｸM-PRO" pitchFamily="50" charset="-128"/>
                <a:ea typeface="HG丸ｺﾞｼｯｸM-PRO" pitchFamily="50" charset="-128"/>
              </a:rPr>
              <a:t>課題など</a:t>
            </a:r>
            <a:r>
              <a:rPr lang="ja-JP" altLang="ja-JP" dirty="0">
                <a:solidFill>
                  <a:schemeClr val="tx1"/>
                </a:solidFill>
                <a:latin typeface="HG丸ｺﾞｼｯｸM-PRO" pitchFamily="50" charset="-128"/>
                <a:ea typeface="HG丸ｺﾞｼｯｸM-PRO" pitchFamily="50" charset="-128"/>
              </a:rPr>
              <a:t>状況を把握する必要性に</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　</a:t>
            </a:r>
            <a:r>
              <a:rPr lang="ja-JP" altLang="ja-JP" dirty="0">
                <a:solidFill>
                  <a:schemeClr val="tx1"/>
                </a:solidFill>
                <a:latin typeface="HG丸ｺﾞｼｯｸM-PRO" pitchFamily="50" charset="-128"/>
                <a:ea typeface="HG丸ｺﾞｼｯｸM-PRO" pitchFamily="50" charset="-128"/>
              </a:rPr>
              <a:t>ついては、</a:t>
            </a:r>
            <a:r>
              <a:rPr lang="ja-JP" altLang="en-US" dirty="0">
                <a:solidFill>
                  <a:schemeClr val="tx1"/>
                </a:solidFill>
                <a:latin typeface="HG丸ｺﾞｼｯｸM-PRO" pitchFamily="50" charset="-128"/>
                <a:ea typeface="HG丸ｺﾞｼｯｸM-PRO" pitchFamily="50" charset="-128"/>
              </a:rPr>
              <a:t>論議が</a:t>
            </a:r>
            <a:r>
              <a:rPr lang="ja-JP" altLang="ja-JP" dirty="0">
                <a:solidFill>
                  <a:schemeClr val="tx1"/>
                </a:solidFill>
                <a:latin typeface="HG丸ｺﾞｼｯｸM-PRO" pitchFamily="50" charset="-128"/>
                <a:ea typeface="HG丸ｺﾞｼｯｸM-PRO" pitchFamily="50" charset="-128"/>
              </a:rPr>
              <a:t>先送</a:t>
            </a:r>
            <a:r>
              <a:rPr lang="ja-JP" altLang="en-US" dirty="0">
                <a:solidFill>
                  <a:schemeClr val="tx1"/>
                </a:solidFill>
                <a:latin typeface="HG丸ｺﾞｼｯｸM-PRO" pitchFamily="50" charset="-128"/>
                <a:ea typeface="HG丸ｺﾞｼｯｸM-PRO" pitchFamily="50" charset="-128"/>
              </a:rPr>
              <a:t>りされており</a:t>
            </a:r>
            <a:r>
              <a:rPr lang="ja-JP" altLang="ja-JP" dirty="0">
                <a:solidFill>
                  <a:schemeClr val="tx1"/>
                </a:solidFill>
                <a:latin typeface="HG丸ｺﾞｼｯｸM-PRO" pitchFamily="50" charset="-128"/>
                <a:ea typeface="HG丸ｺﾞｼｯｸM-PRO" pitchFamily="50" charset="-128"/>
              </a:rPr>
              <a:t>、</a:t>
            </a:r>
            <a:r>
              <a:rPr lang="ja-JP" altLang="ja-JP" b="1" u="sng" dirty="0">
                <a:solidFill>
                  <a:srgbClr val="FF0000"/>
                </a:solidFill>
                <a:latin typeface="HG丸ｺﾞｼｯｸM-PRO" pitchFamily="50" charset="-128"/>
                <a:ea typeface="HG丸ｺﾞｼｯｸM-PRO" pitchFamily="50" charset="-128"/>
              </a:rPr>
              <a:t>すべての女性の活躍促進をめざす取</a:t>
            </a:r>
            <a:endParaRPr lang="en-US" altLang="ja-JP" b="1" u="sng" dirty="0">
              <a:solidFill>
                <a:srgbClr val="FF0000"/>
              </a:solidFill>
              <a:latin typeface="HG丸ｺﾞｼｯｸM-PRO" pitchFamily="50" charset="-128"/>
              <a:ea typeface="HG丸ｺﾞｼｯｸM-PRO" pitchFamily="50" charset="-128"/>
            </a:endParaRPr>
          </a:p>
          <a:p>
            <a:pPr fontAlgn="auto">
              <a:spcBef>
                <a:spcPts val="0"/>
              </a:spcBef>
              <a:spcAft>
                <a:spcPts val="0"/>
              </a:spcAft>
              <a:defRPr/>
            </a:pPr>
            <a:r>
              <a:rPr lang="ja-JP" altLang="en-US" b="1" dirty="0">
                <a:solidFill>
                  <a:srgbClr val="FF0000"/>
                </a:solidFill>
                <a:latin typeface="HG丸ｺﾞｼｯｸM-PRO" pitchFamily="50" charset="-128"/>
                <a:ea typeface="HG丸ｺﾞｼｯｸM-PRO" pitchFamily="50" charset="-128"/>
              </a:rPr>
              <a:t>　</a:t>
            </a:r>
            <a:r>
              <a:rPr lang="ja-JP" altLang="ja-JP" b="1" u="sng" dirty="0">
                <a:solidFill>
                  <a:srgbClr val="FF0000"/>
                </a:solidFill>
                <a:latin typeface="HG丸ｺﾞｼｯｸM-PRO" pitchFamily="50" charset="-128"/>
                <a:ea typeface="HG丸ｺﾞｼｯｸM-PRO" pitchFamily="50" charset="-128"/>
              </a:rPr>
              <a:t>り組みとしては不十分</a:t>
            </a:r>
            <a:endParaRPr lang="en-US" altLang="ja-JP" b="1" u="sng" dirty="0">
              <a:solidFill>
                <a:srgbClr val="FF0000"/>
              </a:solidFill>
              <a:latin typeface="HG丸ｺﾞｼｯｸM-PRO" pitchFamily="50" charset="-128"/>
              <a:ea typeface="HG丸ｺﾞｼｯｸM-PRO" pitchFamily="50" charset="-128"/>
            </a:endParaRPr>
          </a:p>
          <a:p>
            <a:pPr fontAlgn="auto">
              <a:spcBef>
                <a:spcPts val="0"/>
              </a:spcBef>
              <a:spcAft>
                <a:spcPts val="0"/>
              </a:spcAft>
              <a:defRPr/>
            </a:pPr>
            <a:endParaRPr lang="en-US" altLang="ja-JP" sz="800" b="1" u="sng" dirty="0">
              <a:solidFill>
                <a:srgbClr val="FF0000"/>
              </a:solidFill>
              <a:latin typeface="HG丸ｺﾞｼｯｸM-PRO" pitchFamily="50" charset="-128"/>
              <a:ea typeface="HG丸ｺﾞｼｯｸM-PRO" pitchFamily="50" charset="-128"/>
            </a:endParaRPr>
          </a:p>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■企業によって女性活躍推進の障壁となる課題は様々であることから、より</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　幅広く状況把握することを促すような法制備とすること、また実効性ある</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　ものとするために中小企業への支援の充実が必要</a:t>
            </a:r>
            <a:endParaRPr lang="en-US" altLang="ja-JP" dirty="0">
              <a:solidFill>
                <a:schemeClr val="tx1"/>
              </a:solidFill>
              <a:latin typeface="HG丸ｺﾞｼｯｸM-PRO" pitchFamily="50" charset="-128"/>
              <a:ea typeface="HG丸ｺﾞｼｯｸM-PRO" pitchFamily="50" charset="-128"/>
            </a:endParaRPr>
          </a:p>
        </p:txBody>
      </p:sp>
      <p:sp>
        <p:nvSpPr>
          <p:cNvPr id="11268" name="サブタイトル 2"/>
          <p:cNvSpPr txBox="1">
            <a:spLocks/>
          </p:cNvSpPr>
          <p:nvPr/>
        </p:nvSpPr>
        <p:spPr bwMode="auto">
          <a:xfrm>
            <a:off x="468313" y="1124744"/>
            <a:ext cx="8135937" cy="1943894"/>
          </a:xfrm>
          <a:prstGeom prst="rect">
            <a:avLst/>
          </a:prstGeom>
          <a:noFill/>
          <a:ln w="9525">
            <a:noFill/>
            <a:miter lim="800000"/>
            <a:headEnd/>
            <a:tailEnd/>
          </a:ln>
        </p:spPr>
        <p:txBody>
          <a:bodyPr/>
          <a:lstStyle/>
          <a:p>
            <a:pPr marL="342900" indent="-342900">
              <a:spcBef>
                <a:spcPct val="20000"/>
              </a:spcBef>
            </a:pPr>
            <a:r>
              <a:rPr lang="ja-JP" altLang="en-US" b="1" dirty="0">
                <a:latin typeface="HG丸ｺﾞｼｯｸM-PRO" pitchFamily="50" charset="-128"/>
                <a:ea typeface="HG丸ｺﾞｼｯｸM-PRO" pitchFamily="50" charset="-128"/>
              </a:rPr>
              <a:t>＜「日本再興戦略」改訂</a:t>
            </a:r>
            <a:r>
              <a:rPr lang="en-US" altLang="ja-JP" b="1" dirty="0">
                <a:latin typeface="HG丸ｺﾞｼｯｸM-PRO" pitchFamily="50" charset="-128"/>
                <a:ea typeface="HG丸ｺﾞｼｯｸM-PRO" pitchFamily="50" charset="-128"/>
              </a:rPr>
              <a:t>2014</a:t>
            </a:r>
            <a:r>
              <a:rPr lang="ja-JP" altLang="en-US" b="1" dirty="0">
                <a:latin typeface="HG丸ｺﾞｼｯｸM-PRO" pitchFamily="50" charset="-128"/>
                <a:ea typeface="HG丸ｺﾞｼｯｸM-PRO" pitchFamily="50" charset="-128"/>
              </a:rPr>
              <a:t>に対する連合事務局長談話（抜粋）＞</a:t>
            </a:r>
            <a:endParaRPr lang="en-US" altLang="ja-JP" b="1" dirty="0">
              <a:latin typeface="HG丸ｺﾞｼｯｸM-PRO" pitchFamily="50" charset="-128"/>
              <a:ea typeface="HG丸ｺﾞｼｯｸM-PRO" pitchFamily="50" charset="-128"/>
            </a:endParaRPr>
          </a:p>
          <a:p>
            <a:pPr marL="342900" indent="-342900">
              <a:spcBef>
                <a:spcPct val="20000"/>
              </a:spcBef>
            </a:pPr>
            <a:r>
              <a:rPr lang="ja-JP" altLang="en-US" dirty="0">
                <a:latin typeface="HG丸ｺﾞｼｯｸM-PRO" pitchFamily="50" charset="-128"/>
                <a:ea typeface="HG丸ｺﾞｼｯｸM-PRO" pitchFamily="50" charset="-128"/>
              </a:rPr>
              <a:t>女性の活躍促進においては、新たな法的枠組みの構築をはじめとした施策が</a:t>
            </a:r>
            <a:endParaRPr lang="en-US" altLang="ja-JP" dirty="0">
              <a:latin typeface="HG丸ｺﾞｼｯｸM-PRO" pitchFamily="50" charset="-128"/>
              <a:ea typeface="HG丸ｺﾞｼｯｸM-PRO" pitchFamily="50" charset="-128"/>
            </a:endParaRPr>
          </a:p>
          <a:p>
            <a:pPr marL="342900" indent="-342900">
              <a:spcBef>
                <a:spcPct val="20000"/>
              </a:spcBef>
            </a:pPr>
            <a:r>
              <a:rPr lang="ja-JP" altLang="en-US" dirty="0">
                <a:latin typeface="HG丸ｺﾞｼｯｸM-PRO" pitchFamily="50" charset="-128"/>
                <a:ea typeface="HG丸ｺﾞｼｯｸM-PRO" pitchFamily="50" charset="-128"/>
              </a:rPr>
              <a:t>挙げられているが長時間労働の是正、性別役割分担意識の払拭、雇用におけ</a:t>
            </a:r>
            <a:endParaRPr lang="en-US" altLang="ja-JP" dirty="0">
              <a:latin typeface="HG丸ｺﾞｼｯｸM-PRO" pitchFamily="50" charset="-128"/>
              <a:ea typeface="HG丸ｺﾞｼｯｸM-PRO" pitchFamily="50" charset="-128"/>
            </a:endParaRPr>
          </a:p>
          <a:p>
            <a:pPr marL="342900" indent="-342900">
              <a:spcBef>
                <a:spcPct val="20000"/>
              </a:spcBef>
            </a:pPr>
            <a:r>
              <a:rPr lang="ja-JP" altLang="en-US" dirty="0">
                <a:latin typeface="HG丸ｺﾞｼｯｸM-PRO" pitchFamily="50" charset="-128"/>
                <a:ea typeface="HG丸ｺﾞｼｯｸM-PRO" pitchFamily="50" charset="-128"/>
              </a:rPr>
              <a:t>る男女間格差の解消が最も重要であり、その視点が欠落していると言わざる</a:t>
            </a:r>
            <a:endParaRPr lang="en-US" altLang="ja-JP" dirty="0">
              <a:latin typeface="HG丸ｺﾞｼｯｸM-PRO" pitchFamily="50" charset="-128"/>
              <a:ea typeface="HG丸ｺﾞｼｯｸM-PRO" pitchFamily="50" charset="-128"/>
            </a:endParaRPr>
          </a:p>
          <a:p>
            <a:pPr marL="342900" indent="-342900">
              <a:spcBef>
                <a:spcPct val="20000"/>
              </a:spcBef>
            </a:pPr>
            <a:r>
              <a:rPr lang="ja-JP" altLang="en-US" dirty="0">
                <a:latin typeface="HG丸ｺﾞｼｯｸM-PRO" pitchFamily="50" charset="-128"/>
                <a:ea typeface="HG丸ｺﾞｼｯｸM-PRO" pitchFamily="50" charset="-128"/>
              </a:rPr>
              <a:t>を得ない。具体的な内容においても、労働法制の改悪につながりかねず、問</a:t>
            </a:r>
            <a:endParaRPr lang="en-US" altLang="ja-JP" dirty="0">
              <a:latin typeface="HG丸ｺﾞｼｯｸM-PRO" pitchFamily="50" charset="-128"/>
              <a:ea typeface="HG丸ｺﾞｼｯｸM-PRO" pitchFamily="50" charset="-128"/>
            </a:endParaRPr>
          </a:p>
          <a:p>
            <a:pPr marL="342900" indent="-342900">
              <a:spcBef>
                <a:spcPct val="20000"/>
              </a:spcBef>
            </a:pPr>
            <a:r>
              <a:rPr lang="ja-JP" altLang="en-US" dirty="0">
                <a:latin typeface="HG丸ｺﾞｼｯｸM-PRO" pitchFamily="50" charset="-128"/>
                <a:ea typeface="HG丸ｺﾞｼｯｸM-PRO" pitchFamily="50" charset="-128"/>
              </a:rPr>
              <a:t>題である。</a:t>
            </a:r>
          </a:p>
        </p:txBody>
      </p:sp>
      <p:sp>
        <p:nvSpPr>
          <p:cNvPr id="6" name="スライド番号プレースホルダ 5"/>
          <p:cNvSpPr>
            <a:spLocks noGrp="1"/>
          </p:cNvSpPr>
          <p:nvPr>
            <p:ph type="sldNum" sz="quarter" idx="12"/>
          </p:nvPr>
        </p:nvSpPr>
        <p:spPr/>
        <p:txBody>
          <a:bodyPr/>
          <a:lstStyle/>
          <a:p>
            <a:pPr>
              <a:defRPr/>
            </a:pPr>
            <a:fld id="{A1047D92-9E87-41CC-BE62-10FD3AD86979}" type="slidenum">
              <a:rPr lang="ja-JP" altLang="en-US"/>
              <a:pPr>
                <a:defRPr/>
              </a:pPr>
              <a:t>19</a:t>
            </a:fld>
            <a:endParaRPr lang="ja-JP" altLang="en-US"/>
          </a:p>
        </p:txBody>
      </p:sp>
      <p:sp>
        <p:nvSpPr>
          <p:cNvPr id="8" name="角丸四角形 7"/>
          <p:cNvSpPr/>
          <p:nvPr/>
        </p:nvSpPr>
        <p:spPr>
          <a:xfrm>
            <a:off x="611560" y="188640"/>
            <a:ext cx="7776864" cy="93610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fontAlgn="auto">
              <a:spcAft>
                <a:spcPts val="0"/>
              </a:spcAft>
              <a:defRPr/>
            </a:pPr>
            <a:r>
              <a:rPr lang="ja-JP" altLang="en-US" sz="3200" dirty="0" smtClean="0">
                <a:solidFill>
                  <a:schemeClr val="tx1"/>
                </a:solidFill>
                <a:latin typeface="HG丸ｺﾞｼｯｸM-PRO" panose="020F0600000000000000" pitchFamily="50" charset="-128"/>
                <a:ea typeface="HG丸ｺﾞｼｯｸM-PRO" panose="020F0600000000000000" pitchFamily="50" charset="-128"/>
              </a:rPr>
              <a:t>女性活躍推進法案に対する懸念点</a:t>
            </a:r>
            <a:endParaRPr lang="en-US" altLang="ja-JP" sz="3200" dirty="0" smtClean="0">
              <a:solidFill>
                <a:schemeClr val="tx1"/>
              </a:solidFill>
              <a:latin typeface="HG丸ｺﾞｼｯｸM-PRO" panose="020F0600000000000000" pitchFamily="50" charset="-128"/>
              <a:ea typeface="HG丸ｺﾞｼｯｸM-PRO" panose="020F0600000000000000" pitchFamily="50"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endParaRPr kumimoji="1" lang="ja-JP" altLang="en-US"/>
          </a:p>
        </p:txBody>
      </p:sp>
      <p:sp>
        <p:nvSpPr>
          <p:cNvPr id="6" name="サブタイトル 5"/>
          <p:cNvSpPr>
            <a:spLocks noGrp="1"/>
          </p:cNvSpPr>
          <p:nvPr>
            <p:ph type="subTitle" idx="1"/>
          </p:nvPr>
        </p:nvSpPr>
        <p:spPr/>
        <p:txBody>
          <a:bodyPr/>
          <a:lstStyle/>
          <a:p>
            <a:endParaRPr kumimoji="1" lang="ja-JP" altLang="en-US"/>
          </a:p>
        </p:txBody>
      </p:sp>
      <p:pic>
        <p:nvPicPr>
          <p:cNvPr id="1026" name="Picture 2"/>
          <p:cNvPicPr>
            <a:picLocks noChangeAspect="1" noChangeArrowheads="1"/>
          </p:cNvPicPr>
          <p:nvPr/>
        </p:nvPicPr>
        <p:blipFill>
          <a:blip r:embed="rId2" cstate="print"/>
          <a:srcRect/>
          <a:stretch>
            <a:fillRect/>
          </a:stretch>
        </p:blipFill>
        <p:spPr bwMode="auto">
          <a:xfrm>
            <a:off x="1" y="548680"/>
            <a:ext cx="9144000" cy="612068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1556792"/>
            <a:ext cx="8229600" cy="1296144"/>
          </a:xfrm>
        </p:spPr>
        <p:style>
          <a:lnRef idx="2">
            <a:schemeClr val="accent1"/>
          </a:lnRef>
          <a:fillRef idx="1">
            <a:schemeClr val="lt1"/>
          </a:fillRef>
          <a:effectRef idx="0">
            <a:schemeClr val="accent1"/>
          </a:effectRef>
          <a:fontRef idx="minor">
            <a:schemeClr val="dk1"/>
          </a:fontRef>
        </p:style>
        <p:txBody>
          <a:bodyPr>
            <a:normAutofit/>
          </a:bodyPr>
          <a:lstStyle/>
          <a:p>
            <a:r>
              <a:rPr lang="ja-JP" altLang="en-US" sz="1800" b="1" dirty="0"/>
              <a:t>男女雇用機会均等法九条</a:t>
            </a:r>
            <a:r>
              <a:rPr lang="ja-JP" altLang="en-US" sz="1800" b="1" dirty="0" smtClean="0"/>
              <a:t>三項違反　</a:t>
            </a:r>
            <a:r>
              <a:rPr lang="en-US" altLang="ja-JP" sz="1800" b="1" dirty="0" smtClean="0"/>
              <a:t/>
            </a:r>
            <a:br>
              <a:rPr lang="en-US" altLang="ja-JP" sz="1800" b="1" dirty="0" smtClean="0"/>
            </a:br>
            <a:r>
              <a:rPr lang="ja-JP" altLang="en-US" sz="1800" b="1" dirty="0" smtClean="0"/>
              <a:t>　　　　　　</a:t>
            </a:r>
            <a:r>
              <a:rPr lang="en-US" altLang="ja-JP" sz="1800" b="1" dirty="0" smtClean="0"/>
              <a:t>2014</a:t>
            </a:r>
            <a:r>
              <a:rPr lang="ja-JP" altLang="en-US" sz="1800" b="1" dirty="0" smtClean="0"/>
              <a:t>年</a:t>
            </a:r>
            <a:r>
              <a:rPr lang="en-US" altLang="ja-JP" sz="1800" b="1" dirty="0" smtClean="0"/>
              <a:t>10</a:t>
            </a:r>
            <a:r>
              <a:rPr lang="ja-JP" altLang="en-US" sz="1800" b="1" dirty="0" smtClean="0"/>
              <a:t>月</a:t>
            </a:r>
            <a:r>
              <a:rPr lang="en-US" altLang="ja-JP" sz="1800" b="1" dirty="0" smtClean="0"/>
              <a:t>23</a:t>
            </a:r>
            <a:r>
              <a:rPr lang="ja-JP" altLang="en-US" sz="1800" b="1" dirty="0" smtClean="0"/>
              <a:t>日　</a:t>
            </a:r>
            <a:r>
              <a:rPr lang="ja-JP" altLang="en-US" sz="1800" b="1" u="sng" dirty="0" smtClean="0"/>
              <a:t>最高裁判決</a:t>
            </a:r>
            <a:endParaRPr lang="en-US" altLang="ja-JP" sz="1800" b="1" u="sng" dirty="0" smtClean="0"/>
          </a:p>
          <a:p>
            <a:r>
              <a:rPr kumimoji="1" lang="ja-JP" altLang="en-US" sz="1800" b="1" u="sng" dirty="0" smtClean="0"/>
              <a:t>妊娠・出産を理由とした不利益取り扱い（降格等）を禁止</a:t>
            </a:r>
            <a:r>
              <a:rPr kumimoji="1" lang="ja-JP" altLang="en-US" sz="1800" b="1" dirty="0" smtClean="0"/>
              <a:t>した均等</a:t>
            </a:r>
            <a:r>
              <a:rPr lang="ja-JP" altLang="en-US" sz="1800" b="1" dirty="0" smtClean="0"/>
              <a:t>法九条三項に具体的に言及した判決がされた。</a:t>
            </a:r>
            <a:endParaRPr lang="en-US" altLang="ja-JP" sz="1800" b="1" dirty="0" smtClean="0"/>
          </a:p>
          <a:p>
            <a:pPr marL="0" indent="0">
              <a:buNone/>
            </a:pPr>
            <a:endParaRPr lang="en-US" altLang="ja-JP" dirty="0" smtClean="0"/>
          </a:p>
          <a:p>
            <a:endParaRPr kumimoji="1" lang="ja-JP" altLang="en-US" dirty="0"/>
          </a:p>
        </p:txBody>
      </p:sp>
      <p:sp>
        <p:nvSpPr>
          <p:cNvPr id="4" name="角丸四角形 3"/>
          <p:cNvSpPr/>
          <p:nvPr/>
        </p:nvSpPr>
        <p:spPr>
          <a:xfrm>
            <a:off x="467544" y="188640"/>
            <a:ext cx="8064896" cy="108012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fontAlgn="auto">
              <a:spcAft>
                <a:spcPts val="0"/>
              </a:spcAft>
              <a:defRPr/>
            </a:pPr>
            <a:endParaRPr lang="en-US" altLang="ja-JP" sz="3200" b="1" dirty="0" smtClean="0">
              <a:latin typeface="HG丸ｺﾞｼｯｸM-PRO" pitchFamily="50" charset="-128"/>
              <a:ea typeface="HG丸ｺﾞｼｯｸM-PRO" pitchFamily="50" charset="-128"/>
            </a:endParaRPr>
          </a:p>
          <a:p>
            <a:pPr algn="ctr" fontAlgn="auto">
              <a:spcAft>
                <a:spcPts val="0"/>
              </a:spcAft>
              <a:defRPr/>
            </a:pPr>
            <a:r>
              <a:rPr lang="ja-JP" altLang="en-US" sz="3200" b="1" dirty="0" smtClean="0">
                <a:latin typeface="HG丸ｺﾞｼｯｸM-PRO" pitchFamily="50" charset="-128"/>
                <a:ea typeface="HG丸ｺﾞｼｯｸM-PRO" pitchFamily="50" charset="-128"/>
              </a:rPr>
              <a:t>「マタハラ」裁判　</a:t>
            </a:r>
            <a:r>
              <a:rPr lang="en-US" altLang="ja-JP" sz="3200" b="1" dirty="0" smtClean="0">
                <a:latin typeface="HG丸ｺﾞｼｯｸM-PRO" pitchFamily="50" charset="-128"/>
                <a:ea typeface="HG丸ｺﾞｼｯｸM-PRO" pitchFamily="50" charset="-128"/>
              </a:rPr>
              <a:t/>
            </a:r>
            <a:br>
              <a:rPr lang="en-US" altLang="ja-JP" sz="3200" b="1" dirty="0" smtClean="0">
                <a:latin typeface="HG丸ｺﾞｼｯｸM-PRO" pitchFamily="50" charset="-128"/>
                <a:ea typeface="HG丸ｺﾞｼｯｸM-PRO" pitchFamily="50" charset="-128"/>
              </a:rPr>
            </a:br>
            <a:r>
              <a:rPr lang="ja-JP" altLang="en-US" sz="3200" b="1" dirty="0" smtClean="0">
                <a:latin typeface="HG丸ｺﾞｼｯｸM-PRO" pitchFamily="50" charset="-128"/>
                <a:ea typeface="HG丸ｺﾞｼｯｸM-PRO" pitchFamily="50" charset="-128"/>
              </a:rPr>
              <a:t>最高裁判決はマタハラ撲滅への一歩</a:t>
            </a:r>
            <a:r>
              <a:rPr lang="en-US" altLang="ja-JP" sz="3200" b="1" dirty="0" smtClean="0">
                <a:latin typeface="HG丸ｺﾞｼｯｸM-PRO" pitchFamily="50" charset="-128"/>
                <a:ea typeface="HG丸ｺﾞｼｯｸM-PRO" pitchFamily="50" charset="-128"/>
              </a:rPr>
              <a:t/>
            </a:r>
            <a:br>
              <a:rPr lang="en-US" altLang="ja-JP" sz="3200" b="1" dirty="0" smtClean="0">
                <a:latin typeface="HG丸ｺﾞｼｯｸM-PRO" pitchFamily="50" charset="-128"/>
                <a:ea typeface="HG丸ｺﾞｼｯｸM-PRO" pitchFamily="50" charset="-128"/>
              </a:rPr>
            </a:br>
            <a:endParaRPr lang="en-US" altLang="ja-JP" sz="32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6" name="角丸四角形 5"/>
          <p:cNvSpPr/>
          <p:nvPr/>
        </p:nvSpPr>
        <p:spPr>
          <a:xfrm>
            <a:off x="251520" y="2924944"/>
            <a:ext cx="4032448" cy="43204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fontAlgn="auto">
              <a:spcAft>
                <a:spcPts val="0"/>
              </a:spcAft>
              <a:defRPr/>
            </a:pPr>
            <a:r>
              <a:rPr lang="ja-JP" altLang="en-US" sz="2000" b="1" dirty="0" smtClean="0">
                <a:latin typeface="HG丸ｺﾞｼｯｸM-PRO" pitchFamily="50" charset="-128"/>
                <a:ea typeface="HG丸ｺﾞｼｯｸM-PRO" pitchFamily="50" charset="-128"/>
              </a:rPr>
              <a:t>事件の概要</a:t>
            </a:r>
            <a:endParaRPr lang="en-US" altLang="ja-JP" sz="2000" b="1" dirty="0" smtClean="0">
              <a:latin typeface="HG丸ｺﾞｼｯｸM-PRO" pitchFamily="50" charset="-128"/>
              <a:ea typeface="HG丸ｺﾞｼｯｸM-PRO" pitchFamily="50" charset="-128"/>
            </a:endParaRPr>
          </a:p>
        </p:txBody>
      </p:sp>
      <p:sp>
        <p:nvSpPr>
          <p:cNvPr id="7" name="コンテンツ プレースホルダー 2"/>
          <p:cNvSpPr txBox="1">
            <a:spLocks/>
          </p:cNvSpPr>
          <p:nvPr/>
        </p:nvSpPr>
        <p:spPr>
          <a:xfrm>
            <a:off x="467544" y="3356992"/>
            <a:ext cx="8229600" cy="309634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1" lang="ja-JP" altLang="en-US" sz="1600" b="1" i="0" u="none" strike="noStrike" kern="1200" cap="none" spc="0" normalizeH="0" baseline="0" noProof="0" dirty="0" smtClean="0">
                <a:ln>
                  <a:noFill/>
                </a:ln>
                <a:solidFill>
                  <a:schemeClr val="dk1"/>
                </a:solidFill>
                <a:effectLst/>
                <a:uLnTx/>
                <a:uFillTx/>
                <a:latin typeface="+mj-ea"/>
                <a:ea typeface="+mj-ea"/>
                <a:cs typeface="+mn-cs"/>
              </a:rPr>
              <a:t>原告は病院で平成</a:t>
            </a:r>
            <a:r>
              <a:rPr kumimoji="1" lang="en-US" altLang="ja-JP" sz="1600" b="1" i="0" u="none" strike="noStrike" kern="1200" cap="none" spc="0" normalizeH="0" baseline="0" noProof="0" dirty="0" smtClean="0">
                <a:ln>
                  <a:noFill/>
                </a:ln>
                <a:solidFill>
                  <a:schemeClr val="dk1"/>
                </a:solidFill>
                <a:effectLst/>
                <a:uLnTx/>
                <a:uFillTx/>
                <a:latin typeface="+mj-ea"/>
                <a:ea typeface="+mj-ea"/>
                <a:cs typeface="+mn-cs"/>
              </a:rPr>
              <a:t>6</a:t>
            </a:r>
            <a:r>
              <a:rPr kumimoji="1" lang="ja-JP" altLang="en-US" sz="1600" b="1" i="0" u="none" strike="noStrike" kern="1200" cap="none" spc="0" normalizeH="0" baseline="0" noProof="0" dirty="0" smtClean="0">
                <a:ln>
                  <a:noFill/>
                </a:ln>
                <a:solidFill>
                  <a:schemeClr val="dk1"/>
                </a:solidFill>
                <a:effectLst/>
                <a:uLnTx/>
                <a:uFillTx/>
                <a:latin typeface="+mj-ea"/>
                <a:ea typeface="+mj-ea"/>
                <a:cs typeface="+mn-cs"/>
              </a:rPr>
              <a:t>年より理学療法士として勤務しており、平成</a:t>
            </a:r>
            <a:r>
              <a:rPr kumimoji="1" lang="en-US" altLang="ja-JP" sz="1600" b="1" i="0" u="none" strike="noStrike" kern="1200" cap="none" spc="0" normalizeH="0" baseline="0" noProof="0" dirty="0" smtClean="0">
                <a:ln>
                  <a:noFill/>
                </a:ln>
                <a:solidFill>
                  <a:schemeClr val="dk1"/>
                </a:solidFill>
                <a:effectLst/>
                <a:uLnTx/>
                <a:uFillTx/>
                <a:latin typeface="+mj-ea"/>
                <a:ea typeface="+mj-ea"/>
                <a:cs typeface="+mn-cs"/>
              </a:rPr>
              <a:t>16</a:t>
            </a:r>
            <a:r>
              <a:rPr kumimoji="1" lang="ja-JP" altLang="en-US" sz="1600" b="1" i="0" u="none" strike="noStrike" kern="1200" cap="none" spc="0" normalizeH="0" baseline="0" noProof="0" dirty="0" smtClean="0">
                <a:ln>
                  <a:noFill/>
                </a:ln>
                <a:solidFill>
                  <a:schemeClr val="dk1"/>
                </a:solidFill>
                <a:effectLst/>
                <a:uLnTx/>
                <a:uFillTx/>
                <a:latin typeface="+mj-ea"/>
                <a:ea typeface="+mj-ea"/>
                <a:cs typeface="+mn-cs"/>
              </a:rPr>
              <a:t>年に副主任となる</a:t>
            </a:r>
            <a:endParaRPr kumimoji="1" lang="en-US" altLang="ja-JP" sz="1600" b="1" i="0" u="none" strike="noStrike" kern="1200" cap="none" spc="0" normalizeH="0" baseline="0" noProof="0" dirty="0" smtClean="0">
              <a:ln>
                <a:noFill/>
              </a:ln>
              <a:solidFill>
                <a:schemeClr val="dk1"/>
              </a:solidFill>
              <a:effectLst/>
              <a:uLnTx/>
              <a:uFillTx/>
              <a:latin typeface="+mj-ea"/>
              <a:ea typeface="+mj-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en-US" altLang="ja-JP" sz="1600" b="1" i="0" u="none" strike="noStrike" kern="1200" cap="none" spc="0" normalizeH="0" baseline="0" noProof="0" dirty="0" smtClean="0">
              <a:ln>
                <a:noFill/>
              </a:ln>
              <a:solidFill>
                <a:schemeClr val="dk1"/>
              </a:solidFill>
              <a:effectLst/>
              <a:uLnTx/>
              <a:uFillTx/>
              <a:latin typeface="+mj-ea"/>
              <a:ea typeface="+mj-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1" lang="ja-JP" altLang="en-US" sz="1600" b="1" i="0" u="none" strike="noStrike" kern="1200" cap="none" spc="0" normalizeH="0" baseline="0" noProof="0" dirty="0" smtClean="0">
                <a:ln>
                  <a:noFill/>
                </a:ln>
                <a:solidFill>
                  <a:schemeClr val="dk1"/>
                </a:solidFill>
                <a:effectLst/>
                <a:uLnTx/>
                <a:uFillTx/>
                <a:latin typeface="+mj-ea"/>
                <a:ea typeface="+mj-ea"/>
                <a:cs typeface="+mn-cs"/>
              </a:rPr>
              <a:t>第</a:t>
            </a:r>
            <a:r>
              <a:rPr kumimoji="1" lang="en-US" altLang="ja-JP" sz="1600" b="1" i="0" u="none" strike="noStrike" kern="1200" cap="none" spc="0" normalizeH="0" baseline="0" noProof="0" dirty="0" smtClean="0">
                <a:ln>
                  <a:noFill/>
                </a:ln>
                <a:solidFill>
                  <a:schemeClr val="dk1"/>
                </a:solidFill>
                <a:effectLst/>
                <a:uLnTx/>
                <a:uFillTx/>
                <a:latin typeface="+mj-ea"/>
                <a:ea typeface="+mj-ea"/>
                <a:cs typeface="+mn-cs"/>
              </a:rPr>
              <a:t>1</a:t>
            </a:r>
            <a:r>
              <a:rPr kumimoji="1" lang="ja-JP" altLang="en-US" sz="1600" b="1" i="0" u="none" strike="noStrike" kern="1200" cap="none" spc="0" normalizeH="0" baseline="0" noProof="0" dirty="0" smtClean="0">
                <a:ln>
                  <a:noFill/>
                </a:ln>
                <a:solidFill>
                  <a:schemeClr val="dk1"/>
                </a:solidFill>
                <a:effectLst/>
                <a:uLnTx/>
                <a:uFillTx/>
                <a:latin typeface="+mj-ea"/>
                <a:ea typeface="+mj-ea"/>
                <a:cs typeface="+mn-cs"/>
              </a:rPr>
              <a:t>子を出産後、職場復帰、副主任として訪問リハビリチームに異動した。</a:t>
            </a:r>
            <a:endParaRPr kumimoji="1" lang="en-US" altLang="ja-JP" sz="1600" b="1" i="0" u="none" strike="noStrike" kern="1200" cap="none" spc="0" normalizeH="0" baseline="0" noProof="0" dirty="0" smtClean="0">
              <a:ln>
                <a:noFill/>
              </a:ln>
              <a:solidFill>
                <a:schemeClr val="dk1"/>
              </a:solidFill>
              <a:effectLst/>
              <a:uLnTx/>
              <a:uFillTx/>
              <a:latin typeface="+mj-ea"/>
              <a:ea typeface="+mj-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en-US" altLang="ja-JP" sz="1600" b="1" i="0" u="none" strike="noStrike" kern="1200" cap="none" spc="0" normalizeH="0" baseline="0" noProof="0" dirty="0" smtClean="0">
              <a:ln>
                <a:noFill/>
              </a:ln>
              <a:solidFill>
                <a:schemeClr val="dk1"/>
              </a:solidFill>
              <a:effectLst/>
              <a:uLnTx/>
              <a:uFillTx/>
              <a:latin typeface="+mj-ea"/>
              <a:ea typeface="+mj-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1" lang="ja-JP" altLang="en-US" sz="1600" b="1" i="0" u="none" strike="noStrike" kern="1200" cap="none" spc="0" normalizeH="0" baseline="0" noProof="0" dirty="0" smtClean="0">
                <a:ln>
                  <a:noFill/>
                </a:ln>
                <a:solidFill>
                  <a:schemeClr val="dk1"/>
                </a:solidFill>
                <a:effectLst/>
                <a:uLnTx/>
                <a:uFillTx/>
                <a:latin typeface="+mj-ea"/>
                <a:ea typeface="+mj-ea"/>
                <a:cs typeface="+mn-cs"/>
              </a:rPr>
              <a:t>平成</a:t>
            </a:r>
            <a:r>
              <a:rPr kumimoji="1" lang="en-US" altLang="ja-JP" sz="1600" b="1" i="0" u="none" strike="noStrike" kern="1200" cap="none" spc="0" normalizeH="0" baseline="0" noProof="0" dirty="0" smtClean="0">
                <a:ln>
                  <a:noFill/>
                </a:ln>
                <a:solidFill>
                  <a:schemeClr val="dk1"/>
                </a:solidFill>
                <a:effectLst/>
                <a:uLnTx/>
                <a:uFillTx/>
                <a:latin typeface="+mj-ea"/>
                <a:ea typeface="+mj-ea"/>
                <a:cs typeface="+mn-cs"/>
              </a:rPr>
              <a:t>20</a:t>
            </a:r>
            <a:r>
              <a:rPr kumimoji="1" lang="ja-JP" altLang="en-US" sz="1600" b="1" i="0" u="none" strike="noStrike" kern="1200" cap="none" spc="0" normalizeH="0" baseline="0" noProof="0" dirty="0" smtClean="0">
                <a:ln>
                  <a:noFill/>
                </a:ln>
                <a:solidFill>
                  <a:schemeClr val="dk1"/>
                </a:solidFill>
                <a:effectLst/>
                <a:uLnTx/>
                <a:uFillTx/>
                <a:latin typeface="+mj-ea"/>
                <a:ea typeface="+mj-ea"/>
                <a:cs typeface="+mn-cs"/>
              </a:rPr>
              <a:t>年</a:t>
            </a:r>
            <a:r>
              <a:rPr kumimoji="1" lang="en-US" altLang="ja-JP" sz="1600" b="1" i="0" u="none" strike="noStrike" kern="1200" cap="none" spc="0" normalizeH="0" baseline="0" noProof="0" dirty="0" smtClean="0">
                <a:ln>
                  <a:noFill/>
                </a:ln>
                <a:solidFill>
                  <a:schemeClr val="dk1"/>
                </a:solidFill>
                <a:effectLst/>
                <a:uLnTx/>
                <a:uFillTx/>
                <a:latin typeface="+mj-ea"/>
                <a:ea typeface="+mj-ea"/>
                <a:cs typeface="+mn-cs"/>
              </a:rPr>
              <a:t>2</a:t>
            </a:r>
            <a:r>
              <a:rPr kumimoji="1" lang="ja-JP" altLang="en-US" sz="1600" b="1" i="0" u="none" strike="noStrike" kern="1200" cap="none" spc="0" normalizeH="0" baseline="0" noProof="0" dirty="0" smtClean="0">
                <a:ln>
                  <a:noFill/>
                </a:ln>
                <a:solidFill>
                  <a:schemeClr val="dk1"/>
                </a:solidFill>
                <a:effectLst/>
                <a:uLnTx/>
                <a:uFillTx/>
                <a:latin typeface="+mj-ea"/>
                <a:ea typeface="+mj-ea"/>
                <a:cs typeface="+mn-cs"/>
              </a:rPr>
              <a:t>月、第</a:t>
            </a:r>
            <a:r>
              <a:rPr kumimoji="1" lang="en-US" altLang="ja-JP" sz="1600" b="1" i="0" u="none" strike="noStrike" kern="1200" cap="none" spc="0" normalizeH="0" baseline="0" noProof="0" dirty="0" smtClean="0">
                <a:ln>
                  <a:noFill/>
                </a:ln>
                <a:solidFill>
                  <a:schemeClr val="dk1"/>
                </a:solidFill>
                <a:effectLst/>
                <a:uLnTx/>
                <a:uFillTx/>
                <a:latin typeface="+mj-ea"/>
                <a:ea typeface="+mj-ea"/>
                <a:cs typeface="+mn-cs"/>
              </a:rPr>
              <a:t>2</a:t>
            </a:r>
            <a:r>
              <a:rPr kumimoji="1" lang="ja-JP" altLang="en-US" sz="1600" b="1" i="0" u="none" strike="noStrike" kern="1200" cap="none" spc="0" normalizeH="0" baseline="0" noProof="0" dirty="0" smtClean="0">
                <a:ln>
                  <a:noFill/>
                </a:ln>
                <a:solidFill>
                  <a:schemeClr val="dk1"/>
                </a:solidFill>
                <a:effectLst/>
                <a:uLnTx/>
                <a:uFillTx/>
                <a:latin typeface="+mj-ea"/>
                <a:ea typeface="+mj-ea"/>
                <a:cs typeface="+mn-cs"/>
              </a:rPr>
              <a:t>子を妊娠、軽易な業務への転換を請求した（労基法</a:t>
            </a:r>
            <a:r>
              <a:rPr kumimoji="1" lang="en-US" altLang="ja-JP" sz="1600" b="1" i="0" u="none" strike="noStrike" kern="1200" cap="none" spc="0" normalizeH="0" baseline="0" noProof="0" dirty="0" smtClean="0">
                <a:ln>
                  <a:noFill/>
                </a:ln>
                <a:solidFill>
                  <a:schemeClr val="dk1"/>
                </a:solidFill>
                <a:effectLst/>
                <a:uLnTx/>
                <a:uFillTx/>
                <a:latin typeface="+mj-ea"/>
                <a:ea typeface="+mj-ea"/>
                <a:cs typeface="+mn-cs"/>
              </a:rPr>
              <a:t>65</a:t>
            </a:r>
            <a:r>
              <a:rPr kumimoji="1" lang="ja-JP" altLang="en-US" sz="1600" b="1" i="0" u="none" strike="noStrike" kern="1200" cap="none" spc="0" normalizeH="0" baseline="0" noProof="0" dirty="0" smtClean="0">
                <a:ln>
                  <a:noFill/>
                </a:ln>
                <a:solidFill>
                  <a:schemeClr val="dk1"/>
                </a:solidFill>
                <a:effectLst/>
                <a:uLnTx/>
                <a:uFillTx/>
                <a:latin typeface="+mj-ea"/>
                <a:ea typeface="+mj-ea"/>
                <a:cs typeface="+mn-cs"/>
              </a:rPr>
              <a:t>条</a:t>
            </a:r>
            <a:r>
              <a:rPr kumimoji="1" lang="en-US" altLang="ja-JP" sz="1600" b="1" i="0" u="none" strike="noStrike" kern="1200" cap="none" spc="0" normalizeH="0" baseline="0" noProof="0" dirty="0" smtClean="0">
                <a:ln>
                  <a:noFill/>
                </a:ln>
                <a:solidFill>
                  <a:schemeClr val="dk1"/>
                </a:solidFill>
                <a:effectLst/>
                <a:uLnTx/>
                <a:uFillTx/>
                <a:latin typeface="+mj-ea"/>
                <a:ea typeface="+mj-ea"/>
                <a:cs typeface="+mn-cs"/>
              </a:rPr>
              <a:t>3</a:t>
            </a:r>
            <a:r>
              <a:rPr kumimoji="1" lang="ja-JP" altLang="en-US" sz="1600" b="1" i="0" u="none" strike="noStrike" kern="1200" cap="none" spc="0" normalizeH="0" baseline="0" noProof="0" dirty="0" smtClean="0">
                <a:ln>
                  <a:noFill/>
                </a:ln>
                <a:solidFill>
                  <a:schemeClr val="dk1"/>
                </a:solidFill>
                <a:effectLst/>
                <a:uLnTx/>
                <a:uFillTx/>
                <a:latin typeface="+mj-ea"/>
                <a:ea typeface="+mj-ea"/>
                <a:cs typeface="+mn-cs"/>
              </a:rPr>
              <a:t>項に基づき）</a:t>
            </a:r>
            <a:endParaRPr kumimoji="1" lang="en-US" altLang="ja-JP" sz="1600" b="1" i="0" u="none" strike="noStrike" kern="1200" cap="none" spc="0" normalizeH="0" baseline="0" noProof="0" dirty="0" smtClean="0">
              <a:ln>
                <a:noFill/>
              </a:ln>
              <a:solidFill>
                <a:schemeClr val="dk1"/>
              </a:solidFill>
              <a:effectLst/>
              <a:uLnTx/>
              <a:uFillTx/>
              <a:latin typeface="+mj-ea"/>
              <a:ea typeface="+mj-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en-US" altLang="ja-JP" sz="1600" b="1" i="0" u="none" strike="noStrike" kern="1200" cap="none" spc="0" normalizeH="0" baseline="0" noProof="0" dirty="0" smtClean="0">
              <a:ln>
                <a:noFill/>
              </a:ln>
              <a:solidFill>
                <a:schemeClr val="dk1"/>
              </a:solidFill>
              <a:effectLst/>
              <a:uLnTx/>
              <a:uFillTx/>
              <a:latin typeface="+mj-ea"/>
              <a:ea typeface="+mj-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1" lang="ja-JP" altLang="en-US" sz="1600" b="1" i="0" u="none" strike="noStrike" kern="1200" cap="none" spc="0" normalizeH="0" baseline="0" noProof="0" dirty="0" smtClean="0">
                <a:ln>
                  <a:noFill/>
                </a:ln>
                <a:solidFill>
                  <a:schemeClr val="dk1"/>
                </a:solidFill>
                <a:effectLst/>
                <a:uLnTx/>
                <a:uFillTx/>
                <a:latin typeface="+mj-ea"/>
                <a:ea typeface="+mj-ea"/>
                <a:cs typeface="+mn-cs"/>
              </a:rPr>
              <a:t>病院は、原告を副主任から降格し、育児休業終了後も副主任には任ぜられなかった。</a:t>
            </a:r>
            <a:endParaRPr kumimoji="1" lang="en-US" altLang="ja-JP" sz="1600" b="1" i="0" u="none" strike="noStrike" kern="1200" cap="none" spc="0" normalizeH="0" baseline="0" noProof="0" dirty="0" smtClean="0">
              <a:ln>
                <a:noFill/>
              </a:ln>
              <a:solidFill>
                <a:schemeClr val="dk1"/>
              </a:solidFill>
              <a:effectLst/>
              <a:uLnTx/>
              <a:uFillTx/>
              <a:latin typeface="+mj-ea"/>
              <a:ea typeface="+mj-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en-US" altLang="ja-JP" sz="1600" b="1" i="0" u="none" strike="noStrike" kern="1200" cap="none" spc="0" normalizeH="0" baseline="0" noProof="0" dirty="0" smtClean="0">
              <a:ln>
                <a:noFill/>
              </a:ln>
              <a:solidFill>
                <a:schemeClr val="dk1"/>
              </a:solidFill>
              <a:effectLst/>
              <a:uLnTx/>
              <a:uFillTx/>
              <a:latin typeface="+mj-ea"/>
              <a:ea typeface="+mj-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1" lang="ja-JP" altLang="en-US" sz="1600" b="1" i="0" u="none" strike="noStrike" kern="1200" cap="none" spc="0" normalizeH="0" baseline="0" noProof="0" dirty="0" smtClean="0">
                <a:ln>
                  <a:noFill/>
                </a:ln>
                <a:solidFill>
                  <a:schemeClr val="dk1"/>
                </a:solidFill>
                <a:effectLst/>
                <a:uLnTx/>
                <a:uFillTx/>
                <a:latin typeface="+mj-ea"/>
                <a:ea typeface="+mj-ea"/>
                <a:cs typeface="+mn-cs"/>
              </a:rPr>
              <a:t>原告はこれを不服とし、均等法</a:t>
            </a:r>
            <a:r>
              <a:rPr kumimoji="1" lang="en-US" altLang="ja-JP" sz="1600" b="1" i="0" u="none" strike="noStrike" kern="1200" cap="none" spc="0" normalizeH="0" baseline="0" noProof="0" dirty="0" smtClean="0">
                <a:ln>
                  <a:noFill/>
                </a:ln>
                <a:solidFill>
                  <a:schemeClr val="dk1"/>
                </a:solidFill>
                <a:effectLst/>
                <a:uLnTx/>
                <a:uFillTx/>
                <a:latin typeface="+mj-ea"/>
                <a:ea typeface="+mj-ea"/>
                <a:cs typeface="+mn-cs"/>
              </a:rPr>
              <a:t>9</a:t>
            </a:r>
            <a:r>
              <a:rPr kumimoji="1" lang="ja-JP" altLang="en-US" sz="1600" b="1" i="0" u="none" strike="noStrike" kern="1200" cap="none" spc="0" normalizeH="0" baseline="0" noProof="0" dirty="0" smtClean="0">
                <a:ln>
                  <a:noFill/>
                </a:ln>
                <a:solidFill>
                  <a:schemeClr val="dk1"/>
                </a:solidFill>
                <a:effectLst/>
                <a:uLnTx/>
                <a:uFillTx/>
                <a:latin typeface="+mj-ea"/>
                <a:ea typeface="+mj-ea"/>
                <a:cs typeface="+mn-cs"/>
              </a:rPr>
              <a:t>条</a:t>
            </a:r>
            <a:r>
              <a:rPr kumimoji="1" lang="en-US" altLang="ja-JP" sz="1600" b="1" i="0" u="none" strike="noStrike" kern="1200" cap="none" spc="0" normalizeH="0" baseline="0" noProof="0" dirty="0" smtClean="0">
                <a:ln>
                  <a:noFill/>
                </a:ln>
                <a:solidFill>
                  <a:schemeClr val="dk1"/>
                </a:solidFill>
                <a:effectLst/>
                <a:uLnTx/>
                <a:uFillTx/>
                <a:latin typeface="+mj-ea"/>
                <a:ea typeface="+mj-ea"/>
                <a:cs typeface="+mn-cs"/>
              </a:rPr>
              <a:t>3</a:t>
            </a:r>
            <a:r>
              <a:rPr kumimoji="1" lang="ja-JP" altLang="en-US" sz="1600" b="1" i="0" u="none" strike="noStrike" kern="1200" cap="none" spc="0" normalizeH="0" baseline="0" noProof="0" dirty="0" smtClean="0">
                <a:ln>
                  <a:noFill/>
                </a:ln>
                <a:solidFill>
                  <a:schemeClr val="dk1"/>
                </a:solidFill>
                <a:effectLst/>
                <a:uLnTx/>
                <a:uFillTx/>
                <a:latin typeface="+mj-ea"/>
                <a:ea typeface="+mj-ea"/>
                <a:cs typeface="+mn-cs"/>
              </a:rPr>
              <a:t>項に違反する無効なものであると主張し、副主任手当の支払い及び責務不履行又は不法行為に基づく損害賠償を求める訴訟を提起した。</a:t>
            </a:r>
            <a:endParaRPr kumimoji="1" lang="en-US" altLang="ja-JP" sz="1600" b="1" i="0" u="none" strike="noStrike" kern="1200" cap="none" spc="0" normalizeH="0" baseline="0" noProof="0" dirty="0" smtClean="0">
              <a:ln>
                <a:noFill/>
              </a:ln>
              <a:solidFill>
                <a:schemeClr val="dk1"/>
              </a:solidFill>
              <a:effectLst/>
              <a:uLnTx/>
              <a:uFillTx/>
              <a:latin typeface="+mj-ea"/>
              <a:ea typeface="+mj-ea"/>
              <a:cs typeface="+mn-cs"/>
            </a:endParaRPr>
          </a:p>
        </p:txBody>
      </p:sp>
      <p:pic>
        <p:nvPicPr>
          <p:cNvPr id="43010" name="Picture 2"/>
          <p:cNvPicPr>
            <a:picLocks noChangeAspect="1" noChangeArrowheads="1"/>
          </p:cNvPicPr>
          <p:nvPr/>
        </p:nvPicPr>
        <p:blipFill>
          <a:blip r:embed="rId2" cstate="print"/>
          <a:srcRect/>
          <a:stretch>
            <a:fillRect/>
          </a:stretch>
        </p:blipFill>
        <p:spPr bwMode="auto">
          <a:xfrm>
            <a:off x="6084168" y="1484784"/>
            <a:ext cx="648072" cy="720080"/>
          </a:xfrm>
          <a:prstGeom prst="rect">
            <a:avLst/>
          </a:prstGeom>
          <a:noFill/>
          <a:ln w="9525">
            <a:noFill/>
            <a:miter lim="800000"/>
            <a:headEnd/>
            <a:tailEnd/>
          </a:ln>
        </p:spPr>
      </p:pic>
    </p:spTree>
    <p:extLst>
      <p:ext uri="{BB962C8B-B14F-4D97-AF65-F5344CB8AC3E}">
        <p14:creationId xmlns:p14="http://schemas.microsoft.com/office/powerpoint/2010/main" val="742181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600200"/>
            <a:ext cx="8784976" cy="5069160"/>
          </a:xfrm>
        </p:spPr>
        <p:style>
          <a:lnRef idx="2">
            <a:schemeClr val="accent1"/>
          </a:lnRef>
          <a:fillRef idx="1">
            <a:schemeClr val="lt1"/>
          </a:fillRef>
          <a:effectRef idx="0">
            <a:schemeClr val="accent1"/>
          </a:effectRef>
          <a:fontRef idx="minor">
            <a:schemeClr val="dk1"/>
          </a:fontRef>
        </p:style>
        <p:txBody>
          <a:bodyPr>
            <a:noAutofit/>
          </a:bodyPr>
          <a:lstStyle/>
          <a:p>
            <a:r>
              <a:rPr kumimoji="1" lang="ja-JP" altLang="en-US" sz="2400" dirty="0" smtClean="0">
                <a:latin typeface="AR P丸ゴシック体M" panose="020B0600010101010101" pitchFamily="50" charset="-128"/>
                <a:ea typeface="AR P丸ゴシック体M" panose="020B0600010101010101" pitchFamily="50" charset="-128"/>
              </a:rPr>
              <a:t>均等法</a:t>
            </a:r>
            <a:r>
              <a:rPr kumimoji="1" lang="en-US" altLang="ja-JP" sz="2400" dirty="0" smtClean="0">
                <a:latin typeface="AR P丸ゴシック体M" panose="020B0600010101010101" pitchFamily="50" charset="-128"/>
                <a:ea typeface="AR P丸ゴシック体M" panose="020B0600010101010101" pitchFamily="50" charset="-128"/>
              </a:rPr>
              <a:t>9</a:t>
            </a:r>
            <a:r>
              <a:rPr kumimoji="1" lang="ja-JP" altLang="en-US" sz="2400" dirty="0" smtClean="0">
                <a:latin typeface="AR P丸ゴシック体M" panose="020B0600010101010101" pitchFamily="50" charset="-128"/>
                <a:ea typeface="AR P丸ゴシック体M" panose="020B0600010101010101" pitchFamily="50" charset="-128"/>
              </a:rPr>
              <a:t>条</a:t>
            </a:r>
            <a:r>
              <a:rPr kumimoji="1" lang="en-US" altLang="ja-JP" sz="2400" dirty="0" smtClean="0">
                <a:latin typeface="AR P丸ゴシック体M" panose="020B0600010101010101" pitchFamily="50" charset="-128"/>
                <a:ea typeface="AR P丸ゴシック体M" panose="020B0600010101010101" pitchFamily="50" charset="-128"/>
              </a:rPr>
              <a:t>3</a:t>
            </a:r>
            <a:r>
              <a:rPr kumimoji="1" lang="ja-JP" altLang="en-US" sz="2400" dirty="0" smtClean="0">
                <a:latin typeface="AR P丸ゴシック体M" panose="020B0600010101010101" pitchFamily="50" charset="-128"/>
                <a:ea typeface="AR P丸ゴシック体M" panose="020B0600010101010101" pitchFamily="50" charset="-128"/>
              </a:rPr>
              <a:t>項は、女性労働者についき、妊娠、出産、産前休業の請求、産前産後の休業その他の妊娠・出産に関する事由であって厚生労働省令で定めるものを理由として解雇その他の不利益な取り扱いをしてはならない旨を定める。</a:t>
            </a:r>
            <a:endParaRPr kumimoji="1" lang="en-US" altLang="ja-JP" sz="2400" dirty="0" smtClean="0">
              <a:latin typeface="AR P丸ゴシック体M" panose="020B0600010101010101" pitchFamily="50" charset="-128"/>
              <a:ea typeface="AR P丸ゴシック体M" panose="020B0600010101010101" pitchFamily="50" charset="-128"/>
            </a:endParaRPr>
          </a:p>
          <a:p>
            <a:pPr>
              <a:buNone/>
            </a:pPr>
            <a:endParaRPr kumimoji="1" lang="en-US" altLang="ja-JP" sz="2400" dirty="0" smtClean="0">
              <a:latin typeface="AR P丸ゴシック体M" panose="020B0600010101010101" pitchFamily="50" charset="-128"/>
              <a:ea typeface="AR P丸ゴシック体M" panose="020B0600010101010101" pitchFamily="50" charset="-128"/>
            </a:endParaRPr>
          </a:p>
          <a:p>
            <a:r>
              <a:rPr lang="ja-JP" altLang="en-US" sz="2400" dirty="0" smtClean="0">
                <a:latin typeface="AR P丸ゴシック体M" panose="020B0600010101010101" pitchFamily="50" charset="-128"/>
                <a:ea typeface="AR P丸ゴシック体M" panose="020B0600010101010101" pitchFamily="50" charset="-128"/>
              </a:rPr>
              <a:t>厚生</a:t>
            </a:r>
            <a:r>
              <a:rPr lang="ja-JP" altLang="en-US" sz="2400" dirty="0">
                <a:latin typeface="AR P丸ゴシック体M" panose="020B0600010101010101" pitchFamily="50" charset="-128"/>
                <a:ea typeface="AR P丸ゴシック体M" panose="020B0600010101010101" pitchFamily="50" charset="-128"/>
              </a:rPr>
              <a:t>労働</a:t>
            </a:r>
            <a:r>
              <a:rPr lang="ja-JP" altLang="en-US" sz="2400" dirty="0" smtClean="0">
                <a:latin typeface="AR P丸ゴシック体M" panose="020B0600010101010101" pitchFamily="50" charset="-128"/>
                <a:ea typeface="AR P丸ゴシック体M" panose="020B0600010101010101" pitchFamily="50" charset="-128"/>
              </a:rPr>
              <a:t>省令では、「妊娠</a:t>
            </a:r>
            <a:r>
              <a:rPr lang="ja-JP" altLang="en-US" sz="2400" dirty="0">
                <a:latin typeface="AR P丸ゴシック体M" panose="020B0600010101010101" pitchFamily="50" charset="-128"/>
                <a:ea typeface="AR P丸ゴシック体M" panose="020B0600010101010101" pitchFamily="50" charset="-128"/>
              </a:rPr>
              <a:t>又</a:t>
            </a:r>
            <a:r>
              <a:rPr lang="ja-JP" altLang="en-US" sz="2400" dirty="0" smtClean="0">
                <a:latin typeface="AR P丸ゴシック体M" panose="020B0600010101010101" pitchFamily="50" charset="-128"/>
                <a:ea typeface="AR P丸ゴシック体M" panose="020B0600010101010101" pitchFamily="50" charset="-128"/>
              </a:rPr>
              <a:t>は出産に関する事由」として、労基法</a:t>
            </a:r>
            <a:r>
              <a:rPr lang="en-US" altLang="ja-JP" sz="2400" dirty="0" smtClean="0">
                <a:latin typeface="AR P丸ゴシック体M" panose="020B0600010101010101" pitchFamily="50" charset="-128"/>
                <a:ea typeface="AR P丸ゴシック体M" panose="020B0600010101010101" pitchFamily="50" charset="-128"/>
              </a:rPr>
              <a:t>65</a:t>
            </a:r>
            <a:r>
              <a:rPr lang="ja-JP" altLang="en-US" sz="2400" dirty="0" smtClean="0">
                <a:latin typeface="AR P丸ゴシック体M" panose="020B0600010101010101" pitchFamily="50" charset="-128"/>
                <a:ea typeface="AR P丸ゴシック体M" panose="020B0600010101010101" pitchFamily="50" charset="-128"/>
              </a:rPr>
              <a:t>条</a:t>
            </a:r>
            <a:r>
              <a:rPr lang="en-US" altLang="ja-JP" sz="2400" dirty="0" smtClean="0">
                <a:latin typeface="AR P丸ゴシック体M" panose="020B0600010101010101" pitchFamily="50" charset="-128"/>
                <a:ea typeface="AR P丸ゴシック体M" panose="020B0600010101010101" pitchFamily="50" charset="-128"/>
              </a:rPr>
              <a:t>3</a:t>
            </a:r>
            <a:r>
              <a:rPr lang="ja-JP" altLang="en-US" sz="2400" dirty="0" smtClean="0">
                <a:latin typeface="AR P丸ゴシック体M" panose="020B0600010101010101" pitchFamily="50" charset="-128"/>
                <a:ea typeface="AR P丸ゴシック体M" panose="020B0600010101010101" pitchFamily="50" charset="-128"/>
              </a:rPr>
              <a:t>項の規定により他の軽易な業務に転換したことを規定している。</a:t>
            </a:r>
            <a:endParaRPr lang="en-US" altLang="ja-JP" sz="2400" dirty="0" smtClean="0">
              <a:latin typeface="AR P丸ゴシック体M" panose="020B0600010101010101" pitchFamily="50" charset="-128"/>
              <a:ea typeface="AR P丸ゴシック体M" panose="020B0600010101010101" pitchFamily="50" charset="-128"/>
            </a:endParaRPr>
          </a:p>
          <a:p>
            <a:pPr>
              <a:buNone/>
            </a:pPr>
            <a:endParaRPr lang="en-US" altLang="ja-JP" sz="2400" dirty="0" smtClean="0">
              <a:latin typeface="AR P丸ゴシック体M" panose="020B0600010101010101" pitchFamily="50" charset="-128"/>
              <a:ea typeface="AR P丸ゴシック体M" panose="020B0600010101010101" pitchFamily="50" charset="-128"/>
            </a:endParaRPr>
          </a:p>
          <a:p>
            <a:r>
              <a:rPr kumimoji="1" lang="ja-JP" altLang="en-US" sz="2400" dirty="0">
                <a:latin typeface="AR P丸ゴシック体M" panose="020B0600010101010101" pitchFamily="50" charset="-128"/>
                <a:ea typeface="AR P丸ゴシック体M" panose="020B0600010101010101" pitchFamily="50" charset="-128"/>
              </a:rPr>
              <a:t>このよう</a:t>
            </a:r>
            <a:r>
              <a:rPr kumimoji="1" lang="ja-JP" altLang="en-US" sz="2400" dirty="0" smtClean="0">
                <a:latin typeface="AR P丸ゴシック体M" panose="020B0600010101010101" pitchFamily="50" charset="-128"/>
                <a:ea typeface="AR P丸ゴシック体M" panose="020B0600010101010101" pitchFamily="50" charset="-128"/>
              </a:rPr>
              <a:t>な均等法の規定の文言や趣旨等に鑑みると、</a:t>
            </a:r>
            <a:r>
              <a:rPr kumimoji="1" lang="ja-JP" altLang="en-US" sz="2400" b="1" u="sng" dirty="0" smtClean="0">
                <a:latin typeface="AR P丸ゴシック体M" panose="020B0600010101010101" pitchFamily="50" charset="-128"/>
                <a:ea typeface="AR P丸ゴシック体M" panose="020B0600010101010101" pitchFamily="50" charset="-128"/>
              </a:rPr>
              <a:t>均等法</a:t>
            </a:r>
            <a:r>
              <a:rPr kumimoji="1" lang="en-US" altLang="ja-JP" sz="2400" b="1" u="sng" dirty="0" smtClean="0">
                <a:latin typeface="AR P丸ゴシック体M" panose="020B0600010101010101" pitchFamily="50" charset="-128"/>
                <a:ea typeface="AR P丸ゴシック体M" panose="020B0600010101010101" pitchFamily="50" charset="-128"/>
              </a:rPr>
              <a:t>9</a:t>
            </a:r>
            <a:r>
              <a:rPr kumimoji="1" lang="ja-JP" altLang="en-US" sz="2400" b="1" u="sng" dirty="0" smtClean="0">
                <a:latin typeface="AR P丸ゴシック体M" panose="020B0600010101010101" pitchFamily="50" charset="-128"/>
                <a:ea typeface="AR P丸ゴシック体M" panose="020B0600010101010101" pitchFamily="50" charset="-128"/>
              </a:rPr>
              <a:t>条</a:t>
            </a:r>
            <a:r>
              <a:rPr kumimoji="1" lang="en-US" altLang="ja-JP" sz="2400" b="1" u="sng" dirty="0" smtClean="0">
                <a:latin typeface="AR P丸ゴシック体M" panose="020B0600010101010101" pitchFamily="50" charset="-128"/>
                <a:ea typeface="AR P丸ゴシック体M" panose="020B0600010101010101" pitchFamily="50" charset="-128"/>
              </a:rPr>
              <a:t>3</a:t>
            </a:r>
            <a:r>
              <a:rPr kumimoji="1" lang="ja-JP" altLang="en-US" sz="2400" b="1" u="sng" dirty="0" smtClean="0">
                <a:latin typeface="AR P丸ゴシック体M" panose="020B0600010101010101" pitchFamily="50" charset="-128"/>
                <a:ea typeface="AR P丸ゴシック体M" panose="020B0600010101010101" pitchFamily="50" charset="-128"/>
              </a:rPr>
              <a:t>項の規定は、これに反する事業主に措置を禁止する強行規定として設けられたものと解するのが相当であり、同項に違反する行為は違法であり無効である。</a:t>
            </a:r>
            <a:endParaRPr kumimoji="1" lang="ja-JP" altLang="en-US" sz="2400" b="1" u="sng" dirty="0">
              <a:latin typeface="AR P丸ゴシック体M" panose="020B0600010101010101" pitchFamily="50" charset="-128"/>
              <a:ea typeface="AR P丸ゴシック体M" panose="020B0600010101010101" pitchFamily="50" charset="-128"/>
            </a:endParaRPr>
          </a:p>
        </p:txBody>
      </p:sp>
      <p:sp>
        <p:nvSpPr>
          <p:cNvPr id="4" name="角丸四角形 3"/>
          <p:cNvSpPr/>
          <p:nvPr/>
        </p:nvSpPr>
        <p:spPr>
          <a:xfrm>
            <a:off x="467544" y="404664"/>
            <a:ext cx="8280920" cy="100811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fontAlgn="auto">
              <a:spcAft>
                <a:spcPts val="0"/>
              </a:spcAft>
              <a:defRPr/>
            </a:pPr>
            <a:r>
              <a:rPr lang="ja-JP" altLang="en-US" sz="4000" b="1" dirty="0" smtClean="0">
                <a:latin typeface="HG丸ｺﾞｼｯｸM-PRO" pitchFamily="50" charset="-128"/>
                <a:ea typeface="HG丸ｺﾞｼｯｸM-PRO" pitchFamily="50" charset="-128"/>
              </a:rPr>
              <a:t>最高裁の判断の概要</a:t>
            </a:r>
            <a:endParaRPr lang="en-US" altLang="ja-JP" sz="4000" b="1" dirty="0" smtClean="0">
              <a:latin typeface="HG丸ｺﾞｼｯｸM-PRO" pitchFamily="50" charset="-128"/>
              <a:ea typeface="HG丸ｺﾞｼｯｸM-PRO" pitchFamily="50" charset="-128"/>
            </a:endParaRPr>
          </a:p>
        </p:txBody>
      </p:sp>
      <p:pic>
        <p:nvPicPr>
          <p:cNvPr id="41988" name="Picture 4"/>
          <p:cNvPicPr>
            <a:picLocks noChangeAspect="1" noChangeArrowheads="1"/>
          </p:cNvPicPr>
          <p:nvPr/>
        </p:nvPicPr>
        <p:blipFill>
          <a:blip r:embed="rId2" cstate="print"/>
          <a:srcRect/>
          <a:stretch>
            <a:fillRect/>
          </a:stretch>
        </p:blipFill>
        <p:spPr bwMode="auto">
          <a:xfrm>
            <a:off x="6948264" y="4365104"/>
            <a:ext cx="720080" cy="792088"/>
          </a:xfrm>
          <a:prstGeom prst="rect">
            <a:avLst/>
          </a:prstGeom>
          <a:noFill/>
          <a:ln w="9525">
            <a:noFill/>
            <a:miter lim="800000"/>
            <a:headEnd/>
            <a:tailEnd/>
          </a:ln>
        </p:spPr>
      </p:pic>
    </p:spTree>
    <p:extLst>
      <p:ext uri="{BB962C8B-B14F-4D97-AF65-F5344CB8AC3E}">
        <p14:creationId xmlns:p14="http://schemas.microsoft.com/office/powerpoint/2010/main" val="883511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23528" y="188640"/>
            <a:ext cx="8496944" cy="129614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fontAlgn="auto">
              <a:spcAft>
                <a:spcPts val="0"/>
              </a:spcAft>
              <a:defRPr/>
            </a:pPr>
            <a:r>
              <a:rPr lang="ja-JP" altLang="en-US" sz="3600" b="1" dirty="0" smtClean="0"/>
              <a:t>妊娠、出産、軽易業務への転換等を理由とする降格の有効性について</a:t>
            </a:r>
            <a:endParaRPr lang="en-US" altLang="ja-JP" sz="3600" b="1" dirty="0" smtClean="0">
              <a:latin typeface="HG丸ｺﾞｼｯｸM-PRO" pitchFamily="50" charset="-128"/>
              <a:ea typeface="HG丸ｺﾞｼｯｸM-PRO" pitchFamily="50" charset="-128"/>
            </a:endParaRPr>
          </a:p>
        </p:txBody>
      </p:sp>
      <p:sp>
        <p:nvSpPr>
          <p:cNvPr id="6" name="コンテンツ プレースホルダー 2"/>
          <p:cNvSpPr txBox="1">
            <a:spLocks/>
          </p:cNvSpPr>
          <p:nvPr/>
        </p:nvSpPr>
        <p:spPr>
          <a:xfrm>
            <a:off x="251520" y="1556792"/>
            <a:ext cx="8568952" cy="5040560"/>
          </a:xfrm>
          <a:prstGeom prst="rect">
            <a:avLst/>
          </a:prstGeom>
          <a:ln w="38100" cap="flat" cmpd="sng" algn="ctr">
            <a:solidFill>
              <a:schemeClr val="accent4"/>
            </a:solidFill>
            <a:prstDash val="solid"/>
          </a:ln>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fontScale="8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sz="3200" b="0" i="0" u="none" strike="noStrike" kern="1200" cap="none" spc="0" normalizeH="0" baseline="0" noProof="0" dirty="0" smtClean="0">
                <a:ln>
                  <a:noFill/>
                </a:ln>
                <a:solidFill>
                  <a:schemeClr val="dk1"/>
                </a:solidFill>
                <a:effectLst/>
                <a:uLnTx/>
                <a:uFillTx/>
                <a:latin typeface="+mn-lt"/>
                <a:ea typeface="+mn-ea"/>
                <a:cs typeface="+mn-cs"/>
              </a:rPr>
              <a:t>【</a:t>
            </a:r>
            <a:r>
              <a:rPr kumimoji="1" lang="ja-JP" altLang="en-US" sz="3200" b="0" i="0" u="none" strike="noStrike" kern="1200" cap="none" spc="0" normalizeH="0" baseline="0" noProof="0" dirty="0" smtClean="0">
                <a:ln>
                  <a:noFill/>
                </a:ln>
                <a:solidFill>
                  <a:schemeClr val="dk1"/>
                </a:solidFill>
                <a:effectLst/>
                <a:uLnTx/>
                <a:uFillTx/>
                <a:latin typeface="+mn-lt"/>
                <a:ea typeface="+mn-ea"/>
                <a:cs typeface="+mn-cs"/>
              </a:rPr>
              <a:t>原則</a:t>
            </a:r>
            <a:r>
              <a:rPr kumimoji="1" lang="en-US" altLang="ja-JP" sz="3200" b="0" i="0" u="none" strike="noStrike" kern="1200" cap="none" spc="0" normalizeH="0" baseline="0" noProof="0" dirty="0" smtClean="0">
                <a:ln>
                  <a:noFill/>
                </a:ln>
                <a:solidFill>
                  <a:schemeClr val="dk1"/>
                </a:solidFill>
                <a:effectLst/>
                <a:uLnTx/>
                <a:uFillTx/>
                <a:latin typeface="+mn-lt"/>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3200" b="0" i="0" u="none" strike="noStrike" kern="1200" cap="none" spc="0" normalizeH="0" baseline="0" noProof="0" dirty="0" smtClean="0">
                <a:ln>
                  <a:noFill/>
                </a:ln>
                <a:solidFill>
                  <a:schemeClr val="dk1"/>
                </a:solidFill>
                <a:effectLst/>
                <a:uLnTx/>
                <a:uFillTx/>
                <a:latin typeface="+mn-lt"/>
                <a:ea typeface="+mn-ea"/>
                <a:cs typeface="+mn-cs"/>
              </a:rPr>
              <a:t>・女性労働者につき妊娠中の軽易業務への転換を契機として降格させる事業主の措置が</a:t>
            </a:r>
            <a:r>
              <a:rPr kumimoji="1" lang="ja-JP" altLang="en-US" sz="3200" b="1" i="0" u="sng" strike="noStrike" kern="1200" cap="none" spc="0" normalizeH="0" baseline="0" noProof="0" dirty="0" smtClean="0">
                <a:ln>
                  <a:noFill/>
                </a:ln>
                <a:solidFill>
                  <a:schemeClr val="dk1"/>
                </a:solidFill>
                <a:effectLst/>
                <a:uLnTx/>
                <a:uFillTx/>
                <a:latin typeface="+mn-lt"/>
                <a:ea typeface="+mn-ea"/>
                <a:cs typeface="+mn-cs"/>
              </a:rPr>
              <a:t>原則として不利益取り扱いに当たる</a:t>
            </a:r>
            <a:endParaRPr kumimoji="1" lang="en-US" altLang="ja-JP" sz="3200" b="1" i="0" u="sng" strike="noStrike" kern="1200" cap="none" spc="0" normalizeH="0" baseline="0" noProof="0" dirty="0" smtClean="0">
              <a:ln>
                <a:noFill/>
              </a:ln>
              <a:solidFill>
                <a:schemeClr val="dk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sz="3200" b="0" i="0" u="none" strike="noStrike" kern="1200" cap="none" spc="0" normalizeH="0" baseline="0" noProof="0" dirty="0" smtClean="0">
                <a:ln>
                  <a:noFill/>
                </a:ln>
                <a:solidFill>
                  <a:schemeClr val="dk1"/>
                </a:solidFill>
                <a:effectLst/>
                <a:uLnTx/>
                <a:uFillTx/>
                <a:latin typeface="+mn-lt"/>
                <a:ea typeface="+mn-ea"/>
                <a:cs typeface="+mn-cs"/>
              </a:rPr>
              <a:t>【</a:t>
            </a:r>
            <a:r>
              <a:rPr kumimoji="1" lang="ja-JP" altLang="en-US" sz="3200" b="0" i="0" u="none" strike="noStrike" kern="1200" cap="none" spc="0" normalizeH="0" baseline="0" noProof="0" dirty="0" smtClean="0">
                <a:ln>
                  <a:noFill/>
                </a:ln>
                <a:solidFill>
                  <a:schemeClr val="dk1"/>
                </a:solidFill>
                <a:effectLst/>
                <a:uLnTx/>
                <a:uFillTx/>
                <a:latin typeface="+mn-lt"/>
                <a:ea typeface="+mn-ea"/>
                <a:cs typeface="+mn-cs"/>
              </a:rPr>
              <a:t>例外</a:t>
            </a:r>
            <a:r>
              <a:rPr kumimoji="1" lang="en-US" altLang="ja-JP" sz="3200" b="0" i="0" u="none" strike="noStrike" kern="1200" cap="none" spc="0" normalizeH="0" baseline="0" noProof="0" dirty="0" smtClean="0">
                <a:ln>
                  <a:noFill/>
                </a:ln>
                <a:solidFill>
                  <a:schemeClr val="dk1"/>
                </a:solidFill>
                <a:effectLst/>
                <a:uLnTx/>
                <a:uFillTx/>
                <a:latin typeface="+mn-lt"/>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3200" b="0" i="0" u="none" strike="noStrike" kern="1200" cap="none" spc="0" normalizeH="0" baseline="0" noProof="0" dirty="0" smtClean="0">
                <a:ln>
                  <a:noFill/>
                </a:ln>
                <a:solidFill>
                  <a:schemeClr val="dk1"/>
                </a:solidFill>
                <a:effectLst/>
                <a:uLnTx/>
                <a:uFillTx/>
                <a:latin typeface="+mn-lt"/>
                <a:ea typeface="+mn-ea"/>
                <a:cs typeface="+mn-cs"/>
              </a:rPr>
              <a:t>・当該労働者につき自由な意思に基づいて降格を承諾したものと認めるに足りる合理的な理由が客観的に存在するとき。</a:t>
            </a:r>
            <a:endParaRPr kumimoji="1" lang="en-US" altLang="ja-JP" sz="3200" b="0" i="0" u="none" strike="noStrike" kern="1200" cap="none" spc="0" normalizeH="0" baseline="0" noProof="0" dirty="0" smtClean="0">
              <a:ln>
                <a:noFill/>
              </a:ln>
              <a:solidFill>
                <a:schemeClr val="dk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3200" b="0" i="0" u="none" strike="noStrike" kern="1200" cap="none" spc="0" normalizeH="0" baseline="0" noProof="0" dirty="0" smtClean="0">
                <a:ln>
                  <a:noFill/>
                </a:ln>
                <a:solidFill>
                  <a:schemeClr val="dk1"/>
                </a:solidFill>
                <a:effectLst/>
                <a:uLnTx/>
                <a:uFillTx/>
                <a:latin typeface="+mn-lt"/>
                <a:ea typeface="+mn-ea"/>
                <a:cs typeface="+mn-cs"/>
              </a:rPr>
              <a:t>・業務上の必要性の内容や程度及び上記の有利又は不利な影響の内容や程度に照らして、上記措置につき同項の趣旨及び目的に実質的に反しないものと認められる特段の事情が存在するときには、同項の禁止する取扱いに当たらない。</a:t>
            </a:r>
            <a:endParaRPr kumimoji="1" lang="en-US" altLang="ja-JP" sz="3200" b="0" i="0" u="none" strike="noStrike" kern="1200" cap="none" spc="0" normalizeH="0" baseline="0" noProof="0" dirty="0" smtClean="0">
              <a:ln>
                <a:noFill/>
              </a:ln>
              <a:solidFill>
                <a:schemeClr val="dk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en-US" altLang="ja-JP" sz="3200" b="0" i="0" u="none" strike="noStrike" kern="1200" cap="none" spc="0" normalizeH="0" baseline="0" noProof="0" dirty="0" smtClean="0">
              <a:ln>
                <a:noFill/>
              </a:ln>
              <a:solidFill>
                <a:schemeClr val="dk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en-US" altLang="ja-JP" sz="3200" b="0" i="0" u="none" strike="noStrike" kern="1200" cap="none" spc="0" normalizeH="0" baseline="0" noProof="0" dirty="0" smtClean="0">
              <a:ln>
                <a:noFill/>
              </a:ln>
              <a:solidFill>
                <a:schemeClr val="dk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ja-JP" altLang="en-US" sz="3200" b="0" i="0" u="none" strike="noStrike" kern="1200" cap="none" spc="0" normalizeH="0" baseline="0" noProof="0" dirty="0">
              <a:ln>
                <a:noFill/>
              </a:ln>
              <a:solidFill>
                <a:schemeClr val="dk1"/>
              </a:solidFill>
              <a:effectLst/>
              <a:uLnTx/>
              <a:uFillTx/>
              <a:latin typeface="+mn-lt"/>
              <a:ea typeface="+mn-ea"/>
              <a:cs typeface="+mn-cs"/>
            </a:endParaRPr>
          </a:p>
        </p:txBody>
      </p:sp>
      <p:pic>
        <p:nvPicPr>
          <p:cNvPr id="40963" name="Picture 3"/>
          <p:cNvPicPr>
            <a:picLocks noChangeAspect="1" noChangeArrowheads="1"/>
          </p:cNvPicPr>
          <p:nvPr/>
        </p:nvPicPr>
        <p:blipFill>
          <a:blip r:embed="rId2" cstate="print"/>
          <a:srcRect/>
          <a:stretch>
            <a:fillRect/>
          </a:stretch>
        </p:blipFill>
        <p:spPr bwMode="auto">
          <a:xfrm>
            <a:off x="7236296" y="5849887"/>
            <a:ext cx="800869" cy="1008113"/>
          </a:xfrm>
          <a:prstGeom prst="rect">
            <a:avLst/>
          </a:prstGeom>
          <a:noFill/>
          <a:ln w="9525">
            <a:noFill/>
            <a:miter lim="800000"/>
            <a:headEnd/>
            <a:tailEnd/>
          </a:ln>
        </p:spPr>
      </p:pic>
    </p:spTree>
    <p:extLst>
      <p:ext uri="{BB962C8B-B14F-4D97-AF65-F5344CB8AC3E}">
        <p14:creationId xmlns:p14="http://schemas.microsoft.com/office/powerpoint/2010/main" val="2193152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600200"/>
            <a:ext cx="8229600" cy="5069160"/>
          </a:xfrm>
          <a:ln w="38100"/>
        </p:spPr>
        <p:style>
          <a:lnRef idx="2">
            <a:schemeClr val="accent4"/>
          </a:lnRef>
          <a:fillRef idx="1">
            <a:schemeClr val="lt1"/>
          </a:fillRef>
          <a:effectRef idx="0">
            <a:schemeClr val="accent4"/>
          </a:effectRef>
          <a:fontRef idx="minor">
            <a:schemeClr val="dk1"/>
          </a:fontRef>
        </p:style>
        <p:txBody>
          <a:bodyPr>
            <a:noAutofit/>
          </a:bodyPr>
          <a:lstStyle/>
          <a:p>
            <a:pPr marL="0" indent="0">
              <a:buNone/>
            </a:pPr>
            <a:r>
              <a:rPr kumimoji="1" lang="ja-JP" altLang="en-US" sz="2000" dirty="0" smtClean="0">
                <a:latin typeface="AR P丸ゴシック体M" panose="020B0600010101010101" pitchFamily="50" charset="-128"/>
                <a:ea typeface="AR P丸ゴシック体M" panose="020B0600010101010101" pitchFamily="50" charset="-128"/>
              </a:rPr>
              <a:t>・例外①</a:t>
            </a:r>
            <a:endParaRPr kumimoji="1" lang="en-US" altLang="ja-JP" sz="2000" dirty="0" smtClean="0">
              <a:latin typeface="AR P丸ゴシック体M" panose="020B0600010101010101" pitchFamily="50" charset="-128"/>
              <a:ea typeface="AR P丸ゴシック体M" panose="020B0600010101010101" pitchFamily="50" charset="-128"/>
            </a:endParaRPr>
          </a:p>
          <a:p>
            <a:pPr marL="0" indent="0">
              <a:buNone/>
            </a:pPr>
            <a:r>
              <a:rPr lang="ja-JP" altLang="en-US" sz="2000" dirty="0" smtClean="0">
                <a:latin typeface="AR P丸ゴシック体M" panose="020B0600010101010101" pitchFamily="50" charset="-128"/>
                <a:ea typeface="AR P丸ゴシック体M" panose="020B0600010101010101" pitchFamily="50" charset="-128"/>
              </a:rPr>
              <a:t>「承諾に係る合理的な理由」に関しては、（</a:t>
            </a:r>
            <a:r>
              <a:rPr lang="en-US" altLang="ja-JP" sz="2000" dirty="0" err="1">
                <a:latin typeface="AR P丸ゴシック体M" panose="020B0600010101010101" pitchFamily="50" charset="-128"/>
                <a:ea typeface="AR P丸ゴシック体M" panose="020B0600010101010101" pitchFamily="50" charset="-128"/>
              </a:rPr>
              <a:t>i</a:t>
            </a:r>
            <a:r>
              <a:rPr lang="ja-JP" altLang="en-US" sz="2000" dirty="0" smtClean="0">
                <a:latin typeface="AR P丸ゴシック体M" panose="020B0600010101010101" pitchFamily="50" charset="-128"/>
                <a:ea typeface="AR P丸ゴシック体M" panose="020B0600010101010101" pitchFamily="50" charset="-128"/>
              </a:rPr>
              <a:t>）上記措置の前後における職務内容の質、（</a:t>
            </a:r>
            <a:r>
              <a:rPr lang="en-US" altLang="ja-JP" sz="2000" dirty="0" smtClean="0">
                <a:latin typeface="AR P丸ゴシック体M" panose="020B0600010101010101" pitchFamily="50" charset="-128"/>
                <a:ea typeface="AR P丸ゴシック体M" panose="020B0600010101010101" pitchFamily="50" charset="-128"/>
              </a:rPr>
              <a:t>ii</a:t>
            </a:r>
            <a:r>
              <a:rPr lang="ja-JP" altLang="en-US" sz="2000" dirty="0" smtClean="0">
                <a:latin typeface="AR P丸ゴシック体M" panose="020B0600010101010101" pitchFamily="50" charset="-128"/>
                <a:ea typeface="AR P丸ゴシック体M" panose="020B0600010101010101" pitchFamily="50" charset="-128"/>
              </a:rPr>
              <a:t>）</a:t>
            </a:r>
            <a:r>
              <a:rPr lang="ja-JP" altLang="en-US" sz="2000" dirty="0">
                <a:latin typeface="AR P丸ゴシック体M" panose="020B0600010101010101" pitchFamily="50" charset="-128"/>
                <a:ea typeface="AR P丸ゴシック体M" panose="020B0600010101010101" pitchFamily="50" charset="-128"/>
              </a:rPr>
              <a:t>業務上</a:t>
            </a:r>
            <a:r>
              <a:rPr lang="ja-JP" altLang="en-US" sz="2000" dirty="0" smtClean="0">
                <a:latin typeface="AR P丸ゴシック体M" panose="020B0600010101010101" pitchFamily="50" charset="-128"/>
                <a:ea typeface="AR P丸ゴシック体M" panose="020B0600010101010101" pitchFamily="50" charset="-128"/>
              </a:rPr>
              <a:t>の負担の内容や程度、（</a:t>
            </a:r>
            <a:r>
              <a:rPr lang="en-US" altLang="ja-JP" sz="2000" dirty="0" smtClean="0">
                <a:latin typeface="AR P丸ゴシック体M" panose="020B0600010101010101" pitchFamily="50" charset="-128"/>
                <a:ea typeface="AR P丸ゴシック体M" panose="020B0600010101010101" pitchFamily="50" charset="-128"/>
              </a:rPr>
              <a:t>iii</a:t>
            </a:r>
            <a:r>
              <a:rPr lang="ja-JP" altLang="en-US" sz="2000" dirty="0" smtClean="0">
                <a:latin typeface="AR P丸ゴシック体M" panose="020B0600010101010101" pitchFamily="50" charset="-128"/>
                <a:ea typeface="AR P丸ゴシック体M" panose="020B0600010101010101" pitchFamily="50" charset="-128"/>
              </a:rPr>
              <a:t>）労働条件の内容等を勘案し、</a:t>
            </a:r>
            <a:r>
              <a:rPr lang="ja-JP" altLang="en-US" sz="2000" b="1" u="sng" dirty="0" smtClean="0">
                <a:latin typeface="AR P丸ゴシック体M" panose="020B0600010101010101" pitchFamily="50" charset="-128"/>
                <a:ea typeface="AR P丸ゴシック体M" panose="020B0600010101010101" pitchFamily="50" charset="-128"/>
              </a:rPr>
              <a:t>当該労働者が上記措置による影響につき事業主から適切な説明を受けて十分に理解したうえでその諾否を決定し得たか否かという観点から判断する。</a:t>
            </a:r>
            <a:endParaRPr lang="en-US" altLang="ja-JP" sz="2000" b="1" u="sng" dirty="0" smtClean="0">
              <a:latin typeface="AR P丸ゴシック体M" panose="020B0600010101010101" pitchFamily="50" charset="-128"/>
              <a:ea typeface="AR P丸ゴシック体M" panose="020B0600010101010101" pitchFamily="50" charset="-128"/>
            </a:endParaRPr>
          </a:p>
          <a:p>
            <a:pPr marL="0" indent="0">
              <a:buNone/>
            </a:pPr>
            <a:endParaRPr lang="en-US" altLang="ja-JP" sz="2000" b="1" u="sng" dirty="0" smtClean="0">
              <a:latin typeface="AR P丸ゴシック体M" panose="020B0600010101010101" pitchFamily="50" charset="-128"/>
              <a:ea typeface="AR P丸ゴシック体M" panose="020B0600010101010101" pitchFamily="50" charset="-128"/>
            </a:endParaRPr>
          </a:p>
          <a:p>
            <a:pPr marL="0" indent="0">
              <a:buNone/>
            </a:pPr>
            <a:r>
              <a:rPr kumimoji="1" lang="ja-JP" altLang="en-US" sz="2000" dirty="0" smtClean="0">
                <a:latin typeface="AR P丸ゴシック体M" panose="020B0600010101010101" pitchFamily="50" charset="-128"/>
                <a:ea typeface="AR P丸ゴシック体M" panose="020B0600010101010101" pitchFamily="50" charset="-128"/>
              </a:rPr>
              <a:t>・例外②</a:t>
            </a:r>
            <a:endParaRPr kumimoji="1" lang="en-US" altLang="ja-JP" sz="2000" dirty="0" smtClean="0">
              <a:latin typeface="AR P丸ゴシック体M" panose="020B0600010101010101" pitchFamily="50" charset="-128"/>
              <a:ea typeface="AR P丸ゴシック体M" panose="020B0600010101010101" pitchFamily="50" charset="-128"/>
            </a:endParaRPr>
          </a:p>
          <a:p>
            <a:pPr marL="0" indent="0">
              <a:buNone/>
            </a:pPr>
            <a:r>
              <a:rPr kumimoji="1" lang="ja-JP" altLang="en-US" sz="2000" dirty="0" smtClean="0">
                <a:latin typeface="AR P丸ゴシック体M" panose="020B0600010101010101" pitchFamily="50" charset="-128"/>
                <a:ea typeface="AR P丸ゴシック体M" panose="020B0600010101010101" pitchFamily="50" charset="-128"/>
              </a:rPr>
              <a:t>「特段の事情」に関しては、（</a:t>
            </a:r>
            <a:r>
              <a:rPr lang="en-US" altLang="ja-JP" sz="2000" dirty="0" err="1" smtClean="0">
                <a:latin typeface="AR P丸ゴシック体M" panose="020B0600010101010101" pitchFamily="50" charset="-128"/>
                <a:ea typeface="AR P丸ゴシック体M" panose="020B0600010101010101" pitchFamily="50" charset="-128"/>
              </a:rPr>
              <a:t>i</a:t>
            </a:r>
            <a:r>
              <a:rPr kumimoji="1" lang="ja-JP" altLang="en-US" sz="2000" dirty="0" smtClean="0">
                <a:latin typeface="AR P丸ゴシック体M" panose="020B0600010101010101" pitchFamily="50" charset="-128"/>
                <a:ea typeface="AR P丸ゴシック体M" panose="020B0600010101010101" pitchFamily="50" charset="-128"/>
              </a:rPr>
              <a:t>）当該労働者の転換後の業務の性質や内容、（</a:t>
            </a:r>
            <a:r>
              <a:rPr kumimoji="1" lang="en-US" altLang="ja-JP" sz="2000" dirty="0" smtClean="0">
                <a:latin typeface="AR P丸ゴシック体M" panose="020B0600010101010101" pitchFamily="50" charset="-128"/>
                <a:ea typeface="AR P丸ゴシック体M" panose="020B0600010101010101" pitchFamily="50" charset="-128"/>
              </a:rPr>
              <a:t>ii</a:t>
            </a:r>
            <a:r>
              <a:rPr kumimoji="1" lang="ja-JP" altLang="en-US" sz="2000" dirty="0" smtClean="0">
                <a:latin typeface="AR P丸ゴシック体M" panose="020B0600010101010101" pitchFamily="50" charset="-128"/>
                <a:ea typeface="AR P丸ゴシック体M" panose="020B0600010101010101" pitchFamily="50" charset="-128"/>
              </a:rPr>
              <a:t>）転換後の職場の組織や業務態勢及び人員配置の状況、（</a:t>
            </a:r>
            <a:r>
              <a:rPr kumimoji="1" lang="en-US" altLang="ja-JP" sz="2000" dirty="0" smtClean="0">
                <a:latin typeface="AR P丸ゴシック体M" panose="020B0600010101010101" pitchFamily="50" charset="-128"/>
                <a:ea typeface="AR P丸ゴシック体M" panose="020B0600010101010101" pitchFamily="50" charset="-128"/>
              </a:rPr>
              <a:t>iii</a:t>
            </a:r>
            <a:r>
              <a:rPr kumimoji="1" lang="ja-JP" altLang="en-US" sz="2000" dirty="0" smtClean="0">
                <a:latin typeface="AR P丸ゴシック体M" panose="020B0600010101010101" pitchFamily="50" charset="-128"/>
                <a:ea typeface="AR P丸ゴシック体M" panose="020B0600010101010101" pitchFamily="50" charset="-128"/>
              </a:rPr>
              <a:t>）当該労働者の知識や経験等を勘案するとともに、有利又は不利な影響の内容や程度の評価に当たって、上記措置に</a:t>
            </a:r>
            <a:r>
              <a:rPr lang="ja-JP" altLang="en-US" sz="2000" dirty="0" smtClean="0">
                <a:latin typeface="AR P丸ゴシック体M" panose="020B0600010101010101" pitchFamily="50" charset="-128"/>
                <a:ea typeface="AR P丸ゴシック体M" panose="020B0600010101010101" pitchFamily="50" charset="-128"/>
              </a:rPr>
              <a:t>係る経緯や当該労働者の意向等をも勘案して判断する。</a:t>
            </a:r>
            <a:endParaRPr kumimoji="1" lang="ja-JP" altLang="en-US" sz="2000" dirty="0">
              <a:latin typeface="AR P丸ゴシック体M" panose="020B0600010101010101" pitchFamily="50" charset="-128"/>
              <a:ea typeface="AR P丸ゴシック体M" panose="020B0600010101010101" pitchFamily="50" charset="-128"/>
            </a:endParaRPr>
          </a:p>
        </p:txBody>
      </p:sp>
      <p:sp>
        <p:nvSpPr>
          <p:cNvPr id="4" name="角丸四角形 3"/>
          <p:cNvSpPr/>
          <p:nvPr/>
        </p:nvSpPr>
        <p:spPr>
          <a:xfrm>
            <a:off x="395536" y="188640"/>
            <a:ext cx="8280920" cy="129614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fontAlgn="auto">
              <a:spcAft>
                <a:spcPts val="0"/>
              </a:spcAft>
              <a:defRPr/>
            </a:pPr>
            <a:r>
              <a:rPr lang="ja-JP" altLang="en-US" sz="3600" b="1" dirty="0" smtClean="0">
                <a:latin typeface="AR P丸ゴシック体M" panose="020B0600010101010101" pitchFamily="50" charset="-128"/>
                <a:ea typeface="AR P丸ゴシック体M" panose="020B0600010101010101" pitchFamily="50" charset="-128"/>
              </a:rPr>
              <a:t>例外に該当するか否かを検討する際に考慮すべき点を列挙</a:t>
            </a:r>
            <a:endParaRPr lang="en-US" altLang="ja-JP" sz="3600" b="1" dirty="0" smtClean="0">
              <a:latin typeface="HG丸ｺﾞｼｯｸM-PRO" pitchFamily="50" charset="-128"/>
              <a:ea typeface="HG丸ｺﾞｼｯｸM-PRO" pitchFamily="50" charset="-128"/>
            </a:endParaRPr>
          </a:p>
        </p:txBody>
      </p:sp>
      <p:pic>
        <p:nvPicPr>
          <p:cNvPr id="44035" name="Picture 3"/>
          <p:cNvPicPr>
            <a:picLocks noChangeAspect="1" noChangeArrowheads="1"/>
          </p:cNvPicPr>
          <p:nvPr/>
        </p:nvPicPr>
        <p:blipFill>
          <a:blip r:embed="rId2" cstate="print"/>
          <a:srcRect/>
          <a:stretch>
            <a:fillRect/>
          </a:stretch>
        </p:blipFill>
        <p:spPr bwMode="auto">
          <a:xfrm>
            <a:off x="6732240" y="5517232"/>
            <a:ext cx="864096" cy="1008112"/>
          </a:xfrm>
          <a:prstGeom prst="rect">
            <a:avLst/>
          </a:prstGeom>
          <a:noFill/>
          <a:ln w="9525">
            <a:noFill/>
            <a:miter lim="800000"/>
            <a:headEnd/>
            <a:tailEnd/>
          </a:ln>
        </p:spPr>
      </p:pic>
    </p:spTree>
    <p:extLst>
      <p:ext uri="{BB962C8B-B14F-4D97-AF65-F5344CB8AC3E}">
        <p14:creationId xmlns:p14="http://schemas.microsoft.com/office/powerpoint/2010/main" val="1643429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412776"/>
            <a:ext cx="8784976" cy="5184576"/>
          </a:xfrm>
          <a:ln w="38100"/>
        </p:spPr>
        <p:style>
          <a:lnRef idx="2">
            <a:schemeClr val="accent4"/>
          </a:lnRef>
          <a:fillRef idx="1">
            <a:schemeClr val="lt1"/>
          </a:fillRef>
          <a:effectRef idx="0">
            <a:schemeClr val="accent4"/>
          </a:effectRef>
          <a:fontRef idx="minor">
            <a:schemeClr val="dk1"/>
          </a:fontRef>
        </p:style>
        <p:txBody>
          <a:bodyPr>
            <a:normAutofit/>
          </a:bodyPr>
          <a:lstStyle/>
          <a:p>
            <a:r>
              <a:rPr lang="ja-JP" altLang="en-US" sz="2800" dirty="0" smtClean="0"/>
              <a:t>当事者の女性労働者が声を上げたことは、法や制度が実効あるものとし、「マタハラ」をなくす大きな</a:t>
            </a:r>
            <a:r>
              <a:rPr lang="en-US" altLang="ja-JP" sz="2800" dirty="0" smtClean="0"/>
              <a:t>1</a:t>
            </a:r>
            <a:r>
              <a:rPr lang="ja-JP" altLang="en-US" sz="2800" dirty="0" smtClean="0"/>
              <a:t>歩であり、働く女性に勇気を与えるものである。</a:t>
            </a:r>
            <a:endParaRPr lang="en-US" altLang="ja-JP" sz="2800" dirty="0" smtClean="0"/>
          </a:p>
          <a:p>
            <a:pPr>
              <a:buNone/>
            </a:pPr>
            <a:endParaRPr lang="en-US" altLang="ja-JP" sz="2800" dirty="0" smtClean="0"/>
          </a:p>
          <a:p>
            <a:r>
              <a:rPr kumimoji="1" lang="ja-JP" altLang="en-US" sz="2800" dirty="0" smtClean="0"/>
              <a:t>軽易業務への転換を「契機」として降格することは原則違反をしたことである。</a:t>
            </a:r>
            <a:endParaRPr kumimoji="1" lang="en-US" altLang="ja-JP" sz="2800" dirty="0" smtClean="0"/>
          </a:p>
          <a:p>
            <a:pPr>
              <a:buNone/>
            </a:pPr>
            <a:endParaRPr kumimoji="1" lang="en-US" altLang="ja-JP" sz="2800" dirty="0" smtClean="0"/>
          </a:p>
          <a:p>
            <a:r>
              <a:rPr lang="ja-JP" altLang="en-US" sz="2800" dirty="0"/>
              <a:t>育休後</a:t>
            </a:r>
            <a:r>
              <a:rPr lang="ja-JP" altLang="en-US" sz="2800" dirty="0" smtClean="0"/>
              <a:t>の復帰をめぐる問題に補足意見</a:t>
            </a:r>
            <a:endParaRPr lang="en-US" altLang="ja-JP" sz="2800" dirty="0" smtClean="0"/>
          </a:p>
          <a:p>
            <a:pPr marL="0" indent="0">
              <a:buNone/>
            </a:pPr>
            <a:r>
              <a:rPr kumimoji="1" lang="ja-JP" altLang="en-US" sz="2800" dirty="0" smtClean="0"/>
              <a:t>　育児・介護休業法</a:t>
            </a:r>
            <a:r>
              <a:rPr kumimoji="1" lang="en-US" altLang="ja-JP" sz="2800" dirty="0" smtClean="0"/>
              <a:t>10</a:t>
            </a:r>
            <a:r>
              <a:rPr kumimoji="1" lang="ja-JP" altLang="en-US" sz="2800" dirty="0" smtClean="0"/>
              <a:t>条も均等法</a:t>
            </a:r>
            <a:r>
              <a:rPr kumimoji="1" lang="en-US" altLang="ja-JP" sz="2800" dirty="0" smtClean="0"/>
              <a:t>9</a:t>
            </a:r>
            <a:r>
              <a:rPr kumimoji="1" lang="ja-JP" altLang="en-US" sz="2800" dirty="0" smtClean="0"/>
              <a:t>条</a:t>
            </a:r>
            <a:r>
              <a:rPr kumimoji="1" lang="en-US" altLang="ja-JP" sz="2800" dirty="0" smtClean="0"/>
              <a:t>3</a:t>
            </a:r>
            <a:r>
              <a:rPr kumimoji="1" lang="ja-JP" altLang="en-US" sz="2800" dirty="0" smtClean="0"/>
              <a:t>項同様に強行規定</a:t>
            </a:r>
            <a:endParaRPr kumimoji="1" lang="en-US" altLang="ja-JP" sz="2800" dirty="0" smtClean="0"/>
          </a:p>
          <a:p>
            <a:pPr marL="0" indent="0">
              <a:buNone/>
            </a:pPr>
            <a:r>
              <a:rPr lang="ja-JP" altLang="en-US" sz="2800" dirty="0" smtClean="0"/>
              <a:t>　</a:t>
            </a:r>
            <a:r>
              <a:rPr kumimoji="1" lang="ja-JP" altLang="en-US" sz="2800" dirty="0" smtClean="0"/>
              <a:t>であるとされ、慎重に判断するべきとした。</a:t>
            </a:r>
            <a:endParaRPr kumimoji="1" lang="ja-JP" altLang="en-US" sz="2800" dirty="0"/>
          </a:p>
        </p:txBody>
      </p:sp>
      <p:sp>
        <p:nvSpPr>
          <p:cNvPr id="4" name="角丸四角形 3"/>
          <p:cNvSpPr/>
          <p:nvPr/>
        </p:nvSpPr>
        <p:spPr>
          <a:xfrm>
            <a:off x="251520" y="260648"/>
            <a:ext cx="8640960" cy="100811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fontAlgn="auto">
              <a:spcAft>
                <a:spcPts val="0"/>
              </a:spcAft>
              <a:defRPr/>
            </a:pPr>
            <a:r>
              <a:rPr lang="ja-JP" altLang="en-US" sz="4000" b="1" dirty="0" smtClean="0">
                <a:latin typeface="HG丸ｺﾞｼｯｸM-PRO" pitchFamily="50" charset="-128"/>
                <a:ea typeface="HG丸ｺﾞｼｯｸM-PRO" pitchFamily="50" charset="-128"/>
              </a:rPr>
              <a:t>本判決の意義</a:t>
            </a:r>
            <a:endParaRPr lang="en-US" altLang="ja-JP" sz="4000" b="1" dirty="0" smtClean="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2655231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628800"/>
            <a:ext cx="8964488" cy="5069160"/>
          </a:xfrm>
          <a:ln w="38100"/>
        </p:spPr>
        <p:style>
          <a:lnRef idx="2">
            <a:schemeClr val="accent4"/>
          </a:lnRef>
          <a:fillRef idx="1">
            <a:schemeClr val="lt1"/>
          </a:fillRef>
          <a:effectRef idx="0">
            <a:schemeClr val="accent4"/>
          </a:effectRef>
          <a:fontRef idx="minor">
            <a:schemeClr val="dk1"/>
          </a:fontRef>
        </p:style>
        <p:txBody>
          <a:bodyPr>
            <a:normAutofit/>
          </a:bodyPr>
          <a:lstStyle/>
          <a:p>
            <a:pPr marL="0" indent="0">
              <a:buNone/>
            </a:pPr>
            <a:r>
              <a:rPr kumimoji="1" lang="ja-JP" altLang="en-US" dirty="0" smtClean="0"/>
              <a:t>・</a:t>
            </a:r>
            <a:r>
              <a:rPr kumimoji="1" lang="ja-JP" altLang="en-US" sz="2600" dirty="0" smtClean="0"/>
              <a:t>勤務時間内でも健診に行けます。</a:t>
            </a:r>
            <a:r>
              <a:rPr kumimoji="1" lang="ja-JP" altLang="en-US" sz="2600" b="1" dirty="0" smtClean="0"/>
              <a:t>（均等法第</a:t>
            </a:r>
            <a:r>
              <a:rPr kumimoji="1" lang="en-US" altLang="ja-JP" sz="2600" b="1" dirty="0" smtClean="0"/>
              <a:t>12</a:t>
            </a:r>
            <a:r>
              <a:rPr kumimoji="1" lang="ja-JP" altLang="en-US" sz="2600" b="1" dirty="0" smtClean="0"/>
              <a:t>条）</a:t>
            </a:r>
            <a:endParaRPr kumimoji="1" lang="en-US" altLang="ja-JP" sz="2600" b="1" dirty="0" smtClean="0"/>
          </a:p>
          <a:p>
            <a:pPr marL="0" indent="0">
              <a:buNone/>
            </a:pPr>
            <a:r>
              <a:rPr lang="ja-JP" altLang="en-US" sz="2600" dirty="0" smtClean="0"/>
              <a:t>・勤務時間の短縮や軽易業務への転換が可能です。　　　　　　</a:t>
            </a:r>
            <a:r>
              <a:rPr lang="ja-JP" altLang="en-US" sz="2600" b="1" dirty="0" smtClean="0"/>
              <a:t>（医師からの指導を受けた場合）</a:t>
            </a:r>
            <a:endParaRPr lang="en-US" altLang="ja-JP" sz="2600" b="1" dirty="0" smtClean="0"/>
          </a:p>
          <a:p>
            <a:pPr marL="0" indent="0">
              <a:buNone/>
            </a:pPr>
            <a:r>
              <a:rPr kumimoji="1" lang="ja-JP" altLang="en-US" sz="2600" dirty="0" smtClean="0"/>
              <a:t>・残業や夜勤、休日出勤は拒否できます。</a:t>
            </a:r>
            <a:r>
              <a:rPr kumimoji="1" lang="ja-JP" altLang="en-US" sz="2600" b="1" dirty="0" smtClean="0"/>
              <a:t>（労基法第</a:t>
            </a:r>
            <a:r>
              <a:rPr kumimoji="1" lang="en-US" altLang="ja-JP" sz="2600" b="1" dirty="0" smtClean="0"/>
              <a:t>66</a:t>
            </a:r>
            <a:r>
              <a:rPr kumimoji="1" lang="ja-JP" altLang="en-US" sz="2600" b="1" dirty="0" smtClean="0"/>
              <a:t>条）</a:t>
            </a:r>
            <a:endParaRPr lang="en-US" altLang="ja-JP" sz="2600" b="1" dirty="0"/>
          </a:p>
          <a:p>
            <a:pPr marL="0" indent="0">
              <a:buNone/>
            </a:pPr>
            <a:r>
              <a:rPr lang="ja-JP" altLang="en-US" sz="2600" b="1" dirty="0" smtClean="0"/>
              <a:t>・</a:t>
            </a:r>
            <a:r>
              <a:rPr lang="ja-JP" altLang="en-US" sz="2600" dirty="0" smtClean="0"/>
              <a:t>危険有害業務への就労は禁止されています。</a:t>
            </a:r>
            <a:endParaRPr lang="en-US" altLang="ja-JP" sz="2600" dirty="0" smtClean="0"/>
          </a:p>
          <a:p>
            <a:pPr marL="0" indent="0" algn="r">
              <a:buNone/>
            </a:pPr>
            <a:r>
              <a:rPr lang="ja-JP" altLang="en-US" sz="2600" dirty="0" smtClean="0"/>
              <a:t>（労基法第</a:t>
            </a:r>
            <a:r>
              <a:rPr lang="en-US" altLang="ja-JP" sz="2600" dirty="0" smtClean="0"/>
              <a:t>64</a:t>
            </a:r>
            <a:r>
              <a:rPr lang="ja-JP" altLang="en-US" sz="2600" dirty="0" smtClean="0"/>
              <a:t>条３）</a:t>
            </a:r>
            <a:endParaRPr lang="en-US" altLang="ja-JP" sz="2600" dirty="0" smtClean="0"/>
          </a:p>
          <a:p>
            <a:pPr marL="0" indent="0">
              <a:buNone/>
            </a:pPr>
            <a:r>
              <a:rPr lang="ja-JP" altLang="en-US" sz="2600" dirty="0" smtClean="0"/>
              <a:t>・妊娠・出産、産休の取得を理由とした解雇や契約は禁止です</a:t>
            </a:r>
            <a:endParaRPr lang="en-US" altLang="ja-JP" sz="2600" dirty="0" smtClean="0"/>
          </a:p>
          <a:p>
            <a:pPr marL="0" indent="0">
              <a:buNone/>
            </a:pPr>
            <a:r>
              <a:rPr kumimoji="1" lang="ja-JP" altLang="en-US" sz="2600" dirty="0" smtClean="0"/>
              <a:t>・妊娠や出産を理由にした不利益取り扱いは禁止されています</a:t>
            </a:r>
            <a:endParaRPr kumimoji="1" lang="en-US" altLang="ja-JP" sz="2600" dirty="0" smtClean="0"/>
          </a:p>
          <a:p>
            <a:pPr marL="0" indent="0">
              <a:buNone/>
            </a:pPr>
            <a:r>
              <a:rPr lang="ja-JP" altLang="en-US" sz="2600" dirty="0" smtClean="0"/>
              <a:t>・産前産後休業は、労働基準法で規定されています。</a:t>
            </a:r>
            <a:endParaRPr lang="en-US" altLang="ja-JP" sz="2600" dirty="0" smtClean="0"/>
          </a:p>
          <a:p>
            <a:pPr marL="0" indent="0">
              <a:buNone/>
            </a:pPr>
            <a:endParaRPr kumimoji="1" lang="en-US" altLang="ja-JP" dirty="0" smtClean="0"/>
          </a:p>
          <a:p>
            <a:pPr marL="0" indent="0">
              <a:buNone/>
            </a:pPr>
            <a:endParaRPr kumimoji="1" lang="en-US" altLang="ja-JP" dirty="0" smtClean="0"/>
          </a:p>
          <a:p>
            <a:pPr marL="0" indent="0">
              <a:buNone/>
            </a:pPr>
            <a:endParaRPr kumimoji="1" lang="ja-JP" altLang="en-US" dirty="0"/>
          </a:p>
        </p:txBody>
      </p:sp>
      <p:sp>
        <p:nvSpPr>
          <p:cNvPr id="4" name="角丸四角形 3"/>
          <p:cNvSpPr/>
          <p:nvPr/>
        </p:nvSpPr>
        <p:spPr>
          <a:xfrm>
            <a:off x="467544" y="188640"/>
            <a:ext cx="8280920" cy="129614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fontAlgn="auto">
              <a:spcAft>
                <a:spcPts val="0"/>
              </a:spcAft>
              <a:defRPr/>
            </a:pPr>
            <a:r>
              <a:rPr lang="ja-JP" altLang="en-US" sz="4000" b="1" dirty="0" smtClean="0">
                <a:latin typeface="HG丸ｺﾞｼｯｸM-PRO" pitchFamily="50" charset="-128"/>
                <a:ea typeface="HG丸ｺﾞｼｯｸM-PRO" pitchFamily="50" charset="-128"/>
              </a:rPr>
              <a:t>妊娠、出産、育児に係る制度を</a:t>
            </a:r>
            <a:r>
              <a:rPr lang="en-US" altLang="ja-JP" sz="4000" b="1" dirty="0" smtClean="0">
                <a:latin typeface="HG丸ｺﾞｼｯｸM-PRO" pitchFamily="50" charset="-128"/>
                <a:ea typeface="HG丸ｺﾞｼｯｸM-PRO" pitchFamily="50" charset="-128"/>
              </a:rPr>
              <a:t/>
            </a:r>
            <a:br>
              <a:rPr lang="en-US" altLang="ja-JP" sz="4000" b="1" dirty="0" smtClean="0">
                <a:latin typeface="HG丸ｺﾞｼｯｸM-PRO" pitchFamily="50" charset="-128"/>
                <a:ea typeface="HG丸ｺﾞｼｯｸM-PRO" pitchFamily="50" charset="-128"/>
              </a:rPr>
            </a:br>
            <a:r>
              <a:rPr lang="ja-JP" altLang="en-US" sz="4000" b="1" dirty="0" smtClean="0">
                <a:latin typeface="HG丸ｺﾞｼｯｸM-PRO" pitchFamily="50" charset="-128"/>
                <a:ea typeface="HG丸ｺﾞｼｯｸM-PRO" pitchFamily="50" charset="-128"/>
              </a:rPr>
              <a:t>知っていますか</a:t>
            </a:r>
            <a:endParaRPr lang="en-US" altLang="ja-JP" sz="4000" b="1" dirty="0" smtClean="0">
              <a:latin typeface="HG丸ｺﾞｼｯｸM-PRO" pitchFamily="50" charset="-128"/>
              <a:ea typeface="HG丸ｺﾞｼｯｸM-PRO" pitchFamily="50" charset="-128"/>
            </a:endParaRPr>
          </a:p>
        </p:txBody>
      </p:sp>
      <p:pic>
        <p:nvPicPr>
          <p:cNvPr id="45058" name="Picture 2"/>
          <p:cNvPicPr>
            <a:picLocks noChangeAspect="1" noChangeArrowheads="1"/>
          </p:cNvPicPr>
          <p:nvPr/>
        </p:nvPicPr>
        <p:blipFill>
          <a:blip r:embed="rId2" cstate="print"/>
          <a:srcRect/>
          <a:stretch>
            <a:fillRect/>
          </a:stretch>
        </p:blipFill>
        <p:spPr bwMode="auto">
          <a:xfrm>
            <a:off x="7740352" y="5373216"/>
            <a:ext cx="1222251" cy="1296144"/>
          </a:xfrm>
          <a:prstGeom prst="rect">
            <a:avLst/>
          </a:prstGeom>
          <a:noFill/>
          <a:ln w="9525">
            <a:noFill/>
            <a:miter lim="800000"/>
            <a:headEnd/>
            <a:tailEnd/>
          </a:ln>
        </p:spPr>
      </p:pic>
    </p:spTree>
    <p:extLst>
      <p:ext uri="{BB962C8B-B14F-4D97-AF65-F5344CB8AC3E}">
        <p14:creationId xmlns:p14="http://schemas.microsoft.com/office/powerpoint/2010/main" val="3728001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5063" y="5429994"/>
            <a:ext cx="188595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772816"/>
            <a:ext cx="7992888" cy="3744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角丸四角形 6"/>
          <p:cNvSpPr/>
          <p:nvPr/>
        </p:nvSpPr>
        <p:spPr>
          <a:xfrm>
            <a:off x="467544" y="188640"/>
            <a:ext cx="8280920" cy="129614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fontAlgn="auto">
              <a:spcAft>
                <a:spcPts val="0"/>
              </a:spcAft>
              <a:defRPr/>
            </a:pPr>
            <a:r>
              <a:rPr lang="ja-JP" altLang="en-US" sz="4000" b="1" dirty="0" smtClean="0">
                <a:latin typeface="HG丸ｺﾞｼｯｸM-PRO" pitchFamily="50" charset="-128"/>
                <a:ea typeface="HG丸ｺﾞｼｯｸM-PRO" pitchFamily="50" charset="-128"/>
              </a:rPr>
              <a:t>パパも育休はとれるよ！</a:t>
            </a:r>
            <a:endParaRPr lang="en-US" altLang="ja-JP" sz="4000" b="1" dirty="0" smtClean="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1603030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71803" y="1484784"/>
            <a:ext cx="9072197" cy="648072"/>
          </a:xfrm>
          <a:prstGeom prst="round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7268" tIns="43633" rIns="87268" bIns="43633" anchor="ctr"/>
          <a:lstStyle/>
          <a:p>
            <a:pPr algn="ctr" defTabSz="843077">
              <a:defRPr/>
            </a:pPr>
            <a:endParaRPr lang="ja-JP" altLang="en-US" sz="1600">
              <a:solidFill>
                <a:prstClr val="white"/>
              </a:solidFill>
            </a:endParaRPr>
          </a:p>
        </p:txBody>
      </p:sp>
      <p:sp>
        <p:nvSpPr>
          <p:cNvPr id="54277" name="テキスト ボックス 6"/>
          <p:cNvSpPr txBox="1">
            <a:spLocks noChangeArrowheads="1"/>
          </p:cNvSpPr>
          <p:nvPr/>
        </p:nvSpPr>
        <p:spPr bwMode="auto">
          <a:xfrm>
            <a:off x="0" y="1484784"/>
            <a:ext cx="9173308" cy="581025"/>
          </a:xfrm>
          <a:prstGeom prst="rect">
            <a:avLst/>
          </a:prstGeom>
          <a:noFill/>
          <a:ln w="9525">
            <a:noFill/>
            <a:miter lim="800000"/>
            <a:headEnd/>
            <a:tailEnd/>
          </a:ln>
        </p:spPr>
        <p:txBody>
          <a:bodyPr lIns="87268" tIns="43633" rIns="87268" bIns="43633">
            <a:spAutoFit/>
          </a:bodyPr>
          <a:lstStyle/>
          <a:p>
            <a:pPr defTabSz="842963"/>
            <a:r>
              <a:rPr lang="ja-JP" altLang="en-US" sz="1600" dirty="0">
                <a:solidFill>
                  <a:srgbClr val="000000"/>
                </a:solidFill>
                <a:latin typeface="メイリオ" pitchFamily="50" charset="-128"/>
                <a:ea typeface="メイリオ" pitchFamily="50" charset="-128"/>
                <a:cs typeface="メイリオ" pitchFamily="50" charset="-128"/>
              </a:rPr>
              <a:t>　男女ともに育児休業を取得することを更に促進するため、育児休業給付（休業開始前賃金の</a:t>
            </a:r>
            <a:r>
              <a:rPr lang="en-US" altLang="ja-JP" sz="1600" dirty="0">
                <a:solidFill>
                  <a:srgbClr val="000000"/>
                </a:solidFill>
                <a:latin typeface="メイリオ" pitchFamily="50" charset="-128"/>
                <a:ea typeface="メイリオ" pitchFamily="50" charset="-128"/>
                <a:cs typeface="メイリオ" pitchFamily="50" charset="-128"/>
              </a:rPr>
              <a:t>50%</a:t>
            </a:r>
            <a:r>
              <a:rPr lang="ja-JP" altLang="en-US" sz="1600" dirty="0">
                <a:solidFill>
                  <a:srgbClr val="000000"/>
                </a:solidFill>
                <a:latin typeface="メイリオ" pitchFamily="50" charset="-128"/>
                <a:ea typeface="メイリオ" pitchFamily="50" charset="-128"/>
                <a:cs typeface="メイリオ" pitchFamily="50" charset="-128"/>
              </a:rPr>
              <a:t>を支給）について、休業開始後６月につき、給付割合を</a:t>
            </a:r>
            <a:r>
              <a:rPr lang="en-US" altLang="ja-JP" sz="1600" dirty="0">
                <a:solidFill>
                  <a:srgbClr val="000000"/>
                </a:solidFill>
                <a:latin typeface="メイリオ" pitchFamily="50" charset="-128"/>
                <a:ea typeface="メイリオ" pitchFamily="50" charset="-128"/>
                <a:cs typeface="メイリオ" pitchFamily="50" charset="-128"/>
              </a:rPr>
              <a:t>67%</a:t>
            </a:r>
            <a:r>
              <a:rPr lang="ja-JP" altLang="en-US" sz="1600" dirty="0">
                <a:solidFill>
                  <a:srgbClr val="000000"/>
                </a:solidFill>
                <a:latin typeface="メイリオ" pitchFamily="50" charset="-128"/>
                <a:ea typeface="メイリオ" pitchFamily="50" charset="-128"/>
                <a:cs typeface="メイリオ" pitchFamily="50" charset="-128"/>
              </a:rPr>
              <a:t>に引き上げる。</a:t>
            </a:r>
            <a:endParaRPr lang="en-US" altLang="ja-JP" sz="1600" dirty="0">
              <a:solidFill>
                <a:srgbClr val="000000"/>
              </a:solidFill>
              <a:latin typeface="メイリオ" pitchFamily="50" charset="-128"/>
              <a:ea typeface="メイリオ" pitchFamily="50" charset="-128"/>
              <a:cs typeface="メイリオ" pitchFamily="50" charset="-128"/>
            </a:endParaRPr>
          </a:p>
        </p:txBody>
      </p:sp>
      <p:sp>
        <p:nvSpPr>
          <p:cNvPr id="32" name="テキスト ボックス 31"/>
          <p:cNvSpPr txBox="1"/>
          <p:nvPr/>
        </p:nvSpPr>
        <p:spPr>
          <a:xfrm>
            <a:off x="312128" y="5500688"/>
            <a:ext cx="8447942" cy="1273058"/>
          </a:xfrm>
          <a:prstGeom prst="rect">
            <a:avLst/>
          </a:prstGeom>
          <a:noFill/>
        </p:spPr>
        <p:txBody>
          <a:bodyPr lIns="87268" tIns="43633" rIns="87268" bIns="43633">
            <a:spAutoFit/>
          </a:bodyPr>
          <a:lstStyle/>
          <a:p>
            <a:pPr marL="254530" indent="-254530" defTabSz="843077" fontAlgn="auto">
              <a:spcBef>
                <a:spcPts val="0"/>
              </a:spcBef>
              <a:spcAft>
                <a:spcPts val="0"/>
              </a:spcAft>
              <a:defRPr/>
            </a:pPr>
            <a:r>
              <a:rPr lang="en-US" altLang="ja-JP" sz="1100" dirty="0">
                <a:solidFill>
                  <a:prstClr val="black"/>
                </a:solidFill>
                <a:latin typeface="ＭＳ 明朝" pitchFamily="17" charset="-128"/>
                <a:ea typeface="ＭＳ 明朝" pitchFamily="17" charset="-128"/>
              </a:rPr>
              <a:t>※</a:t>
            </a:r>
            <a:r>
              <a:rPr lang="ja-JP" altLang="en-US" sz="1100" dirty="0">
                <a:solidFill>
                  <a:prstClr val="black"/>
                </a:solidFill>
                <a:latin typeface="ＭＳ 明朝" pitchFamily="17" charset="-128"/>
                <a:ea typeface="ＭＳ 明朝" pitchFamily="17" charset="-128"/>
              </a:rPr>
              <a:t>１健康保険等の被用者保険より、産前６週間、産後８週間において、１日につき標準報酬日額の２／３相当額が出産手当金として支給される。</a:t>
            </a:r>
            <a:endParaRPr lang="en-US" altLang="ja-JP" sz="1100" dirty="0">
              <a:solidFill>
                <a:prstClr val="black"/>
              </a:solidFill>
              <a:latin typeface="ＭＳ 明朝" pitchFamily="17" charset="-128"/>
              <a:ea typeface="ＭＳ 明朝" pitchFamily="17" charset="-128"/>
            </a:endParaRPr>
          </a:p>
          <a:p>
            <a:pPr marL="254530" indent="-254530" defTabSz="843077" fontAlgn="auto">
              <a:spcBef>
                <a:spcPts val="0"/>
              </a:spcBef>
              <a:spcAft>
                <a:spcPts val="0"/>
              </a:spcAft>
              <a:defRPr/>
            </a:pPr>
            <a:r>
              <a:rPr lang="en-US" altLang="ja-JP" sz="1100" dirty="0">
                <a:solidFill>
                  <a:prstClr val="black"/>
                </a:solidFill>
                <a:latin typeface="ＭＳ 明朝" pitchFamily="17" charset="-128"/>
                <a:ea typeface="ＭＳ 明朝" pitchFamily="17" charset="-128"/>
              </a:rPr>
              <a:t>※</a:t>
            </a:r>
            <a:r>
              <a:rPr lang="ja-JP" altLang="en-US" sz="1100" dirty="0">
                <a:solidFill>
                  <a:prstClr val="black"/>
                </a:solidFill>
                <a:latin typeface="ＭＳ 明朝" pitchFamily="17" charset="-128"/>
                <a:ea typeface="ＭＳ 明朝" pitchFamily="17" charset="-128"/>
              </a:rPr>
              <a:t>２同一の子について配偶者が休業をする場合については、子が「１歳２ヶ月」に達する日まで支給（パパ・ママ育休プラス）</a:t>
            </a:r>
            <a:endParaRPr lang="en-US" altLang="ja-JP" sz="1100" dirty="0">
              <a:solidFill>
                <a:prstClr val="black"/>
              </a:solidFill>
              <a:latin typeface="ＭＳ 明朝" pitchFamily="17" charset="-128"/>
              <a:ea typeface="ＭＳ 明朝" pitchFamily="17" charset="-128"/>
            </a:endParaRPr>
          </a:p>
          <a:p>
            <a:pPr marL="254530" indent="-254530" defTabSz="843077" fontAlgn="auto">
              <a:spcBef>
                <a:spcPts val="0"/>
              </a:spcBef>
              <a:spcAft>
                <a:spcPts val="0"/>
              </a:spcAft>
              <a:defRPr/>
            </a:pPr>
            <a:r>
              <a:rPr lang="en-US" altLang="ja-JP" sz="1100" dirty="0">
                <a:solidFill>
                  <a:prstClr val="black"/>
                </a:solidFill>
                <a:latin typeface="ＭＳ 明朝" pitchFamily="17" charset="-128"/>
                <a:ea typeface="ＭＳ 明朝" pitchFamily="17" charset="-128"/>
              </a:rPr>
              <a:t>※</a:t>
            </a:r>
            <a:r>
              <a:rPr lang="ja-JP" altLang="en-US" sz="1100" dirty="0">
                <a:solidFill>
                  <a:prstClr val="black"/>
                </a:solidFill>
                <a:latin typeface="ＭＳ 明朝" pitchFamily="17" charset="-128"/>
                <a:ea typeface="ＭＳ 明朝" pitchFamily="17" charset="-128"/>
              </a:rPr>
              <a:t>３子が１歳（又は１歳２か月）を超えても休業が必要と認められる一定の場合（保育所に入所できない場合等）については</a:t>
            </a:r>
            <a:endParaRPr lang="en-US" altLang="ja-JP" sz="1100" dirty="0">
              <a:solidFill>
                <a:prstClr val="black"/>
              </a:solidFill>
              <a:latin typeface="ＭＳ 明朝" pitchFamily="17" charset="-128"/>
              <a:ea typeface="ＭＳ 明朝" pitchFamily="17" charset="-128"/>
            </a:endParaRPr>
          </a:p>
          <a:p>
            <a:pPr marL="260589" defTabSz="843077" fontAlgn="auto">
              <a:spcBef>
                <a:spcPts val="0"/>
              </a:spcBef>
              <a:spcAft>
                <a:spcPts val="0"/>
              </a:spcAft>
              <a:defRPr/>
            </a:pPr>
            <a:r>
              <a:rPr lang="ja-JP" altLang="en-US" sz="1100" dirty="0">
                <a:solidFill>
                  <a:prstClr val="black"/>
                </a:solidFill>
                <a:latin typeface="ＭＳ 明朝" pitchFamily="17" charset="-128"/>
                <a:ea typeface="ＭＳ 明朝" pitchFamily="17" charset="-128"/>
              </a:rPr>
              <a:t>「１歳６か月」まで支給</a:t>
            </a:r>
            <a:endParaRPr lang="en-US" altLang="ja-JP" sz="1100" dirty="0">
              <a:solidFill>
                <a:prstClr val="black"/>
              </a:solidFill>
              <a:latin typeface="ＭＳ 明朝" pitchFamily="17" charset="-128"/>
              <a:ea typeface="ＭＳ 明朝" pitchFamily="17" charset="-128"/>
            </a:endParaRPr>
          </a:p>
          <a:p>
            <a:pPr marL="254530" indent="-254530" defTabSz="843077" fontAlgn="auto">
              <a:spcBef>
                <a:spcPts val="0"/>
              </a:spcBef>
              <a:spcAft>
                <a:spcPts val="0"/>
              </a:spcAft>
              <a:defRPr/>
            </a:pPr>
            <a:r>
              <a:rPr lang="en-US" altLang="ja-JP" sz="1100" dirty="0">
                <a:solidFill>
                  <a:prstClr val="black"/>
                </a:solidFill>
                <a:latin typeface="ＭＳ 明朝" pitchFamily="17" charset="-128"/>
                <a:ea typeface="ＭＳ 明朝" pitchFamily="17" charset="-128"/>
              </a:rPr>
              <a:t>※</a:t>
            </a:r>
            <a:r>
              <a:rPr lang="ja-JP" altLang="en-US" sz="1100" dirty="0">
                <a:solidFill>
                  <a:prstClr val="black"/>
                </a:solidFill>
                <a:latin typeface="ＭＳ 明朝" pitchFamily="17" charset="-128"/>
                <a:ea typeface="ＭＳ 明朝" pitchFamily="17" charset="-128"/>
              </a:rPr>
              <a:t>４育児休業給付は非課税となっていること、また、育児休業期間中には社会保険料免除措置があることから、休業前の税・社会保険料支払後の賃金と比較した実質的な給付率は８割程度となる。</a:t>
            </a:r>
            <a:endParaRPr lang="en-US" altLang="ja-JP" sz="1100" dirty="0">
              <a:solidFill>
                <a:prstClr val="black"/>
              </a:solidFill>
              <a:latin typeface="ＭＳ 明朝" pitchFamily="17" charset="-128"/>
              <a:ea typeface="ＭＳ 明朝" pitchFamily="17" charset="-128"/>
            </a:endParaRPr>
          </a:p>
        </p:txBody>
      </p:sp>
      <p:grpSp>
        <p:nvGrpSpPr>
          <p:cNvPr id="2" name="グループ化 32"/>
          <p:cNvGrpSpPr>
            <a:grpSpLocks/>
          </p:cNvGrpSpPr>
          <p:nvPr/>
        </p:nvGrpSpPr>
        <p:grpSpPr bwMode="auto">
          <a:xfrm>
            <a:off x="171450" y="2492896"/>
            <a:ext cx="8972550" cy="3268663"/>
            <a:chOff x="135157" y="2116904"/>
            <a:chExt cx="9719896" cy="3268313"/>
          </a:xfrm>
        </p:grpSpPr>
        <p:sp>
          <p:nvSpPr>
            <p:cNvPr id="34" name="正方形/長方形 33"/>
            <p:cNvSpPr/>
            <p:nvPr/>
          </p:nvSpPr>
          <p:spPr>
            <a:xfrm>
              <a:off x="474869" y="2628024"/>
              <a:ext cx="1346149" cy="900017"/>
            </a:xfrm>
            <a:prstGeom prst="rect">
              <a:avLst/>
            </a:prstGeom>
            <a:ln/>
          </p:spPr>
          <p:style>
            <a:lnRef idx="3">
              <a:schemeClr val="lt1"/>
            </a:lnRef>
            <a:fillRef idx="1">
              <a:schemeClr val="accent6"/>
            </a:fillRef>
            <a:effectRef idx="1">
              <a:schemeClr val="accent6"/>
            </a:effectRef>
            <a:fontRef idx="minor">
              <a:schemeClr val="lt1"/>
            </a:fontRef>
          </p:style>
          <p:txBody>
            <a:bodyPr anchor="ctr"/>
            <a:lstStyle/>
            <a:p>
              <a:pPr algn="ctr" defTabSz="843077" fontAlgn="auto">
                <a:spcBef>
                  <a:spcPts val="0"/>
                </a:spcBef>
                <a:spcAft>
                  <a:spcPts val="0"/>
                </a:spcAft>
                <a:defRPr/>
              </a:pPr>
              <a:r>
                <a:rPr lang="ja-JP" altLang="en-US" sz="1300" b="1" dirty="0">
                  <a:solidFill>
                    <a:prstClr val="white"/>
                  </a:solidFill>
                  <a:latin typeface="メイリオ" pitchFamily="50" charset="-128"/>
                  <a:ea typeface="メイリオ" pitchFamily="50" charset="-128"/>
                </a:rPr>
                <a:t>出産手当金</a:t>
              </a:r>
              <a:r>
                <a:rPr lang="en-US" altLang="ja-JP" sz="1000" b="1" dirty="0">
                  <a:solidFill>
                    <a:prstClr val="white"/>
                  </a:solidFill>
                  <a:latin typeface="ＭＳ 明朝" pitchFamily="17" charset="-128"/>
                  <a:ea typeface="ＭＳ 明朝" pitchFamily="17" charset="-128"/>
                </a:rPr>
                <a:t>※</a:t>
              </a:r>
              <a:r>
                <a:rPr lang="ja-JP" altLang="en-US" sz="1000" b="1" dirty="0">
                  <a:solidFill>
                    <a:prstClr val="white"/>
                  </a:solidFill>
                  <a:latin typeface="ＭＳ 明朝" pitchFamily="17" charset="-128"/>
                  <a:ea typeface="ＭＳ 明朝" pitchFamily="17" charset="-128"/>
                </a:rPr>
                <a:t>１</a:t>
              </a:r>
              <a:endParaRPr lang="en-US" altLang="ja-JP" sz="1100" b="1" dirty="0">
                <a:solidFill>
                  <a:prstClr val="white"/>
                </a:solidFill>
                <a:latin typeface="ＭＳ 明朝" pitchFamily="17" charset="-128"/>
                <a:ea typeface="ＭＳ 明朝" pitchFamily="17" charset="-128"/>
              </a:endParaRPr>
            </a:p>
            <a:p>
              <a:pPr algn="ctr" defTabSz="843077" fontAlgn="auto">
                <a:spcBef>
                  <a:spcPts val="0"/>
                </a:spcBef>
                <a:spcAft>
                  <a:spcPts val="0"/>
                </a:spcAft>
                <a:defRPr/>
              </a:pPr>
              <a:r>
                <a:rPr lang="en-US" altLang="ja-JP" sz="1300" b="1" dirty="0">
                  <a:solidFill>
                    <a:prstClr val="white"/>
                  </a:solidFill>
                  <a:latin typeface="メイリオ" pitchFamily="50" charset="-128"/>
                  <a:ea typeface="メイリオ" pitchFamily="50" charset="-128"/>
                </a:rPr>
                <a:t>(</a:t>
              </a:r>
              <a:r>
                <a:rPr lang="ja-JP" altLang="en-US" sz="1300" b="1" dirty="0">
                  <a:solidFill>
                    <a:prstClr val="white"/>
                  </a:solidFill>
                  <a:latin typeface="メイリオ" pitchFamily="50" charset="-128"/>
                  <a:ea typeface="メイリオ" pitchFamily="50" charset="-128"/>
                </a:rPr>
                <a:t>給付率</a:t>
              </a:r>
              <a:r>
                <a:rPr lang="en-US" altLang="ja-JP" sz="1300" b="1" dirty="0">
                  <a:solidFill>
                    <a:prstClr val="white"/>
                  </a:solidFill>
                  <a:latin typeface="メイリオ" pitchFamily="50" charset="-128"/>
                  <a:ea typeface="メイリオ" pitchFamily="50" charset="-128"/>
                </a:rPr>
                <a:t>2/3)</a:t>
              </a:r>
              <a:endParaRPr lang="ja-JP" altLang="en-US" sz="1300" b="1" dirty="0">
                <a:solidFill>
                  <a:prstClr val="white"/>
                </a:solidFill>
                <a:latin typeface="メイリオ" pitchFamily="50" charset="-128"/>
                <a:ea typeface="メイリオ" pitchFamily="50" charset="-128"/>
              </a:endParaRPr>
            </a:p>
          </p:txBody>
        </p:sp>
        <p:sp>
          <p:nvSpPr>
            <p:cNvPr id="35" name="正方形/長方形 34"/>
            <p:cNvSpPr/>
            <p:nvPr/>
          </p:nvSpPr>
          <p:spPr>
            <a:xfrm>
              <a:off x="5365772" y="2935966"/>
              <a:ext cx="2227179" cy="585725"/>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p>
              <a:pPr algn="ctr" defTabSz="843077" fontAlgn="auto">
                <a:spcBef>
                  <a:spcPts val="0"/>
                </a:spcBef>
                <a:spcAft>
                  <a:spcPts val="0"/>
                </a:spcAft>
                <a:defRPr/>
              </a:pPr>
              <a:r>
                <a:rPr lang="ja-JP" altLang="en-US" dirty="0">
                  <a:solidFill>
                    <a:prstClr val="black"/>
                  </a:solidFill>
                  <a:latin typeface="メイリオ" pitchFamily="50" charset="-128"/>
                  <a:ea typeface="メイリオ" pitchFamily="50" charset="-128"/>
                </a:rPr>
                <a:t>給付率５０％</a:t>
              </a:r>
            </a:p>
          </p:txBody>
        </p:sp>
        <p:cxnSp>
          <p:nvCxnSpPr>
            <p:cNvPr id="36" name="直線コネクタ 35"/>
            <p:cNvCxnSpPr/>
            <p:nvPr/>
          </p:nvCxnSpPr>
          <p:spPr>
            <a:xfrm>
              <a:off x="474869" y="2358178"/>
              <a:ext cx="0" cy="249528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1787682" y="2358178"/>
              <a:ext cx="1588" cy="111589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5394346" y="2342305"/>
              <a:ext cx="0" cy="118732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4289" name="テキスト ボックス 38"/>
            <p:cNvSpPr txBox="1">
              <a:spLocks noChangeArrowheads="1"/>
            </p:cNvSpPr>
            <p:nvPr/>
          </p:nvSpPr>
          <p:spPr bwMode="auto">
            <a:xfrm>
              <a:off x="271222" y="2116904"/>
              <a:ext cx="680320" cy="270548"/>
            </a:xfrm>
            <a:prstGeom prst="rect">
              <a:avLst/>
            </a:prstGeom>
            <a:noFill/>
            <a:ln w="9525">
              <a:noFill/>
              <a:miter lim="800000"/>
              <a:headEnd/>
              <a:tailEnd/>
            </a:ln>
          </p:spPr>
          <p:txBody>
            <a:bodyPr>
              <a:spAutoFit/>
            </a:bodyPr>
            <a:lstStyle/>
            <a:p>
              <a:pPr defTabSz="842963"/>
              <a:r>
                <a:rPr lang="ja-JP" altLang="en-US" sz="1100">
                  <a:solidFill>
                    <a:srgbClr val="000000"/>
                  </a:solidFill>
                  <a:latin typeface="メイリオ" pitchFamily="50" charset="-128"/>
                  <a:ea typeface="メイリオ" pitchFamily="50" charset="-128"/>
                  <a:cs typeface="メイリオ" pitchFamily="50" charset="-128"/>
                </a:rPr>
                <a:t>出産</a:t>
              </a:r>
            </a:p>
          </p:txBody>
        </p:sp>
        <p:sp>
          <p:nvSpPr>
            <p:cNvPr id="54290" name="テキスト ボックス 39"/>
            <p:cNvSpPr txBox="1">
              <a:spLocks noChangeArrowheads="1"/>
            </p:cNvSpPr>
            <p:nvPr/>
          </p:nvSpPr>
          <p:spPr bwMode="auto">
            <a:xfrm>
              <a:off x="1324612" y="2116904"/>
              <a:ext cx="1137014" cy="270548"/>
            </a:xfrm>
            <a:prstGeom prst="rect">
              <a:avLst/>
            </a:prstGeom>
            <a:noFill/>
            <a:ln w="9525">
              <a:noFill/>
              <a:miter lim="800000"/>
              <a:headEnd/>
              <a:tailEnd/>
            </a:ln>
          </p:spPr>
          <p:txBody>
            <a:bodyPr>
              <a:spAutoFit/>
            </a:bodyPr>
            <a:lstStyle/>
            <a:p>
              <a:pPr algn="ctr" defTabSz="842963"/>
              <a:r>
                <a:rPr lang="ja-JP" altLang="en-US" sz="1100">
                  <a:solidFill>
                    <a:srgbClr val="000000"/>
                  </a:solidFill>
                  <a:latin typeface="メイリオ" pitchFamily="50" charset="-128"/>
                  <a:ea typeface="メイリオ" pitchFamily="50" charset="-128"/>
                  <a:cs typeface="メイリオ" pitchFamily="50" charset="-128"/>
                </a:rPr>
                <a:t>育児休業開始</a:t>
              </a:r>
            </a:p>
          </p:txBody>
        </p:sp>
        <p:sp>
          <p:nvSpPr>
            <p:cNvPr id="54291" name="テキスト ボックス 40"/>
            <p:cNvSpPr txBox="1">
              <a:spLocks noChangeArrowheads="1"/>
            </p:cNvSpPr>
            <p:nvPr/>
          </p:nvSpPr>
          <p:spPr bwMode="auto">
            <a:xfrm>
              <a:off x="7989455" y="2157445"/>
              <a:ext cx="590152" cy="270548"/>
            </a:xfrm>
            <a:prstGeom prst="rect">
              <a:avLst/>
            </a:prstGeom>
            <a:noFill/>
            <a:ln w="9525">
              <a:noFill/>
              <a:miter lim="800000"/>
              <a:headEnd/>
              <a:tailEnd/>
            </a:ln>
          </p:spPr>
          <p:txBody>
            <a:bodyPr>
              <a:spAutoFit/>
            </a:bodyPr>
            <a:lstStyle/>
            <a:p>
              <a:pPr defTabSz="842963"/>
              <a:r>
                <a:rPr lang="ja-JP" altLang="en-US" sz="1100">
                  <a:solidFill>
                    <a:srgbClr val="000000"/>
                  </a:solidFill>
                  <a:latin typeface="メイリオ" pitchFamily="50" charset="-128"/>
                  <a:ea typeface="メイリオ" pitchFamily="50" charset="-128"/>
                  <a:cs typeface="メイリオ" pitchFamily="50" charset="-128"/>
                </a:rPr>
                <a:t>１歳</a:t>
              </a:r>
              <a:endParaRPr lang="en-US" altLang="ja-JP" sz="1100">
                <a:solidFill>
                  <a:srgbClr val="000000"/>
                </a:solidFill>
                <a:latin typeface="メイリオ" pitchFamily="50" charset="-128"/>
                <a:ea typeface="メイリオ" pitchFamily="50" charset="-128"/>
                <a:cs typeface="メイリオ" pitchFamily="50" charset="-128"/>
              </a:endParaRPr>
            </a:p>
          </p:txBody>
        </p:sp>
        <p:sp>
          <p:nvSpPr>
            <p:cNvPr id="54292" name="テキスト ボックス 41"/>
            <p:cNvSpPr txBox="1">
              <a:spLocks noChangeArrowheads="1"/>
            </p:cNvSpPr>
            <p:nvPr/>
          </p:nvSpPr>
          <p:spPr bwMode="auto">
            <a:xfrm>
              <a:off x="3226855" y="2374388"/>
              <a:ext cx="748352" cy="300610"/>
            </a:xfrm>
            <a:prstGeom prst="rect">
              <a:avLst/>
            </a:prstGeom>
            <a:noFill/>
            <a:ln w="9525">
              <a:noFill/>
              <a:miter lim="800000"/>
              <a:headEnd/>
              <a:tailEnd/>
            </a:ln>
          </p:spPr>
          <p:txBody>
            <a:bodyPr>
              <a:spAutoFit/>
            </a:bodyPr>
            <a:lstStyle/>
            <a:p>
              <a:pPr defTabSz="842963"/>
              <a:r>
                <a:rPr lang="ja-JP" altLang="en-US" sz="1300">
                  <a:solidFill>
                    <a:srgbClr val="000000"/>
                  </a:solidFill>
                  <a:latin typeface="メイリオ" pitchFamily="50" charset="-128"/>
                  <a:ea typeface="メイリオ" pitchFamily="50" charset="-128"/>
                  <a:cs typeface="メイリオ" pitchFamily="50" charset="-128"/>
                </a:rPr>
                <a:t>６か月</a:t>
              </a:r>
            </a:p>
          </p:txBody>
        </p:sp>
        <p:cxnSp>
          <p:nvCxnSpPr>
            <p:cNvPr id="43" name="直線矢印コネクタ 42"/>
            <p:cNvCxnSpPr/>
            <p:nvPr/>
          </p:nvCxnSpPr>
          <p:spPr>
            <a:xfrm flipH="1">
              <a:off x="1811494" y="2480403"/>
              <a:ext cx="137631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3997399" y="2486752"/>
              <a:ext cx="139218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295" name="テキスト ボックス 44"/>
            <p:cNvSpPr txBox="1">
              <a:spLocks noChangeArrowheads="1"/>
            </p:cNvSpPr>
            <p:nvPr/>
          </p:nvSpPr>
          <p:spPr bwMode="auto">
            <a:xfrm>
              <a:off x="794938" y="2358090"/>
              <a:ext cx="748352" cy="300610"/>
            </a:xfrm>
            <a:prstGeom prst="rect">
              <a:avLst/>
            </a:prstGeom>
            <a:noFill/>
            <a:ln w="9525">
              <a:noFill/>
              <a:miter lim="800000"/>
              <a:headEnd/>
              <a:tailEnd/>
            </a:ln>
          </p:spPr>
          <p:txBody>
            <a:bodyPr>
              <a:spAutoFit/>
            </a:bodyPr>
            <a:lstStyle/>
            <a:p>
              <a:pPr defTabSz="842963"/>
              <a:r>
                <a:rPr lang="ja-JP" altLang="en-US" sz="1300">
                  <a:solidFill>
                    <a:srgbClr val="000000"/>
                  </a:solidFill>
                  <a:latin typeface="メイリオ" pitchFamily="50" charset="-128"/>
                  <a:ea typeface="メイリオ" pitchFamily="50" charset="-128"/>
                  <a:cs typeface="メイリオ" pitchFamily="50" charset="-128"/>
                </a:rPr>
                <a:t>８週間</a:t>
              </a:r>
            </a:p>
          </p:txBody>
        </p:sp>
        <p:cxnSp>
          <p:nvCxnSpPr>
            <p:cNvPr id="46" name="直線矢印コネクタ 45"/>
            <p:cNvCxnSpPr/>
            <p:nvPr/>
          </p:nvCxnSpPr>
          <p:spPr>
            <a:xfrm flipH="1" flipV="1">
              <a:off x="474869" y="2470879"/>
              <a:ext cx="320663"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V="1">
              <a:off x="1474957" y="2470879"/>
              <a:ext cx="34606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9320086" y="2532784"/>
              <a:ext cx="0" cy="237623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4299" name="テキスト ボックス 48"/>
            <p:cNvSpPr txBox="1">
              <a:spLocks noChangeArrowheads="1"/>
            </p:cNvSpPr>
            <p:nvPr/>
          </p:nvSpPr>
          <p:spPr bwMode="auto">
            <a:xfrm>
              <a:off x="8962720" y="2160584"/>
              <a:ext cx="892333" cy="405239"/>
            </a:xfrm>
            <a:prstGeom prst="rect">
              <a:avLst/>
            </a:prstGeom>
            <a:noFill/>
            <a:ln w="9525">
              <a:noFill/>
              <a:miter lim="800000"/>
              <a:headEnd/>
              <a:tailEnd/>
            </a:ln>
          </p:spPr>
          <p:txBody>
            <a:bodyPr>
              <a:spAutoFit/>
            </a:bodyPr>
            <a:lstStyle/>
            <a:p>
              <a:pPr defTabSz="842963"/>
              <a:r>
                <a:rPr lang="ja-JP" altLang="en-US" sz="1100">
                  <a:solidFill>
                    <a:srgbClr val="000000"/>
                  </a:solidFill>
                  <a:latin typeface="メイリオ" pitchFamily="50" charset="-128"/>
                  <a:ea typeface="メイリオ" pitchFamily="50" charset="-128"/>
                  <a:cs typeface="メイリオ" pitchFamily="50" charset="-128"/>
                </a:rPr>
                <a:t>１歳２月</a:t>
              </a:r>
              <a:endParaRPr lang="en-US" altLang="ja-JP" sz="1100">
                <a:solidFill>
                  <a:srgbClr val="000000"/>
                </a:solidFill>
                <a:latin typeface="メイリオ" pitchFamily="50" charset="-128"/>
                <a:ea typeface="メイリオ" pitchFamily="50" charset="-128"/>
                <a:cs typeface="メイリオ" pitchFamily="50" charset="-128"/>
              </a:endParaRPr>
            </a:p>
            <a:p>
              <a:pPr defTabSz="842963">
                <a:lnSpc>
                  <a:spcPts val="950"/>
                </a:lnSpc>
              </a:pPr>
              <a:r>
                <a:rPr lang="en-US" altLang="ja-JP" sz="1100">
                  <a:solidFill>
                    <a:srgbClr val="000000"/>
                  </a:solidFill>
                  <a:latin typeface="ＭＳ 明朝" pitchFamily="17" charset="-128"/>
                  <a:ea typeface="ＭＳ 明朝" pitchFamily="17" charset="-128"/>
                  <a:cs typeface="メイリオ" pitchFamily="50" charset="-128"/>
                </a:rPr>
                <a:t>※</a:t>
              </a:r>
              <a:r>
                <a:rPr lang="ja-JP" altLang="en-US" sz="1100">
                  <a:solidFill>
                    <a:srgbClr val="000000"/>
                  </a:solidFill>
                  <a:latin typeface="ＭＳ 明朝" pitchFamily="17" charset="-128"/>
                  <a:ea typeface="ＭＳ 明朝" pitchFamily="17" charset="-128"/>
                  <a:cs typeface="メイリオ" pitchFamily="50" charset="-128"/>
                </a:rPr>
                <a:t>２</a:t>
              </a:r>
              <a:endParaRPr lang="en-US" altLang="ja-JP" sz="1100">
                <a:solidFill>
                  <a:srgbClr val="000000"/>
                </a:solidFill>
                <a:latin typeface="ＭＳ 明朝" pitchFamily="17" charset="-128"/>
                <a:ea typeface="ＭＳ 明朝" pitchFamily="17" charset="-128"/>
                <a:cs typeface="メイリオ" pitchFamily="50" charset="-128"/>
              </a:endParaRPr>
            </a:p>
          </p:txBody>
        </p:sp>
        <p:cxnSp>
          <p:nvCxnSpPr>
            <p:cNvPr id="50" name="直線コネクタ 49"/>
            <p:cNvCxnSpPr/>
            <p:nvPr/>
          </p:nvCxnSpPr>
          <p:spPr>
            <a:xfrm flipH="1">
              <a:off x="7605651" y="3526453"/>
              <a:ext cx="666725" cy="0"/>
            </a:xfrm>
            <a:prstGeom prst="line">
              <a:avLst/>
            </a:prstGeom>
            <a:ln w="317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H="1">
              <a:off x="7605651" y="2934379"/>
              <a:ext cx="654025" cy="0"/>
            </a:xfrm>
            <a:prstGeom prst="line">
              <a:avLst/>
            </a:prstGeom>
            <a:ln w="317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4302" name="テキスト ボックス 51"/>
            <p:cNvSpPr txBox="1">
              <a:spLocks noChangeArrowheads="1"/>
            </p:cNvSpPr>
            <p:nvPr/>
          </p:nvSpPr>
          <p:spPr bwMode="auto">
            <a:xfrm>
              <a:off x="135157" y="2934154"/>
              <a:ext cx="340160" cy="345701"/>
            </a:xfrm>
            <a:prstGeom prst="rect">
              <a:avLst/>
            </a:prstGeom>
            <a:noFill/>
            <a:ln w="9525">
              <a:noFill/>
              <a:miter lim="800000"/>
              <a:headEnd/>
              <a:tailEnd/>
            </a:ln>
          </p:spPr>
          <p:txBody>
            <a:bodyPr>
              <a:spAutoFit/>
            </a:bodyPr>
            <a:lstStyle/>
            <a:p>
              <a:pPr defTabSz="842963"/>
              <a:r>
                <a:rPr lang="ja-JP" altLang="en-US" sz="1600">
                  <a:solidFill>
                    <a:srgbClr val="000000"/>
                  </a:solidFill>
                  <a:latin typeface="メイリオ" pitchFamily="50" charset="-128"/>
                  <a:ea typeface="メイリオ" pitchFamily="50" charset="-128"/>
                  <a:cs typeface="メイリオ" pitchFamily="50" charset="-128"/>
                </a:rPr>
                <a:t>母</a:t>
              </a:r>
            </a:p>
          </p:txBody>
        </p:sp>
        <p:sp>
          <p:nvSpPr>
            <p:cNvPr id="54303" name="テキスト ボックス 52"/>
            <p:cNvSpPr txBox="1">
              <a:spLocks noChangeArrowheads="1"/>
            </p:cNvSpPr>
            <p:nvPr/>
          </p:nvSpPr>
          <p:spPr bwMode="auto">
            <a:xfrm>
              <a:off x="135157" y="4158290"/>
              <a:ext cx="340160" cy="345701"/>
            </a:xfrm>
            <a:prstGeom prst="rect">
              <a:avLst/>
            </a:prstGeom>
            <a:noFill/>
            <a:ln w="9525">
              <a:noFill/>
              <a:miter lim="800000"/>
              <a:headEnd/>
              <a:tailEnd/>
            </a:ln>
          </p:spPr>
          <p:txBody>
            <a:bodyPr>
              <a:spAutoFit/>
            </a:bodyPr>
            <a:lstStyle/>
            <a:p>
              <a:pPr defTabSz="842963"/>
              <a:r>
                <a:rPr lang="ja-JP" altLang="en-US" sz="1600">
                  <a:solidFill>
                    <a:srgbClr val="000000"/>
                  </a:solidFill>
                  <a:latin typeface="メイリオ" pitchFamily="50" charset="-128"/>
                  <a:ea typeface="メイリオ" pitchFamily="50" charset="-128"/>
                  <a:cs typeface="メイリオ" pitchFamily="50" charset="-128"/>
                </a:rPr>
                <a:t>父</a:t>
              </a:r>
            </a:p>
          </p:txBody>
        </p:sp>
        <p:sp>
          <p:nvSpPr>
            <p:cNvPr id="54" name="正方形/長方形 53"/>
            <p:cNvSpPr/>
            <p:nvPr/>
          </p:nvSpPr>
          <p:spPr>
            <a:xfrm>
              <a:off x="4992724" y="3726457"/>
              <a:ext cx="3603489" cy="900017"/>
            </a:xfrm>
            <a:prstGeom prst="rect">
              <a:avLst/>
            </a:prstGeom>
            <a:solidFill>
              <a:schemeClr val="accent1">
                <a:lumMod val="5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3077" fontAlgn="auto">
                <a:spcBef>
                  <a:spcPts val="0"/>
                </a:spcBef>
                <a:spcAft>
                  <a:spcPts val="0"/>
                </a:spcAft>
                <a:defRPr/>
              </a:pPr>
              <a:r>
                <a:rPr lang="ja-JP" altLang="en-US" b="1" dirty="0">
                  <a:solidFill>
                    <a:prstClr val="white"/>
                  </a:solidFill>
                  <a:latin typeface="メイリオ" pitchFamily="50" charset="-128"/>
                  <a:ea typeface="メイリオ" pitchFamily="50" charset="-128"/>
                </a:rPr>
                <a:t>給付率６７％</a:t>
              </a:r>
              <a:endParaRPr lang="en-US" altLang="ja-JP" b="1" dirty="0">
                <a:solidFill>
                  <a:prstClr val="white"/>
                </a:solidFill>
                <a:latin typeface="メイリオ" pitchFamily="50" charset="-128"/>
                <a:ea typeface="メイリオ" pitchFamily="50" charset="-128"/>
              </a:endParaRPr>
            </a:p>
            <a:p>
              <a:pPr algn="ctr" defTabSz="843077" fontAlgn="auto">
                <a:spcBef>
                  <a:spcPts val="0"/>
                </a:spcBef>
                <a:spcAft>
                  <a:spcPts val="0"/>
                </a:spcAft>
                <a:defRPr/>
              </a:pPr>
              <a:r>
                <a:rPr lang="ja-JP" altLang="en-US" sz="1300" b="1" dirty="0">
                  <a:solidFill>
                    <a:prstClr val="white"/>
                  </a:solidFill>
                  <a:latin typeface="メイリオ" pitchFamily="50" charset="-128"/>
                  <a:ea typeface="メイリオ" pitchFamily="50" charset="-128"/>
                </a:rPr>
                <a:t>（従来の給付率</a:t>
              </a:r>
              <a:r>
                <a:rPr lang="en-US" altLang="ja-JP" sz="1300" b="1" dirty="0">
                  <a:solidFill>
                    <a:prstClr val="white"/>
                  </a:solidFill>
                  <a:latin typeface="メイリオ" pitchFamily="50" charset="-128"/>
                  <a:ea typeface="メイリオ" pitchFamily="50" charset="-128"/>
                </a:rPr>
                <a:t>50%</a:t>
              </a:r>
              <a:r>
                <a:rPr lang="ja-JP" altLang="en-US" sz="1300" b="1" dirty="0">
                  <a:solidFill>
                    <a:prstClr val="white"/>
                  </a:solidFill>
                  <a:latin typeface="メイリオ" pitchFamily="50" charset="-128"/>
                  <a:ea typeface="メイリオ" pitchFamily="50" charset="-128"/>
                </a:rPr>
                <a:t>から</a:t>
              </a:r>
              <a:r>
                <a:rPr lang="ja-JP" altLang="en-US" sz="1300" b="1" u="sng" dirty="0">
                  <a:solidFill>
                    <a:prstClr val="white"/>
                  </a:solidFill>
                  <a:latin typeface="メイリオ" pitchFamily="50" charset="-128"/>
                  <a:ea typeface="メイリオ" pitchFamily="50" charset="-128"/>
                </a:rPr>
                <a:t>充実</a:t>
              </a:r>
              <a:r>
                <a:rPr lang="ja-JP" altLang="en-US" sz="1300" b="1" dirty="0">
                  <a:solidFill>
                    <a:prstClr val="white"/>
                  </a:solidFill>
                  <a:latin typeface="メイリオ" pitchFamily="50" charset="-128"/>
                  <a:ea typeface="メイリオ" pitchFamily="50" charset="-128"/>
                </a:rPr>
                <a:t>）</a:t>
              </a:r>
            </a:p>
          </p:txBody>
        </p:sp>
        <p:sp>
          <p:nvSpPr>
            <p:cNvPr id="55" name="正方形/長方形 54"/>
            <p:cNvSpPr/>
            <p:nvPr/>
          </p:nvSpPr>
          <p:spPr>
            <a:xfrm>
              <a:off x="8596213" y="4094717"/>
              <a:ext cx="784195" cy="531756"/>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p>
              <a:pPr algn="ctr" defTabSz="843077" fontAlgn="auto">
                <a:spcBef>
                  <a:spcPts val="0"/>
                </a:spcBef>
                <a:spcAft>
                  <a:spcPts val="0"/>
                </a:spcAft>
                <a:defRPr/>
              </a:pPr>
              <a:r>
                <a:rPr lang="ja-JP" altLang="en-US" sz="1300" dirty="0">
                  <a:solidFill>
                    <a:prstClr val="black"/>
                  </a:solidFill>
                  <a:latin typeface="メイリオ" pitchFamily="50" charset="-128"/>
                  <a:ea typeface="メイリオ" pitchFamily="50" charset="-128"/>
                </a:rPr>
                <a:t>給付率５０％</a:t>
              </a:r>
            </a:p>
          </p:txBody>
        </p:sp>
        <p:sp>
          <p:nvSpPr>
            <p:cNvPr id="54306" name="テキスト ボックス 55"/>
            <p:cNvSpPr txBox="1">
              <a:spLocks noChangeArrowheads="1"/>
            </p:cNvSpPr>
            <p:nvPr/>
          </p:nvSpPr>
          <p:spPr bwMode="auto">
            <a:xfrm>
              <a:off x="4497447" y="4950378"/>
              <a:ext cx="1192107" cy="261610"/>
            </a:xfrm>
            <a:prstGeom prst="rect">
              <a:avLst/>
            </a:prstGeom>
            <a:noFill/>
            <a:ln w="9525">
              <a:noFill/>
              <a:miter lim="800000"/>
              <a:headEnd/>
              <a:tailEnd/>
            </a:ln>
          </p:spPr>
          <p:txBody>
            <a:bodyPr>
              <a:spAutoFit/>
            </a:bodyPr>
            <a:lstStyle/>
            <a:p>
              <a:pPr algn="ctr" defTabSz="842963"/>
              <a:r>
                <a:rPr lang="ja-JP" altLang="en-US" sz="1100">
                  <a:solidFill>
                    <a:srgbClr val="000000"/>
                  </a:solidFill>
                  <a:latin typeface="メイリオ" pitchFamily="50" charset="-128"/>
                  <a:ea typeface="メイリオ" pitchFamily="50" charset="-128"/>
                  <a:cs typeface="メイリオ" pitchFamily="50" charset="-128"/>
                </a:rPr>
                <a:t>育児休業開始</a:t>
              </a:r>
            </a:p>
          </p:txBody>
        </p:sp>
        <p:cxnSp>
          <p:nvCxnSpPr>
            <p:cNvPr id="57" name="直線コネクタ 56"/>
            <p:cNvCxnSpPr>
              <a:stCxn id="54" idx="1"/>
            </p:cNvCxnSpPr>
            <p:nvPr/>
          </p:nvCxnSpPr>
          <p:spPr>
            <a:xfrm flipH="1">
              <a:off x="4987961" y="4175672"/>
              <a:ext cx="4763" cy="70318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8291425" y="2540722"/>
              <a:ext cx="1587" cy="237464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4309" name="テキスト ボックス 58"/>
            <p:cNvSpPr txBox="1">
              <a:spLocks noChangeArrowheads="1"/>
            </p:cNvSpPr>
            <p:nvPr/>
          </p:nvSpPr>
          <p:spPr bwMode="auto">
            <a:xfrm>
              <a:off x="7976560" y="4979978"/>
              <a:ext cx="590152" cy="270548"/>
            </a:xfrm>
            <a:prstGeom prst="rect">
              <a:avLst/>
            </a:prstGeom>
            <a:noFill/>
            <a:ln w="9525">
              <a:noFill/>
              <a:miter lim="800000"/>
              <a:headEnd/>
              <a:tailEnd/>
            </a:ln>
          </p:spPr>
          <p:txBody>
            <a:bodyPr>
              <a:spAutoFit/>
            </a:bodyPr>
            <a:lstStyle/>
            <a:p>
              <a:pPr defTabSz="842963"/>
              <a:r>
                <a:rPr lang="ja-JP" altLang="en-US" sz="1100">
                  <a:solidFill>
                    <a:srgbClr val="000000"/>
                  </a:solidFill>
                  <a:latin typeface="メイリオ" pitchFamily="50" charset="-128"/>
                  <a:ea typeface="メイリオ" pitchFamily="50" charset="-128"/>
                  <a:cs typeface="メイリオ" pitchFamily="50" charset="-128"/>
                </a:rPr>
                <a:t>１歳</a:t>
              </a:r>
              <a:endParaRPr lang="en-US" altLang="ja-JP" sz="1100">
                <a:solidFill>
                  <a:srgbClr val="000000"/>
                </a:solidFill>
                <a:latin typeface="メイリオ" pitchFamily="50" charset="-128"/>
                <a:ea typeface="メイリオ" pitchFamily="50" charset="-128"/>
                <a:cs typeface="メイリオ" pitchFamily="50" charset="-128"/>
              </a:endParaRPr>
            </a:p>
          </p:txBody>
        </p:sp>
        <p:sp>
          <p:nvSpPr>
            <p:cNvPr id="54310" name="テキスト ボックス 59"/>
            <p:cNvSpPr txBox="1">
              <a:spLocks noChangeArrowheads="1"/>
            </p:cNvSpPr>
            <p:nvPr/>
          </p:nvSpPr>
          <p:spPr bwMode="auto">
            <a:xfrm>
              <a:off x="8962720" y="4979978"/>
              <a:ext cx="834994" cy="405239"/>
            </a:xfrm>
            <a:prstGeom prst="rect">
              <a:avLst/>
            </a:prstGeom>
            <a:noFill/>
            <a:ln w="9525">
              <a:noFill/>
              <a:miter lim="800000"/>
              <a:headEnd/>
              <a:tailEnd/>
            </a:ln>
          </p:spPr>
          <p:txBody>
            <a:bodyPr>
              <a:spAutoFit/>
            </a:bodyPr>
            <a:lstStyle/>
            <a:p>
              <a:pPr defTabSz="842963"/>
              <a:r>
                <a:rPr lang="ja-JP" altLang="en-US" sz="1100">
                  <a:solidFill>
                    <a:srgbClr val="000000"/>
                  </a:solidFill>
                  <a:latin typeface="メイリオ" pitchFamily="50" charset="-128"/>
                  <a:ea typeface="メイリオ" pitchFamily="50" charset="-128"/>
                  <a:cs typeface="メイリオ" pitchFamily="50" charset="-128"/>
                </a:rPr>
                <a:t>１歳２月</a:t>
              </a:r>
              <a:endParaRPr lang="en-US" altLang="ja-JP" sz="1100">
                <a:solidFill>
                  <a:srgbClr val="000000"/>
                </a:solidFill>
                <a:latin typeface="メイリオ" pitchFamily="50" charset="-128"/>
                <a:ea typeface="メイリオ" pitchFamily="50" charset="-128"/>
                <a:cs typeface="メイリオ" pitchFamily="50" charset="-128"/>
              </a:endParaRPr>
            </a:p>
            <a:p>
              <a:pPr defTabSz="842963">
                <a:lnSpc>
                  <a:spcPts val="950"/>
                </a:lnSpc>
              </a:pPr>
              <a:r>
                <a:rPr lang="en-US" altLang="ja-JP" sz="1100">
                  <a:solidFill>
                    <a:srgbClr val="000000"/>
                  </a:solidFill>
                  <a:latin typeface="ＭＳ 明朝" pitchFamily="17" charset="-128"/>
                  <a:ea typeface="ＭＳ 明朝" pitchFamily="17" charset="-128"/>
                  <a:cs typeface="メイリオ" pitchFamily="50" charset="-128"/>
                </a:rPr>
                <a:t>※</a:t>
              </a:r>
              <a:r>
                <a:rPr lang="ja-JP" altLang="en-US" sz="1100">
                  <a:solidFill>
                    <a:srgbClr val="000000"/>
                  </a:solidFill>
                  <a:latin typeface="ＭＳ 明朝" pitchFamily="17" charset="-128"/>
                  <a:ea typeface="ＭＳ 明朝" pitchFamily="17" charset="-128"/>
                  <a:cs typeface="メイリオ" pitchFamily="50" charset="-128"/>
                </a:rPr>
                <a:t>２</a:t>
              </a:r>
              <a:endParaRPr lang="en-US" altLang="ja-JP" sz="1100">
                <a:solidFill>
                  <a:srgbClr val="000000"/>
                </a:solidFill>
                <a:latin typeface="ＭＳ 明朝" pitchFamily="17" charset="-128"/>
                <a:ea typeface="ＭＳ 明朝" pitchFamily="17" charset="-128"/>
                <a:cs typeface="メイリオ" pitchFamily="50" charset="-128"/>
              </a:endParaRPr>
            </a:p>
          </p:txBody>
        </p:sp>
        <p:sp>
          <p:nvSpPr>
            <p:cNvPr id="61" name="正方形/長方形 60"/>
            <p:cNvSpPr/>
            <p:nvPr/>
          </p:nvSpPr>
          <p:spPr>
            <a:xfrm>
              <a:off x="1787682" y="2628024"/>
              <a:ext cx="3605077" cy="898429"/>
            </a:xfrm>
            <a:prstGeom prst="rect">
              <a:avLst/>
            </a:prstGeom>
            <a:solidFill>
              <a:schemeClr val="accent1">
                <a:lumMod val="5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3077" fontAlgn="auto">
                <a:spcBef>
                  <a:spcPts val="0"/>
                </a:spcBef>
                <a:spcAft>
                  <a:spcPts val="0"/>
                </a:spcAft>
                <a:defRPr/>
              </a:pPr>
              <a:r>
                <a:rPr lang="ja-JP" altLang="en-US" b="1" dirty="0">
                  <a:solidFill>
                    <a:prstClr val="white"/>
                  </a:solidFill>
                  <a:latin typeface="メイリオ" pitchFamily="50" charset="-128"/>
                  <a:ea typeface="メイリオ" pitchFamily="50" charset="-128"/>
                </a:rPr>
                <a:t>給付率６７％</a:t>
              </a:r>
              <a:endParaRPr lang="en-US" altLang="ja-JP" b="1" dirty="0">
                <a:solidFill>
                  <a:prstClr val="white"/>
                </a:solidFill>
                <a:latin typeface="メイリオ" pitchFamily="50" charset="-128"/>
                <a:ea typeface="メイリオ" pitchFamily="50" charset="-128"/>
              </a:endParaRPr>
            </a:p>
            <a:p>
              <a:pPr algn="ctr" defTabSz="843077" fontAlgn="auto">
                <a:spcBef>
                  <a:spcPts val="0"/>
                </a:spcBef>
                <a:spcAft>
                  <a:spcPts val="0"/>
                </a:spcAft>
                <a:defRPr/>
              </a:pPr>
              <a:r>
                <a:rPr lang="ja-JP" altLang="en-US" sz="1300" b="1" dirty="0">
                  <a:solidFill>
                    <a:prstClr val="white"/>
                  </a:solidFill>
                  <a:latin typeface="メイリオ" pitchFamily="50" charset="-128"/>
                  <a:ea typeface="メイリオ" pitchFamily="50" charset="-128"/>
                </a:rPr>
                <a:t>（従来の給付率</a:t>
              </a:r>
              <a:r>
                <a:rPr lang="en-US" altLang="ja-JP" sz="1300" b="1" dirty="0">
                  <a:solidFill>
                    <a:prstClr val="white"/>
                  </a:solidFill>
                  <a:latin typeface="メイリオ" pitchFamily="50" charset="-128"/>
                  <a:ea typeface="メイリオ" pitchFamily="50" charset="-128"/>
                </a:rPr>
                <a:t>50%</a:t>
              </a:r>
              <a:r>
                <a:rPr lang="ja-JP" altLang="en-US" sz="1300" b="1" dirty="0">
                  <a:solidFill>
                    <a:prstClr val="white"/>
                  </a:solidFill>
                  <a:latin typeface="メイリオ" pitchFamily="50" charset="-128"/>
                  <a:ea typeface="メイリオ" pitchFamily="50" charset="-128"/>
                </a:rPr>
                <a:t>から</a:t>
              </a:r>
              <a:r>
                <a:rPr lang="ja-JP" altLang="en-US" sz="1300" b="1" u="sng" dirty="0">
                  <a:solidFill>
                    <a:prstClr val="white"/>
                  </a:solidFill>
                  <a:latin typeface="メイリオ" pitchFamily="50" charset="-128"/>
                  <a:ea typeface="メイリオ" pitchFamily="50" charset="-128"/>
                </a:rPr>
                <a:t>充実</a:t>
              </a:r>
              <a:r>
                <a:rPr lang="ja-JP" altLang="en-US" sz="1300" b="1" dirty="0">
                  <a:solidFill>
                    <a:prstClr val="white"/>
                  </a:solidFill>
                  <a:latin typeface="メイリオ" pitchFamily="50" charset="-128"/>
                  <a:ea typeface="メイリオ" pitchFamily="50" charset="-128"/>
                </a:rPr>
                <a:t>）</a:t>
              </a:r>
            </a:p>
          </p:txBody>
        </p:sp>
        <p:sp>
          <p:nvSpPr>
            <p:cNvPr id="54312" name="テキスト ボックス 61"/>
            <p:cNvSpPr txBox="1">
              <a:spLocks noChangeArrowheads="1"/>
            </p:cNvSpPr>
            <p:nvPr/>
          </p:nvSpPr>
          <p:spPr bwMode="auto">
            <a:xfrm>
              <a:off x="6407904" y="4627559"/>
              <a:ext cx="748352" cy="300610"/>
            </a:xfrm>
            <a:prstGeom prst="rect">
              <a:avLst/>
            </a:prstGeom>
            <a:noFill/>
            <a:ln w="9525">
              <a:noFill/>
              <a:miter lim="800000"/>
              <a:headEnd/>
              <a:tailEnd/>
            </a:ln>
          </p:spPr>
          <p:txBody>
            <a:bodyPr>
              <a:spAutoFit/>
            </a:bodyPr>
            <a:lstStyle/>
            <a:p>
              <a:pPr defTabSz="842963"/>
              <a:r>
                <a:rPr lang="ja-JP" altLang="en-US" sz="1300">
                  <a:solidFill>
                    <a:srgbClr val="000000"/>
                  </a:solidFill>
                  <a:latin typeface="メイリオ" pitchFamily="50" charset="-128"/>
                  <a:ea typeface="メイリオ" pitchFamily="50" charset="-128"/>
                  <a:cs typeface="メイリオ" pitchFamily="50" charset="-128"/>
                </a:rPr>
                <a:t>６か月</a:t>
              </a:r>
            </a:p>
          </p:txBody>
        </p:sp>
        <p:cxnSp>
          <p:nvCxnSpPr>
            <p:cNvPr id="64" name="直線矢印コネクタ 63"/>
            <p:cNvCxnSpPr/>
            <p:nvPr/>
          </p:nvCxnSpPr>
          <p:spPr>
            <a:xfrm flipH="1">
              <a:off x="5002249" y="4740761"/>
              <a:ext cx="1374723"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a:off x="7178629" y="4740761"/>
              <a:ext cx="139218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8596213" y="4094717"/>
              <a:ext cx="0" cy="77461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280" name="テキスト ボックス 1"/>
          <p:cNvSpPr txBox="1">
            <a:spLocks noChangeArrowheads="1"/>
          </p:cNvSpPr>
          <p:nvPr/>
        </p:nvSpPr>
        <p:spPr bwMode="auto">
          <a:xfrm>
            <a:off x="0" y="2132856"/>
            <a:ext cx="7375281" cy="333375"/>
          </a:xfrm>
          <a:prstGeom prst="rect">
            <a:avLst/>
          </a:prstGeom>
          <a:noFill/>
          <a:ln w="9525">
            <a:noFill/>
            <a:miter lim="800000"/>
            <a:headEnd/>
            <a:tailEnd/>
          </a:ln>
        </p:spPr>
        <p:txBody>
          <a:bodyPr lIns="87268" tIns="43633" rIns="87268" bIns="43633">
            <a:spAutoFit/>
          </a:bodyPr>
          <a:lstStyle/>
          <a:p>
            <a:pPr defTabSz="842963"/>
            <a:r>
              <a:rPr lang="ja-JP" altLang="en-US" sz="1600" dirty="0">
                <a:solidFill>
                  <a:srgbClr val="000000"/>
                </a:solidFill>
                <a:latin typeface="メイリオ" pitchFamily="50" charset="-128"/>
                <a:ea typeface="メイリオ" pitchFamily="50" charset="-128"/>
                <a:cs typeface="メイリオ" pitchFamily="50" charset="-128"/>
              </a:rPr>
              <a:t>＜男女ともに育児休業を取得する場合の給付のイメージ＞</a:t>
            </a:r>
          </a:p>
        </p:txBody>
      </p:sp>
      <p:sp>
        <p:nvSpPr>
          <p:cNvPr id="54282" name="テキスト ボックス 65"/>
          <p:cNvSpPr txBox="1">
            <a:spLocks noChangeArrowheads="1"/>
          </p:cNvSpPr>
          <p:nvPr/>
        </p:nvSpPr>
        <p:spPr bwMode="auto">
          <a:xfrm>
            <a:off x="179512" y="1124744"/>
            <a:ext cx="4517781" cy="36512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87268" tIns="43633" rIns="87268" bIns="43633">
            <a:spAutoFit/>
          </a:bodyPr>
          <a:lstStyle/>
          <a:p>
            <a:pPr defTabSz="842963"/>
            <a:r>
              <a:rPr lang="ja-JP" altLang="en-US" b="1" dirty="0">
                <a:solidFill>
                  <a:srgbClr val="1F497D"/>
                </a:solidFill>
                <a:latin typeface="メイリオ" pitchFamily="50" charset="-128"/>
                <a:ea typeface="メイリオ" pitchFamily="50" charset="-128"/>
                <a:cs typeface="メイリオ" pitchFamily="50" charset="-128"/>
              </a:rPr>
              <a:t>改正の趣旨・内容</a:t>
            </a:r>
            <a:r>
              <a:rPr lang="en-US" altLang="ja-JP" sz="1600" dirty="0">
                <a:solidFill>
                  <a:srgbClr val="000000"/>
                </a:solidFill>
                <a:latin typeface="メイリオ" pitchFamily="50" charset="-128"/>
                <a:ea typeface="メイリオ" pitchFamily="50" charset="-128"/>
                <a:cs typeface="メイリオ" pitchFamily="50" charset="-128"/>
              </a:rPr>
              <a:t>【</a:t>
            </a:r>
            <a:r>
              <a:rPr lang="ja-JP" altLang="en-US" sz="1600" dirty="0">
                <a:solidFill>
                  <a:srgbClr val="000000"/>
                </a:solidFill>
                <a:latin typeface="メイリオ" pitchFamily="50" charset="-128"/>
                <a:ea typeface="メイリオ" pitchFamily="50" charset="-128"/>
                <a:cs typeface="メイリオ" pitchFamily="50" charset="-128"/>
              </a:rPr>
              <a:t>平成</a:t>
            </a:r>
            <a:r>
              <a:rPr lang="en-US" altLang="ja-JP" sz="1600" dirty="0">
                <a:solidFill>
                  <a:srgbClr val="000000"/>
                </a:solidFill>
                <a:latin typeface="メイリオ" pitchFamily="50" charset="-128"/>
                <a:ea typeface="メイリオ" pitchFamily="50" charset="-128"/>
                <a:cs typeface="メイリオ" pitchFamily="50" charset="-128"/>
              </a:rPr>
              <a:t>26</a:t>
            </a:r>
            <a:r>
              <a:rPr lang="ja-JP" altLang="en-US" sz="1600" dirty="0">
                <a:solidFill>
                  <a:srgbClr val="000000"/>
                </a:solidFill>
                <a:latin typeface="メイリオ" pitchFamily="50" charset="-128"/>
                <a:ea typeface="メイリオ" pitchFamily="50" charset="-128"/>
                <a:cs typeface="メイリオ" pitchFamily="50" charset="-128"/>
              </a:rPr>
              <a:t>年４月１日施行</a:t>
            </a:r>
            <a:r>
              <a:rPr lang="en-US" altLang="ja-JP" sz="1600" dirty="0">
                <a:solidFill>
                  <a:srgbClr val="000000"/>
                </a:solidFill>
                <a:latin typeface="メイリオ" pitchFamily="50" charset="-128"/>
                <a:ea typeface="メイリオ" pitchFamily="50" charset="-128"/>
                <a:cs typeface="メイリオ" pitchFamily="50" charset="-128"/>
              </a:rPr>
              <a:t>】</a:t>
            </a:r>
            <a:endParaRPr lang="ja-JP" altLang="en-US" dirty="0">
              <a:solidFill>
                <a:srgbClr val="000000"/>
              </a:solidFill>
              <a:latin typeface="メイリオ" pitchFamily="50" charset="-128"/>
              <a:ea typeface="メイリオ" pitchFamily="50" charset="-128"/>
              <a:cs typeface="メイリオ" pitchFamily="50" charset="-128"/>
            </a:endParaRPr>
          </a:p>
        </p:txBody>
      </p:sp>
      <p:sp>
        <p:nvSpPr>
          <p:cNvPr id="54283" name="スライド番号プレースホルダー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4D52F6C-75FA-4E2B-909F-64033FEBD02E}" type="slidenum">
              <a:rPr lang="ja-JP" altLang="en-US"/>
              <a:pPr/>
              <a:t>27</a:t>
            </a:fld>
            <a:endParaRPr lang="ja-JP" altLang="en-US"/>
          </a:p>
        </p:txBody>
      </p:sp>
      <p:sp>
        <p:nvSpPr>
          <p:cNvPr id="45" name="角丸四角形 44"/>
          <p:cNvSpPr/>
          <p:nvPr/>
        </p:nvSpPr>
        <p:spPr>
          <a:xfrm>
            <a:off x="251520" y="260648"/>
            <a:ext cx="8712968" cy="79208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fontAlgn="auto">
              <a:spcAft>
                <a:spcPts val="0"/>
              </a:spcAft>
              <a:defRPr/>
            </a:pPr>
            <a:r>
              <a:rPr lang="ja-JP" altLang="en-US" sz="4000" dirty="0" smtClean="0"/>
              <a:t>育児休業給付の充実</a:t>
            </a:r>
            <a:endParaRPr lang="en-US" altLang="ja-JP" sz="4000" b="1" dirty="0" smtClean="0">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600200"/>
            <a:ext cx="8507288" cy="5069160"/>
          </a:xfrm>
          <a:ln w="38100">
            <a:solidFill>
              <a:schemeClr val="accent1"/>
            </a:solidFill>
          </a:ln>
        </p:spPr>
        <p:style>
          <a:lnRef idx="2">
            <a:schemeClr val="accent4"/>
          </a:lnRef>
          <a:fillRef idx="1">
            <a:schemeClr val="lt1"/>
          </a:fillRef>
          <a:effectRef idx="0">
            <a:schemeClr val="accent4"/>
          </a:effectRef>
          <a:fontRef idx="minor">
            <a:schemeClr val="dk1"/>
          </a:fontRef>
        </p:style>
        <p:txBody>
          <a:bodyPr/>
          <a:lstStyle/>
          <a:p>
            <a:r>
              <a:rPr lang="ja-JP" altLang="en-US" sz="2800" dirty="0" smtClean="0"/>
              <a:t>まずは、法律や制度を良く知ろう！</a:t>
            </a:r>
            <a:endParaRPr lang="en-US" altLang="ja-JP" sz="2800" dirty="0" smtClean="0"/>
          </a:p>
          <a:p>
            <a:r>
              <a:rPr lang="ja-JP" altLang="en-US" sz="2800" dirty="0" smtClean="0"/>
              <a:t>「マタハラ手帳」などを活用して研修会を！</a:t>
            </a:r>
            <a:endParaRPr lang="en-US" altLang="ja-JP" sz="2800" dirty="0" smtClean="0"/>
          </a:p>
          <a:p>
            <a:r>
              <a:rPr lang="ja-JP" altLang="en-US" sz="2800" dirty="0" smtClean="0"/>
              <a:t>管理職への研修を求めよう！</a:t>
            </a:r>
            <a:endParaRPr lang="en-US" altLang="ja-JP" sz="2800" dirty="0" smtClean="0"/>
          </a:p>
          <a:p>
            <a:r>
              <a:rPr lang="ja-JP" altLang="en-US" sz="2800" dirty="0" smtClean="0"/>
              <a:t>「マタハラ」を女性個人の問題にしないで、職場全体で考える取り組みを！</a:t>
            </a:r>
            <a:endParaRPr lang="en-US" altLang="ja-JP" sz="2800" dirty="0" smtClean="0"/>
          </a:p>
          <a:p>
            <a:r>
              <a:rPr lang="ja-JP" altLang="en-US" sz="2800" dirty="0" smtClean="0"/>
              <a:t>だから！</a:t>
            </a:r>
            <a:r>
              <a:rPr lang="ja-JP" altLang="en-US" sz="2800" dirty="0"/>
              <a:t>労働</a:t>
            </a:r>
            <a:r>
              <a:rPr lang="ja-JP" altLang="en-US" sz="2800" dirty="0" smtClean="0"/>
              <a:t>組合で</a:t>
            </a:r>
            <a:r>
              <a:rPr lang="ja-JP" altLang="en-US" sz="2800" dirty="0"/>
              <a:t>職場環境</a:t>
            </a:r>
            <a:r>
              <a:rPr lang="ja-JP" altLang="en-US" sz="2800" dirty="0" smtClean="0"/>
              <a:t>をﾁｪｯｸ！</a:t>
            </a:r>
            <a:endParaRPr lang="en-US" altLang="ja-JP" sz="2800" dirty="0"/>
          </a:p>
          <a:p>
            <a:r>
              <a:rPr lang="ja-JP" altLang="en-US" sz="2800" dirty="0" smtClean="0"/>
              <a:t>なにかあれば、労働組合や職場の仲間に相談しよう</a:t>
            </a:r>
            <a:endParaRPr lang="en-US" altLang="ja-JP" sz="2800" dirty="0" smtClean="0"/>
          </a:p>
          <a:p>
            <a:r>
              <a:rPr lang="ja-JP" altLang="en-US" sz="2800" dirty="0" smtClean="0"/>
              <a:t>連合の「なんでも労働相談ダイアル」へ</a:t>
            </a:r>
            <a:endParaRPr lang="en-US" altLang="ja-JP" sz="2800" dirty="0" smtClean="0"/>
          </a:p>
          <a:p>
            <a:pPr>
              <a:buNone/>
            </a:pPr>
            <a:r>
              <a:rPr lang="ja-JP" altLang="en-US" sz="2800" dirty="0" smtClean="0"/>
              <a:t>　０１２０－１５４－０５２</a:t>
            </a:r>
            <a:endParaRPr lang="en-US" altLang="ja-JP" sz="2800" dirty="0" smtClean="0"/>
          </a:p>
          <a:p>
            <a:pPr>
              <a:buNone/>
            </a:pPr>
            <a:endParaRPr lang="en-US" altLang="ja-JP" dirty="0" smtClean="0"/>
          </a:p>
          <a:p>
            <a:endParaRPr kumimoji="1" lang="en-US" altLang="ja-JP" dirty="0" smtClean="0"/>
          </a:p>
          <a:p>
            <a:endParaRPr kumimoji="1" lang="en-US" altLang="ja-JP" dirty="0" smtClean="0"/>
          </a:p>
        </p:txBody>
      </p:sp>
      <p:sp>
        <p:nvSpPr>
          <p:cNvPr id="4" name="角丸四角形 3"/>
          <p:cNvSpPr/>
          <p:nvPr/>
        </p:nvSpPr>
        <p:spPr>
          <a:xfrm>
            <a:off x="395536" y="188640"/>
            <a:ext cx="8568952" cy="122413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fontAlgn="auto">
              <a:spcAft>
                <a:spcPts val="0"/>
              </a:spcAft>
              <a:defRPr/>
            </a:pPr>
            <a:r>
              <a:rPr lang="ja-JP" altLang="en-US" sz="3600" b="1" dirty="0" smtClean="0">
                <a:latin typeface="HG丸ｺﾞｼｯｸM-PRO" pitchFamily="50" charset="-128"/>
                <a:ea typeface="HG丸ｺﾞｼｯｸM-PRO" pitchFamily="50" charset="-128"/>
              </a:rPr>
              <a:t>職場の「マタハラ」をなくすために！</a:t>
            </a:r>
            <a:endParaRPr lang="en-US" altLang="ja-JP" sz="3600" b="1" dirty="0" smtClean="0">
              <a:latin typeface="HG丸ｺﾞｼｯｸM-PRO" pitchFamily="50" charset="-128"/>
              <a:ea typeface="HG丸ｺﾞｼｯｸM-PRO" pitchFamily="50" charset="-128"/>
            </a:endParaRPr>
          </a:p>
        </p:txBody>
      </p:sp>
      <p:pic>
        <p:nvPicPr>
          <p:cNvPr id="46082" name="Picture 2"/>
          <p:cNvPicPr>
            <a:picLocks noChangeAspect="1" noChangeArrowheads="1"/>
          </p:cNvPicPr>
          <p:nvPr/>
        </p:nvPicPr>
        <p:blipFill>
          <a:blip r:embed="rId3" cstate="print"/>
          <a:srcRect/>
          <a:stretch>
            <a:fillRect/>
          </a:stretch>
        </p:blipFill>
        <p:spPr bwMode="auto">
          <a:xfrm>
            <a:off x="7452320" y="5733256"/>
            <a:ext cx="934789" cy="864096"/>
          </a:xfrm>
          <a:prstGeom prst="rect">
            <a:avLst/>
          </a:prstGeom>
          <a:noFill/>
          <a:ln w="9525">
            <a:noFill/>
            <a:miter lim="800000"/>
            <a:headEnd/>
            <a:tailEnd/>
          </a:ln>
        </p:spPr>
      </p:pic>
    </p:spTree>
    <p:extLst>
      <p:ext uri="{BB962C8B-B14F-4D97-AF65-F5344CB8AC3E}">
        <p14:creationId xmlns:p14="http://schemas.microsoft.com/office/powerpoint/2010/main" val="89497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www.jtuc-rengo.or.jp/files/20120127_114718_s.jpg">
            <a:hlinkClick r:id="rId2"/>
          </p:cNvPr>
          <p:cNvPicPr>
            <a:picLocks noChangeAspect="1" noChangeArrowheads="1"/>
          </p:cNvPicPr>
          <p:nvPr/>
        </p:nvPicPr>
        <p:blipFill>
          <a:blip r:embed="rId3" cstate="print"/>
          <a:srcRect/>
          <a:stretch>
            <a:fillRect/>
          </a:stretch>
        </p:blipFill>
        <p:spPr bwMode="auto">
          <a:xfrm>
            <a:off x="467544" y="2204864"/>
            <a:ext cx="3528392" cy="1944216"/>
          </a:xfrm>
          <a:prstGeom prst="rect">
            <a:avLst/>
          </a:prstGeom>
          <a:noFill/>
        </p:spPr>
      </p:pic>
      <p:sp>
        <p:nvSpPr>
          <p:cNvPr id="7" name="テキスト ボックス 6"/>
          <p:cNvSpPr txBox="1"/>
          <p:nvPr/>
        </p:nvSpPr>
        <p:spPr>
          <a:xfrm>
            <a:off x="1619672" y="1484784"/>
            <a:ext cx="6202339" cy="523220"/>
          </a:xfrm>
          <a:prstGeom prst="rect">
            <a:avLst/>
          </a:prstGeom>
          <a:noFill/>
        </p:spPr>
        <p:txBody>
          <a:bodyPr wrap="none" rtlCol="0">
            <a:spAutoFit/>
          </a:bodyPr>
          <a:lstStyle/>
          <a:p>
            <a:r>
              <a:rPr kumimoji="1" lang="ja-JP" altLang="en-US" sz="2800" b="1" dirty="0" smtClean="0">
                <a:effectLst>
                  <a:outerShdw blurRad="38100" dist="38100" dir="2700000" algn="tl">
                    <a:srgbClr val="000000">
                      <a:alpha val="43137"/>
                    </a:srgbClr>
                  </a:outerShdw>
                </a:effectLst>
              </a:rPr>
              <a:t>～連合が実現をめざす理想の社会像～</a:t>
            </a:r>
            <a:endParaRPr kumimoji="1" lang="ja-JP" altLang="en-US" sz="2800" b="1" dirty="0">
              <a:effectLst>
                <a:outerShdw blurRad="38100" dist="38100" dir="2700000" algn="tl">
                  <a:srgbClr val="000000">
                    <a:alpha val="43137"/>
                  </a:srgbClr>
                </a:outerShdw>
              </a:effectLst>
            </a:endParaRPr>
          </a:p>
        </p:txBody>
      </p:sp>
      <p:sp>
        <p:nvSpPr>
          <p:cNvPr id="10" name="角丸四角形 9"/>
          <p:cNvSpPr/>
          <p:nvPr/>
        </p:nvSpPr>
        <p:spPr>
          <a:xfrm>
            <a:off x="467544" y="188640"/>
            <a:ext cx="8208912" cy="115212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tLang="ja-JP" sz="4000" b="1" dirty="0" smtClean="0">
              <a:effectLst>
                <a:outerShdw blurRad="38100" dist="38100" dir="2700000" algn="tl">
                  <a:srgbClr val="000000">
                    <a:alpha val="43137"/>
                  </a:srgbClr>
                </a:outerShdw>
              </a:effectLst>
              <a:latin typeface="AR P丸ゴシック体M" panose="020B0600010101010101" pitchFamily="50" charset="-128"/>
              <a:ea typeface="AR P丸ゴシック体M" panose="020B0600010101010101" pitchFamily="50" charset="-128"/>
            </a:endParaRPr>
          </a:p>
          <a:p>
            <a:pPr algn="ctr"/>
            <a:r>
              <a:rPr lang="ja-JP" altLang="en-US" sz="4000" b="1" dirty="0" smtClean="0">
                <a:effectLst>
                  <a:outerShdw blurRad="38100" dist="38100" dir="2700000" algn="tl">
                    <a:srgbClr val="000000">
                      <a:alpha val="43137"/>
                    </a:srgbClr>
                  </a:outerShdw>
                </a:effectLst>
                <a:latin typeface="AR P丸ゴシック体M" panose="020B0600010101010101" pitchFamily="50" charset="-128"/>
                <a:ea typeface="AR P丸ゴシック体M" panose="020B0600010101010101" pitchFamily="50" charset="-128"/>
              </a:rPr>
              <a:t>働く</a:t>
            </a:r>
            <a:r>
              <a:rPr lang="ja-JP" altLang="en-US" sz="4000" b="1" dirty="0">
                <a:effectLst>
                  <a:outerShdw blurRad="38100" dist="38100" dir="2700000" algn="tl">
                    <a:srgbClr val="000000">
                      <a:alpha val="43137"/>
                    </a:srgbClr>
                  </a:outerShdw>
                </a:effectLst>
                <a:latin typeface="AR P丸ゴシック体M" panose="020B0600010101010101" pitchFamily="50" charset="-128"/>
                <a:ea typeface="AR P丸ゴシック体M" panose="020B0600010101010101" pitchFamily="50" charset="-128"/>
              </a:rPr>
              <a:t>ことを軸とする安心社会</a:t>
            </a:r>
          </a:p>
          <a:p>
            <a:pPr algn="ctr"/>
            <a:endParaRPr kumimoji="1" lang="ja-JP" altLang="en-US" sz="4000" b="1" dirty="0">
              <a:latin typeface="AR P丸ゴシック体M" panose="020B0600010101010101" pitchFamily="50" charset="-128"/>
              <a:ea typeface="AR P丸ゴシック体M" panose="020B0600010101010101" pitchFamily="50" charset="-128"/>
            </a:endParaRPr>
          </a:p>
        </p:txBody>
      </p:sp>
      <p:pic>
        <p:nvPicPr>
          <p:cNvPr id="9218" name="Picture 2"/>
          <p:cNvPicPr>
            <a:picLocks noChangeAspect="1" noChangeArrowheads="1"/>
          </p:cNvPicPr>
          <p:nvPr/>
        </p:nvPicPr>
        <p:blipFill>
          <a:blip r:embed="rId4" cstate="print"/>
          <a:srcRect/>
          <a:stretch>
            <a:fillRect/>
          </a:stretch>
        </p:blipFill>
        <p:spPr bwMode="auto">
          <a:xfrm>
            <a:off x="179512" y="5345832"/>
            <a:ext cx="1152128" cy="1512168"/>
          </a:xfrm>
          <a:prstGeom prst="rect">
            <a:avLst/>
          </a:prstGeom>
          <a:noFill/>
          <a:ln w="9525">
            <a:noFill/>
            <a:miter lim="800000"/>
            <a:headEnd/>
            <a:tailEnd/>
          </a:ln>
        </p:spPr>
      </p:pic>
      <p:pic>
        <p:nvPicPr>
          <p:cNvPr id="9220" name="Picture 4" descr="\\192.168.10.22\info\資料室メディア\画像\2015年1-12月\20150305(写真)2015春季生活闘争「3.8国際女性デー全国統一行動・中央集会」\201503056eea283524ba6332acbfc3d8aabb275a4560bf32std.jpg"/>
          <p:cNvPicPr>
            <a:picLocks noChangeAspect="1" noChangeArrowheads="1"/>
          </p:cNvPicPr>
          <p:nvPr/>
        </p:nvPicPr>
        <p:blipFill>
          <a:blip r:embed="rId5" cstate="print"/>
          <a:srcRect/>
          <a:stretch>
            <a:fillRect/>
          </a:stretch>
        </p:blipFill>
        <p:spPr bwMode="auto">
          <a:xfrm>
            <a:off x="1619672" y="4941168"/>
            <a:ext cx="1950720" cy="1292352"/>
          </a:xfrm>
          <a:prstGeom prst="rect">
            <a:avLst/>
          </a:prstGeom>
          <a:noFill/>
        </p:spPr>
      </p:pic>
      <p:pic>
        <p:nvPicPr>
          <p:cNvPr id="9221" name="Picture 5" descr="\\192.168.10.22\info\資料室メディア\画像\2015年1-12月\20150305(写真)2015春季生活闘争「3.8国際女性デー全国統一行動・中央集会」\20150305def82aee94a0589eca76f722f134e7fac6c7368fstd.jpg"/>
          <p:cNvPicPr>
            <a:picLocks noChangeAspect="1" noChangeArrowheads="1"/>
          </p:cNvPicPr>
          <p:nvPr/>
        </p:nvPicPr>
        <p:blipFill>
          <a:blip r:embed="rId6" cstate="print"/>
          <a:srcRect/>
          <a:stretch>
            <a:fillRect/>
          </a:stretch>
        </p:blipFill>
        <p:spPr bwMode="auto">
          <a:xfrm>
            <a:off x="7020272" y="2060848"/>
            <a:ext cx="1950720" cy="1292352"/>
          </a:xfrm>
          <a:prstGeom prst="rect">
            <a:avLst/>
          </a:prstGeom>
          <a:noFill/>
        </p:spPr>
      </p:pic>
      <p:pic>
        <p:nvPicPr>
          <p:cNvPr id="9222" name="Picture 6" descr="\\192.168.10.22\info\資料室メディア\画像\2015年1-12月\20150305(写真)2015春季生活闘争「3.8国際女性デー全国統一行動・中央集会」\201503053bea89a65094b137caeaabb0867dcb61405f27fastd.jpg"/>
          <p:cNvPicPr>
            <a:picLocks noChangeAspect="1" noChangeArrowheads="1"/>
          </p:cNvPicPr>
          <p:nvPr/>
        </p:nvPicPr>
        <p:blipFill>
          <a:blip r:embed="rId7" cstate="print"/>
          <a:srcRect/>
          <a:stretch>
            <a:fillRect/>
          </a:stretch>
        </p:blipFill>
        <p:spPr bwMode="auto">
          <a:xfrm>
            <a:off x="4499992" y="2780928"/>
            <a:ext cx="2160240" cy="1292352"/>
          </a:xfrm>
          <a:prstGeom prst="rect">
            <a:avLst/>
          </a:prstGeom>
          <a:noFill/>
        </p:spPr>
      </p:pic>
      <p:pic>
        <p:nvPicPr>
          <p:cNvPr id="9223" name="Picture 7" descr="\\192.168.10.22\info\資料室メディア\画像\2014年 1-12月\20141024-25(写真)連合中央女性集会(情報労連より借用)\DSC_0140.JPG"/>
          <p:cNvPicPr>
            <a:picLocks noChangeAspect="1" noChangeArrowheads="1"/>
          </p:cNvPicPr>
          <p:nvPr/>
        </p:nvPicPr>
        <p:blipFill>
          <a:blip r:embed="rId8" cstate="print"/>
          <a:srcRect/>
          <a:stretch>
            <a:fillRect/>
          </a:stretch>
        </p:blipFill>
        <p:spPr bwMode="auto">
          <a:xfrm>
            <a:off x="4572000" y="4365104"/>
            <a:ext cx="4320480" cy="223224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lstStyle/>
          <a:p>
            <a:endParaRPr kumimoji="1" lang="ja-JP" altLang="en-US"/>
          </a:p>
        </p:txBody>
      </p:sp>
      <p:pic>
        <p:nvPicPr>
          <p:cNvPr id="2050" name="Picture 2"/>
          <p:cNvPicPr>
            <a:picLocks noChangeAspect="1" noChangeArrowheads="1"/>
          </p:cNvPicPr>
          <p:nvPr/>
        </p:nvPicPr>
        <p:blipFill>
          <a:blip r:embed="rId2" cstate="print"/>
          <a:srcRect/>
          <a:stretch>
            <a:fillRect/>
          </a:stretch>
        </p:blipFill>
        <p:spPr bwMode="auto">
          <a:xfrm>
            <a:off x="0" y="0"/>
            <a:ext cx="9144000" cy="6309320"/>
          </a:xfrm>
          <a:prstGeom prst="rect">
            <a:avLst/>
          </a:prstGeom>
          <a:noFill/>
          <a:ln w="9525">
            <a:noFill/>
            <a:miter lim="800000"/>
            <a:headEnd/>
            <a:tailEnd/>
          </a:ln>
        </p:spPr>
      </p:pic>
      <p:sp>
        <p:nvSpPr>
          <p:cNvPr id="5" name="正方形/長方形 4"/>
          <p:cNvSpPr/>
          <p:nvPr/>
        </p:nvSpPr>
        <p:spPr>
          <a:xfrm>
            <a:off x="1907704" y="6309320"/>
            <a:ext cx="6696744" cy="307777"/>
          </a:xfrm>
          <a:prstGeom prst="rect">
            <a:avLst/>
          </a:prstGeom>
        </p:spPr>
        <p:txBody>
          <a:bodyPr wrap="square">
            <a:spAutoFit/>
          </a:bodyPr>
          <a:lstStyle/>
          <a:p>
            <a:r>
              <a:rPr lang="zh-TW" altLang="en-US" sz="1400" dirty="0">
                <a:solidFill>
                  <a:prstClr val="black"/>
                </a:solidFill>
              </a:rPr>
              <a:t>（資料出所）総務省「平成２４年労働力調査（詳細集計）」</a:t>
            </a:r>
            <a:endParaRPr lang="ja-JP" altLang="en-US" sz="1400" dirty="0">
              <a:solidFill>
                <a:prstClr val="black"/>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lstStyle/>
          <a:p>
            <a:endParaRPr kumimoji="1" lang="ja-JP" altLang="en-US"/>
          </a:p>
        </p:txBody>
      </p:sp>
      <p:pic>
        <p:nvPicPr>
          <p:cNvPr id="1026" name="Picture 2" descr="C:\Users\m-nambu\AppData\Local\Microsoft\Windows Live Mail\WLMDSS.tmp\WLM2ACB.tmp\ansin.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67544" y="188640"/>
            <a:ext cx="8280920" cy="93610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4000" dirty="0" smtClean="0"/>
              <a:t>男女平等社会実現のために</a:t>
            </a:r>
            <a:endParaRPr kumimoji="1" lang="ja-JP" altLang="en-US" sz="4000" dirty="0"/>
          </a:p>
        </p:txBody>
      </p:sp>
      <p:sp>
        <p:nvSpPr>
          <p:cNvPr id="6" name="角丸四角形 5"/>
          <p:cNvSpPr/>
          <p:nvPr/>
        </p:nvSpPr>
        <p:spPr>
          <a:xfrm>
            <a:off x="179512" y="1196752"/>
            <a:ext cx="4104456" cy="648072"/>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400" dirty="0" smtClean="0"/>
              <a:t>実現に向けた主な課題</a:t>
            </a:r>
            <a:endParaRPr kumimoji="1" lang="ja-JP" altLang="en-US" sz="2400" dirty="0"/>
          </a:p>
        </p:txBody>
      </p:sp>
      <p:sp>
        <p:nvSpPr>
          <p:cNvPr id="7" name="角丸四角形 6"/>
          <p:cNvSpPr/>
          <p:nvPr/>
        </p:nvSpPr>
        <p:spPr>
          <a:xfrm>
            <a:off x="4716016" y="1196752"/>
            <a:ext cx="4104456" cy="648072"/>
          </a:xfrm>
          <a:prstGeom prst="roundRect">
            <a:avLst/>
          </a:prstGeom>
          <a:gradFill>
            <a:gsLst>
              <a:gs pos="0">
                <a:srgbClr val="FFEFD1"/>
              </a:gs>
              <a:gs pos="64999">
                <a:srgbClr val="F0EBD5"/>
              </a:gs>
              <a:gs pos="100000">
                <a:srgbClr val="D1C39F"/>
              </a:gs>
            </a:gsLst>
            <a:lin ang="16200000" scaled="0"/>
          </a:gra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000" b="1" dirty="0" smtClean="0">
                <a:latin typeface="AR P丸ゴシック体M" panose="020B0600010101010101" pitchFamily="50" charset="-128"/>
                <a:ea typeface="AR P丸ゴシック体M" panose="020B0600010101010101" pitchFamily="50" charset="-128"/>
              </a:rPr>
              <a:t>ワークライフバランス社会の実現</a:t>
            </a:r>
            <a:endParaRPr kumimoji="1" lang="ja-JP" altLang="en-US" sz="2000" b="1" dirty="0">
              <a:latin typeface="AR P丸ゴシック体M" panose="020B0600010101010101" pitchFamily="50" charset="-128"/>
              <a:ea typeface="AR P丸ゴシック体M" panose="020B0600010101010101" pitchFamily="50" charset="-128"/>
            </a:endParaRPr>
          </a:p>
        </p:txBody>
      </p:sp>
      <p:sp>
        <p:nvSpPr>
          <p:cNvPr id="10" name="角丸四角形 9"/>
          <p:cNvSpPr/>
          <p:nvPr/>
        </p:nvSpPr>
        <p:spPr>
          <a:xfrm>
            <a:off x="179512" y="1916832"/>
            <a:ext cx="4104456" cy="4104456"/>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buNone/>
            </a:pPr>
            <a:r>
              <a:rPr lang="ja-JP" altLang="en-US" sz="2000" b="1" dirty="0" smtClean="0"/>
              <a:t>●働く女性の</a:t>
            </a:r>
            <a:r>
              <a:rPr lang="en-US" altLang="ja-JP" sz="2000" b="1" dirty="0" smtClean="0"/>
              <a:t>53.9</a:t>
            </a:r>
            <a:r>
              <a:rPr lang="ja-JP" altLang="en-US" sz="2000" b="1" dirty="0" smtClean="0"/>
              <a:t>％（</a:t>
            </a:r>
            <a:r>
              <a:rPr lang="en-US" altLang="ja-JP" sz="2000" b="1" dirty="0" smtClean="0"/>
              <a:t>1296</a:t>
            </a:r>
            <a:r>
              <a:rPr lang="ja-JP" altLang="en-US" sz="2000" b="1" dirty="0" smtClean="0"/>
              <a:t>万人）</a:t>
            </a:r>
            <a:endParaRPr lang="en-US" altLang="ja-JP" sz="2000" b="1" dirty="0" smtClean="0"/>
          </a:p>
          <a:p>
            <a:pPr>
              <a:buNone/>
            </a:pPr>
            <a:r>
              <a:rPr lang="ja-JP" altLang="en-US" sz="2000" b="1" dirty="0" smtClean="0"/>
              <a:t>　　が非正規雇用</a:t>
            </a:r>
            <a:endParaRPr lang="en-US" altLang="ja-JP" sz="2000" b="1" dirty="0" smtClean="0"/>
          </a:p>
          <a:p>
            <a:pPr>
              <a:buNone/>
            </a:pPr>
            <a:r>
              <a:rPr lang="ja-JP" altLang="en-US" sz="2000" b="1" dirty="0" smtClean="0"/>
              <a:t>●男女間賃金格差</a:t>
            </a:r>
            <a:endParaRPr lang="en-US" altLang="ja-JP" sz="2000" b="1" dirty="0" smtClean="0"/>
          </a:p>
          <a:p>
            <a:pPr>
              <a:buNone/>
            </a:pPr>
            <a:r>
              <a:rPr lang="ja-JP" altLang="en-US" sz="2000" b="1" dirty="0" smtClean="0"/>
              <a:t>●ポジティブ・アクション</a:t>
            </a:r>
            <a:endParaRPr lang="en-US" altLang="ja-JP" sz="2000" b="1" dirty="0" smtClean="0"/>
          </a:p>
          <a:p>
            <a:pPr>
              <a:buNone/>
            </a:pPr>
            <a:r>
              <a:rPr lang="ja-JP" altLang="en-US" sz="2000" b="1" dirty="0" smtClean="0"/>
              <a:t>●指導的地位における女性が少</a:t>
            </a:r>
            <a:endParaRPr lang="en-US" altLang="ja-JP" sz="2000" b="1" dirty="0" smtClean="0"/>
          </a:p>
          <a:p>
            <a:pPr>
              <a:buNone/>
            </a:pPr>
            <a:r>
              <a:rPr lang="ja-JP" altLang="en-US" sz="2000" b="1" dirty="0" smtClean="0"/>
              <a:t>　　ない　　　（課長級以上</a:t>
            </a:r>
            <a:r>
              <a:rPr lang="en-US" altLang="ja-JP" sz="2000" b="1" dirty="0" smtClean="0"/>
              <a:t>7.9</a:t>
            </a:r>
            <a:r>
              <a:rPr lang="ja-JP" altLang="en-US" sz="2000" b="1" dirty="0" smtClean="0"/>
              <a:t>％）</a:t>
            </a:r>
            <a:endParaRPr lang="en-US" altLang="ja-JP" sz="2000" b="1" dirty="0" smtClean="0"/>
          </a:p>
          <a:p>
            <a:pPr>
              <a:buNone/>
            </a:pPr>
            <a:r>
              <a:rPr lang="ja-JP" altLang="en-US" sz="2000" b="1" dirty="0" smtClean="0"/>
              <a:t>●あらゆるハラスメントの撲滅</a:t>
            </a:r>
            <a:endParaRPr lang="en-US" altLang="ja-JP" sz="2000" b="1" dirty="0" smtClean="0"/>
          </a:p>
          <a:p>
            <a:pPr>
              <a:buNone/>
            </a:pPr>
            <a:r>
              <a:rPr lang="ja-JP" altLang="en-US" sz="2000" b="1" dirty="0" smtClean="0"/>
              <a:t>●性別役割分担の払拭</a:t>
            </a:r>
            <a:endParaRPr lang="en-US" altLang="ja-JP" sz="2000" b="1" dirty="0" smtClean="0"/>
          </a:p>
          <a:p>
            <a:pPr>
              <a:buNone/>
            </a:pPr>
            <a:r>
              <a:rPr lang="ja-JP" altLang="en-US" sz="2000" b="1" dirty="0" smtClean="0"/>
              <a:t>●女性を取り巻く法律の周知と</a:t>
            </a:r>
            <a:endParaRPr lang="en-US" altLang="ja-JP" sz="2000" b="1" dirty="0" smtClean="0"/>
          </a:p>
          <a:p>
            <a:pPr>
              <a:buNone/>
            </a:pPr>
            <a:r>
              <a:rPr lang="ja-JP" altLang="en-US" sz="2000" b="1" dirty="0" smtClean="0"/>
              <a:t>　　定着</a:t>
            </a:r>
            <a:endParaRPr lang="en-US" altLang="ja-JP" sz="2000" b="1" dirty="0" smtClean="0"/>
          </a:p>
          <a:p>
            <a:pPr>
              <a:buNone/>
            </a:pPr>
            <a:r>
              <a:rPr lang="ja-JP" altLang="en-US" sz="2000" b="1" dirty="0" smtClean="0"/>
              <a:t>●仕事と生活の調和の実現</a:t>
            </a:r>
            <a:endParaRPr kumimoji="1" lang="ja-JP" altLang="en-US" sz="2000" b="1" dirty="0"/>
          </a:p>
        </p:txBody>
      </p:sp>
      <p:sp>
        <p:nvSpPr>
          <p:cNvPr id="14" name="角丸四角形 13"/>
          <p:cNvSpPr/>
          <p:nvPr/>
        </p:nvSpPr>
        <p:spPr>
          <a:xfrm>
            <a:off x="4499992" y="1966528"/>
            <a:ext cx="4536504" cy="4270784"/>
          </a:xfrm>
          <a:prstGeom prst="roundRect">
            <a:avLst>
              <a:gd name="adj" fmla="val 5957"/>
            </a:avLst>
          </a:prstGeom>
          <a:solidFill>
            <a:srgbClr val="F9FDC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buNone/>
            </a:pPr>
            <a:r>
              <a:rPr lang="ja-JP" altLang="en-US" sz="2000" b="1" dirty="0" smtClean="0">
                <a:solidFill>
                  <a:schemeClr val="tx1"/>
                </a:solidFill>
              </a:rPr>
              <a:t>●非正規雇用者の正規雇用への転換</a:t>
            </a:r>
            <a:endParaRPr lang="en-US" altLang="ja-JP" sz="2000" b="1" dirty="0" smtClean="0">
              <a:solidFill>
                <a:schemeClr val="tx1"/>
              </a:solidFill>
            </a:endParaRPr>
          </a:p>
          <a:p>
            <a:pPr>
              <a:buNone/>
            </a:pPr>
            <a:r>
              <a:rPr lang="ja-JP" altLang="en-US" sz="2000" b="1" dirty="0" smtClean="0">
                <a:solidFill>
                  <a:schemeClr val="tx1"/>
                </a:solidFill>
              </a:rPr>
              <a:t>●均等待遇の実現</a:t>
            </a:r>
            <a:endParaRPr lang="en-US" altLang="ja-JP" sz="2000" b="1" dirty="0" smtClean="0">
              <a:solidFill>
                <a:schemeClr val="tx1"/>
              </a:solidFill>
            </a:endParaRPr>
          </a:p>
          <a:p>
            <a:pPr>
              <a:buNone/>
            </a:pPr>
            <a:r>
              <a:rPr lang="ja-JP" altLang="en-US" sz="2000" b="1" dirty="0" smtClean="0">
                <a:solidFill>
                  <a:schemeClr val="tx1"/>
                </a:solidFill>
              </a:rPr>
              <a:t>●長時間労働の抑制、ゆとりのある働</a:t>
            </a:r>
            <a:endParaRPr lang="en-US" altLang="ja-JP" sz="2000" b="1" dirty="0" smtClean="0">
              <a:solidFill>
                <a:schemeClr val="tx1"/>
              </a:solidFill>
            </a:endParaRPr>
          </a:p>
          <a:p>
            <a:pPr>
              <a:buNone/>
            </a:pPr>
            <a:r>
              <a:rPr lang="ja-JP" altLang="en-US" sz="2000" b="1" dirty="0" smtClean="0">
                <a:solidFill>
                  <a:schemeClr val="tx1"/>
                </a:solidFill>
              </a:rPr>
              <a:t>　　き方</a:t>
            </a:r>
            <a:endParaRPr lang="en-US" altLang="ja-JP" sz="2000" b="1" dirty="0" smtClean="0">
              <a:solidFill>
                <a:schemeClr val="tx1"/>
              </a:solidFill>
            </a:endParaRPr>
          </a:p>
          <a:p>
            <a:pPr>
              <a:buNone/>
            </a:pPr>
            <a:r>
              <a:rPr lang="ja-JP" altLang="en-US" sz="2000" b="1" dirty="0" smtClean="0">
                <a:solidFill>
                  <a:schemeClr val="tx1"/>
                </a:solidFill>
              </a:rPr>
              <a:t>●女性が主体的に選択できる働き方</a:t>
            </a:r>
            <a:endParaRPr lang="en-US" altLang="ja-JP" sz="2000" b="1" dirty="0" smtClean="0">
              <a:solidFill>
                <a:schemeClr val="tx1"/>
              </a:solidFill>
            </a:endParaRPr>
          </a:p>
          <a:p>
            <a:r>
              <a:rPr lang="ja-JP" altLang="en-US" sz="2000" b="1" dirty="0" smtClean="0">
                <a:solidFill>
                  <a:schemeClr val="tx1"/>
                </a:solidFill>
              </a:rPr>
              <a:t>●若者への円滑な就職支援</a:t>
            </a:r>
            <a:endParaRPr lang="en-US" altLang="ja-JP" sz="2000" b="1" dirty="0" smtClean="0">
              <a:solidFill>
                <a:schemeClr val="tx1"/>
              </a:solidFill>
            </a:endParaRPr>
          </a:p>
          <a:p>
            <a:pPr>
              <a:buNone/>
            </a:pPr>
            <a:r>
              <a:rPr lang="ja-JP" altLang="en-US" sz="2000" b="1" dirty="0" smtClean="0">
                <a:solidFill>
                  <a:schemeClr val="tx1"/>
                </a:solidFill>
              </a:rPr>
              <a:t>●保育・介護などの社会環境の改善</a:t>
            </a:r>
            <a:endParaRPr lang="en-US" altLang="ja-JP" sz="2000" b="1" dirty="0" smtClean="0">
              <a:solidFill>
                <a:schemeClr val="tx1"/>
              </a:solidFill>
            </a:endParaRPr>
          </a:p>
          <a:p>
            <a:pPr>
              <a:buNone/>
            </a:pPr>
            <a:r>
              <a:rPr lang="ja-JP" altLang="en-US" sz="2000" b="1" dirty="0" smtClean="0">
                <a:solidFill>
                  <a:schemeClr val="tx1"/>
                </a:solidFill>
              </a:rPr>
              <a:t>●制度見直しや環境整備に向けた国</a:t>
            </a:r>
            <a:endParaRPr lang="en-US" altLang="ja-JP" sz="2000" b="1" dirty="0" smtClean="0">
              <a:solidFill>
                <a:schemeClr val="tx1"/>
              </a:solidFill>
            </a:endParaRPr>
          </a:p>
          <a:p>
            <a:pPr>
              <a:buNone/>
            </a:pPr>
            <a:r>
              <a:rPr lang="ja-JP" altLang="en-US" sz="2000" b="1" dirty="0" smtClean="0">
                <a:solidFill>
                  <a:schemeClr val="tx1"/>
                </a:solidFill>
              </a:rPr>
              <a:t>　　の取り組み</a:t>
            </a:r>
            <a:endParaRPr lang="en-US" altLang="ja-JP" sz="2000" b="1" dirty="0" smtClean="0">
              <a:solidFill>
                <a:schemeClr val="tx1"/>
              </a:solidFill>
            </a:endParaRPr>
          </a:p>
          <a:p>
            <a:pPr>
              <a:buNone/>
            </a:pPr>
            <a:r>
              <a:rPr lang="ja-JP" altLang="en-US" sz="2000" b="1" dirty="0" smtClean="0">
                <a:solidFill>
                  <a:schemeClr val="tx1"/>
                </a:solidFill>
              </a:rPr>
              <a:t>●経営トップのリーダーシップの発揮</a:t>
            </a:r>
            <a:endParaRPr lang="en-US" altLang="ja-JP" sz="2000" b="1" dirty="0" smtClean="0">
              <a:solidFill>
                <a:schemeClr val="tx1"/>
              </a:solidFill>
            </a:endParaRPr>
          </a:p>
          <a:p>
            <a:pPr>
              <a:buNone/>
            </a:pPr>
            <a:r>
              <a:rPr lang="ja-JP" altLang="en-US" sz="2000" b="1" dirty="0" smtClean="0">
                <a:solidFill>
                  <a:schemeClr val="tx1"/>
                </a:solidFill>
              </a:rPr>
              <a:t>●地域・社会全体での取り組みを図る</a:t>
            </a:r>
            <a:endParaRPr lang="en-US" altLang="ja-JP" sz="2000" b="1" dirty="0" smtClean="0">
              <a:solidFill>
                <a:schemeClr val="tx1"/>
              </a:solidFill>
            </a:endParaRPr>
          </a:p>
          <a:p>
            <a:pPr>
              <a:buNone/>
            </a:pPr>
            <a:r>
              <a:rPr lang="ja-JP" altLang="en-US" sz="2000" b="1" dirty="0" smtClean="0">
                <a:solidFill>
                  <a:schemeClr val="tx1"/>
                </a:solidFill>
              </a:rPr>
              <a:t>●</a:t>
            </a:r>
            <a:r>
              <a:rPr lang="ja-JP" altLang="en-US" sz="2000" b="1" dirty="0">
                <a:solidFill>
                  <a:schemeClr val="tx1"/>
                </a:solidFill>
              </a:rPr>
              <a:t>労使で働き方改革を話し合い、実践</a:t>
            </a:r>
            <a:endParaRPr lang="en-US" altLang="ja-JP" sz="2000" b="1" dirty="0">
              <a:solidFill>
                <a:schemeClr val="tx1"/>
              </a:solidFill>
            </a:endParaRPr>
          </a:p>
          <a:p>
            <a:pPr>
              <a:buNone/>
            </a:pPr>
            <a:r>
              <a:rPr lang="ja-JP" altLang="en-US" sz="2000" b="1" dirty="0">
                <a:solidFill>
                  <a:schemeClr val="tx1"/>
                </a:solidFill>
              </a:rPr>
              <a:t>　する</a:t>
            </a:r>
            <a:endParaRPr lang="en-US" altLang="ja-JP" sz="2000" b="1" dirty="0">
              <a:solidFill>
                <a:schemeClr val="tx1"/>
              </a:solidFill>
            </a:endParaRPr>
          </a:p>
          <a:p>
            <a:pPr>
              <a:buNone/>
            </a:pPr>
            <a:endParaRPr lang="en-US" altLang="ja-JP" sz="2000" b="1" dirty="0">
              <a:solidFill>
                <a:schemeClr val="tx1"/>
              </a:solidFill>
            </a:endParaRPr>
          </a:p>
        </p:txBody>
      </p:sp>
      <p:pic>
        <p:nvPicPr>
          <p:cNvPr id="17" name="Picture 3" descr="C:\Users\t-sato\Desktop\キャプチャ8.JPG"/>
          <p:cNvPicPr>
            <a:picLocks noChangeAspect="1" noChangeArrowheads="1"/>
          </p:cNvPicPr>
          <p:nvPr/>
        </p:nvPicPr>
        <p:blipFill>
          <a:blip r:embed="rId2" cstate="print"/>
          <a:srcRect/>
          <a:stretch>
            <a:fillRect/>
          </a:stretch>
        </p:blipFill>
        <p:spPr bwMode="auto">
          <a:xfrm>
            <a:off x="3635896" y="6093296"/>
            <a:ext cx="792088" cy="764704"/>
          </a:xfrm>
          <a:prstGeom prst="rect">
            <a:avLst/>
          </a:prstGeom>
          <a:noFill/>
        </p:spPr>
      </p:pic>
    </p:spTree>
    <p:extLst>
      <p:ext uri="{BB962C8B-B14F-4D97-AF65-F5344CB8AC3E}">
        <p14:creationId xmlns:p14="http://schemas.microsoft.com/office/powerpoint/2010/main" val="1042163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220072" y="2348880"/>
            <a:ext cx="3600450" cy="4032026"/>
          </a:xfrm>
          <a:prstGeom prst="rect">
            <a:avLst/>
          </a:prstGeom>
          <a:solidFill>
            <a:srgbClr val="FDFD3B"/>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■３つの目標を達成するために</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　は、女性組合員比率が低い組</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　織でも、女性の意見反映を保</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　障し、実質的な男女平等を実</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　現することが重要です。</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■そのためにも、女性参画率を　</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　高めていくこと</a:t>
            </a:r>
            <a:r>
              <a:rPr lang="ja-JP" altLang="en-US" dirty="0" smtClean="0">
                <a:solidFill>
                  <a:schemeClr val="tx1"/>
                </a:solidFill>
                <a:latin typeface="HG丸ｺﾞｼｯｸM-PRO" pitchFamily="50" charset="-128"/>
                <a:ea typeface="HG丸ｺﾞｼｯｸM-PRO" pitchFamily="50" charset="-128"/>
              </a:rPr>
              <a:t>が必要</a:t>
            </a:r>
            <a:r>
              <a:rPr lang="ja-JP" altLang="en-US" dirty="0">
                <a:solidFill>
                  <a:schemeClr val="tx1"/>
                </a:solidFill>
                <a:latin typeface="HG丸ｺﾞｼｯｸM-PRO" pitchFamily="50" charset="-128"/>
                <a:ea typeface="HG丸ｺﾞｼｯｸM-PRO" pitchFamily="50" charset="-128"/>
              </a:rPr>
              <a:t>で</a:t>
            </a:r>
            <a:r>
              <a:rPr lang="ja-JP" altLang="en-US" dirty="0" smtClean="0">
                <a:solidFill>
                  <a:schemeClr val="tx1"/>
                </a:solidFill>
                <a:latin typeface="HG丸ｺﾞｼｯｸM-PRO" pitchFamily="50" charset="-128"/>
                <a:ea typeface="HG丸ｺﾞｼｯｸM-PRO" pitchFamily="50" charset="-128"/>
              </a:rPr>
              <a:t>あり</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　</a:t>
            </a:r>
            <a:r>
              <a:rPr lang="ja-JP" altLang="en-US" dirty="0" smtClean="0">
                <a:solidFill>
                  <a:schemeClr val="tx1"/>
                </a:solidFill>
                <a:latin typeface="HG丸ｺﾞｼｯｸM-PRO" pitchFamily="50" charset="-128"/>
                <a:ea typeface="HG丸ｺﾞｼｯｸM-PRO" pitchFamily="50" charset="-128"/>
              </a:rPr>
              <a:t>母数</a:t>
            </a:r>
            <a:r>
              <a:rPr lang="ja-JP" altLang="en-US" dirty="0">
                <a:solidFill>
                  <a:schemeClr val="tx1"/>
                </a:solidFill>
                <a:latin typeface="HG丸ｺﾞｼｯｸM-PRO" pitchFamily="50" charset="-128"/>
                <a:ea typeface="HG丸ｺﾞｼｯｸM-PRO" pitchFamily="50" charset="-128"/>
              </a:rPr>
              <a:t>を増やす取り組み</a:t>
            </a:r>
            <a:r>
              <a:rPr lang="ja-JP" altLang="en-US" dirty="0" smtClean="0">
                <a:solidFill>
                  <a:schemeClr val="tx1"/>
                </a:solidFill>
                <a:latin typeface="HG丸ｺﾞｼｯｸM-PRO" pitchFamily="50" charset="-128"/>
                <a:ea typeface="HG丸ｺﾞｼｯｸM-PRO" pitchFamily="50" charset="-128"/>
              </a:rPr>
              <a:t>として</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　</a:t>
            </a:r>
            <a:r>
              <a:rPr lang="ja-JP" altLang="en-US" dirty="0" smtClean="0">
                <a:solidFill>
                  <a:schemeClr val="tx1"/>
                </a:solidFill>
                <a:latin typeface="HG丸ｺﾞｼｯｸM-PRO" pitchFamily="50" charset="-128"/>
                <a:ea typeface="HG丸ｺﾞｼｯｸM-PRO" pitchFamily="50" charset="-128"/>
              </a:rPr>
              <a:t>女性</a:t>
            </a:r>
            <a:r>
              <a:rPr lang="ja-JP" altLang="en-US" dirty="0">
                <a:solidFill>
                  <a:schemeClr val="tx1"/>
                </a:solidFill>
                <a:latin typeface="HG丸ｺﾞｼｯｸM-PRO" pitchFamily="50" charset="-128"/>
                <a:ea typeface="HG丸ｺﾞｼｯｸM-PRO" pitchFamily="50" charset="-128"/>
              </a:rPr>
              <a:t>組合員比率自体</a:t>
            </a:r>
            <a:r>
              <a:rPr lang="ja-JP" altLang="en-US" dirty="0" smtClean="0">
                <a:solidFill>
                  <a:schemeClr val="tx1"/>
                </a:solidFill>
                <a:latin typeface="HG丸ｺﾞｼｯｸM-PRO" pitchFamily="50" charset="-128"/>
                <a:ea typeface="HG丸ｺﾞｼｯｸM-PRO" pitchFamily="50" charset="-128"/>
              </a:rPr>
              <a:t>の引き上</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　</a:t>
            </a:r>
            <a:r>
              <a:rPr lang="ja-JP" altLang="en-US" dirty="0" smtClean="0">
                <a:solidFill>
                  <a:schemeClr val="tx1"/>
                </a:solidFill>
                <a:latin typeface="HG丸ｺﾞｼｯｸM-PRO" pitchFamily="50" charset="-128"/>
                <a:ea typeface="HG丸ｺﾞｼｯｸM-PRO" pitchFamily="50" charset="-128"/>
              </a:rPr>
              <a:t>げ</a:t>
            </a:r>
            <a:r>
              <a:rPr lang="ja-JP" altLang="en-US" dirty="0">
                <a:solidFill>
                  <a:schemeClr val="tx1"/>
                </a:solidFill>
                <a:latin typeface="HG丸ｺﾞｼｯｸM-PRO" pitchFamily="50" charset="-128"/>
                <a:ea typeface="HG丸ｺﾞｼｯｸM-PRO" pitchFamily="50" charset="-128"/>
              </a:rPr>
              <a:t>に資する「女性の</a:t>
            </a:r>
            <a:r>
              <a:rPr lang="ja-JP" altLang="en-US" dirty="0" smtClean="0">
                <a:solidFill>
                  <a:schemeClr val="tx1"/>
                </a:solidFill>
                <a:latin typeface="HG丸ｺﾞｼｯｸM-PRO" pitchFamily="50" charset="-128"/>
                <a:ea typeface="HG丸ｺﾞｼｯｸM-PRO" pitchFamily="50" charset="-128"/>
              </a:rPr>
              <a:t>職域、雇</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　</a:t>
            </a:r>
            <a:r>
              <a:rPr lang="ja-JP" altLang="en-US" dirty="0" smtClean="0">
                <a:solidFill>
                  <a:schemeClr val="tx1"/>
                </a:solidFill>
                <a:latin typeface="HG丸ｺﾞｼｯｸM-PRO" pitchFamily="50" charset="-128"/>
                <a:ea typeface="HG丸ｺﾞｼｯｸM-PRO" pitchFamily="50" charset="-128"/>
              </a:rPr>
              <a:t>用</a:t>
            </a:r>
            <a:r>
              <a:rPr lang="ja-JP" altLang="en-US" dirty="0">
                <a:solidFill>
                  <a:schemeClr val="tx1"/>
                </a:solidFill>
                <a:latin typeface="HG丸ｺﾞｼｯｸM-PRO" pitchFamily="50" charset="-128"/>
                <a:ea typeface="HG丸ｺﾞｼｯｸM-PRO" pitchFamily="50" charset="-128"/>
              </a:rPr>
              <a:t>・採用の拡大」「</a:t>
            </a:r>
            <a:r>
              <a:rPr lang="ja-JP" altLang="en-US" dirty="0" smtClean="0">
                <a:solidFill>
                  <a:schemeClr val="tx1"/>
                </a:solidFill>
                <a:latin typeface="HG丸ｺﾞｼｯｸM-PRO" pitchFamily="50" charset="-128"/>
                <a:ea typeface="HG丸ｺﾞｼｯｸM-PRO" pitchFamily="50" charset="-128"/>
              </a:rPr>
              <a:t>組織化」</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　</a:t>
            </a:r>
            <a:r>
              <a:rPr lang="ja-JP" altLang="en-US" dirty="0" smtClean="0">
                <a:solidFill>
                  <a:schemeClr val="tx1"/>
                </a:solidFill>
                <a:latin typeface="HG丸ｺﾞｼｯｸM-PRO" pitchFamily="50" charset="-128"/>
                <a:ea typeface="HG丸ｺﾞｼｯｸM-PRO" pitchFamily="50" charset="-128"/>
              </a:rPr>
              <a:t>「人材</a:t>
            </a:r>
            <a:r>
              <a:rPr lang="ja-JP" altLang="en-US" dirty="0">
                <a:solidFill>
                  <a:schemeClr val="tx1"/>
                </a:solidFill>
                <a:latin typeface="HG丸ｺﾞｼｯｸM-PRO" pitchFamily="50" charset="-128"/>
                <a:ea typeface="HG丸ｺﾞｼｯｸM-PRO" pitchFamily="50" charset="-128"/>
              </a:rPr>
              <a:t>育成」などに</a:t>
            </a:r>
            <a:r>
              <a:rPr lang="ja-JP" altLang="en-US" dirty="0" smtClean="0">
                <a:solidFill>
                  <a:schemeClr val="tx1"/>
                </a:solidFill>
                <a:latin typeface="HG丸ｺﾞｼｯｸM-PRO" pitchFamily="50" charset="-128"/>
                <a:ea typeface="HG丸ｺﾞｼｯｸM-PRO" pitchFamily="50" charset="-128"/>
              </a:rPr>
              <a:t>取リ組む</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　</a:t>
            </a:r>
            <a:r>
              <a:rPr lang="ja-JP" altLang="en-US" dirty="0" smtClean="0">
                <a:solidFill>
                  <a:schemeClr val="tx1"/>
                </a:solidFill>
                <a:latin typeface="HG丸ｺﾞｼｯｸM-PRO" pitchFamily="50" charset="-128"/>
                <a:ea typeface="HG丸ｺﾞｼｯｸM-PRO" pitchFamily="50" charset="-128"/>
              </a:rPr>
              <a:t>こと</a:t>
            </a:r>
            <a:r>
              <a:rPr lang="ja-JP" altLang="en-US" dirty="0">
                <a:solidFill>
                  <a:schemeClr val="tx1"/>
                </a:solidFill>
                <a:latin typeface="HG丸ｺﾞｼｯｸM-PRO" pitchFamily="50" charset="-128"/>
                <a:ea typeface="HG丸ｺﾞｼｯｸM-PRO" pitchFamily="50" charset="-128"/>
              </a:rPr>
              <a:t>が大切です。</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endParaRPr lang="ja-JP" altLang="en-US" dirty="0">
              <a:solidFill>
                <a:schemeClr val="tx1"/>
              </a:solidFill>
              <a:latin typeface="HG丸ｺﾞｼｯｸM-PRO" pitchFamily="50" charset="-128"/>
              <a:ea typeface="HG丸ｺﾞｼｯｸM-PRO" pitchFamily="50" charset="-128"/>
            </a:endParaRPr>
          </a:p>
        </p:txBody>
      </p:sp>
      <p:pic>
        <p:nvPicPr>
          <p:cNvPr id="26628" name="Picture 2"/>
          <p:cNvPicPr>
            <a:picLocks noGrp="1" noChangeAspect="1" noChangeArrowheads="1"/>
          </p:cNvPicPr>
          <p:nvPr>
            <p:ph sz="quarter" idx="1"/>
          </p:nvPr>
        </p:nvPicPr>
        <p:blipFill>
          <a:blip r:embed="rId2" cstate="print"/>
          <a:srcRect/>
          <a:stretch>
            <a:fillRect/>
          </a:stretch>
        </p:blipFill>
        <p:spPr>
          <a:xfrm>
            <a:off x="395288" y="2205038"/>
            <a:ext cx="4425950" cy="3960812"/>
          </a:xfrm>
          <a:noFill/>
        </p:spPr>
      </p:pic>
      <p:sp>
        <p:nvSpPr>
          <p:cNvPr id="6" name="タイトル 1"/>
          <p:cNvSpPr txBox="1">
            <a:spLocks/>
          </p:cNvSpPr>
          <p:nvPr/>
        </p:nvSpPr>
        <p:spPr bwMode="auto">
          <a:xfrm>
            <a:off x="250825" y="6092825"/>
            <a:ext cx="4681538" cy="504825"/>
          </a:xfrm>
          <a:prstGeom prst="rect">
            <a:avLst/>
          </a:prstGeom>
          <a:noFill/>
          <a:ln w="9525">
            <a:noFill/>
            <a:miter lim="800000"/>
            <a:headEnd/>
            <a:tailEnd/>
          </a:ln>
        </p:spPr>
        <p:txBody>
          <a:bodyPr anchor="ctr"/>
          <a:lstStyle/>
          <a:p>
            <a:pPr eaLnBrk="0" fontAlgn="auto" hangingPunct="0">
              <a:spcAft>
                <a:spcPts val="0"/>
              </a:spcAft>
              <a:defRPr/>
            </a:pPr>
            <a:r>
              <a:rPr lang="ja-JP" altLang="en-US" sz="1400" b="1" dirty="0">
                <a:latin typeface="HG丸ｺﾞｼｯｸM-PRO" pitchFamily="50" charset="-128"/>
                <a:ea typeface="HG丸ｺﾞｼｯｸM-PRO" pitchFamily="50" charset="-128"/>
                <a:cs typeface="+mj-cs"/>
              </a:rPr>
              <a:t>３つの目標の達成度を図るために設定した「数値目標」</a:t>
            </a:r>
            <a:endParaRPr lang="en-US" altLang="ja-JP" sz="1400" b="1" dirty="0">
              <a:latin typeface="HG丸ｺﾞｼｯｸM-PRO" pitchFamily="50" charset="-128"/>
              <a:ea typeface="HG丸ｺﾞｼｯｸM-PRO" pitchFamily="50" charset="-128"/>
              <a:cs typeface="+mj-cs"/>
            </a:endParaRPr>
          </a:p>
        </p:txBody>
      </p:sp>
      <p:sp>
        <p:nvSpPr>
          <p:cNvPr id="7" name="角丸四角形 6"/>
          <p:cNvSpPr/>
          <p:nvPr/>
        </p:nvSpPr>
        <p:spPr>
          <a:xfrm>
            <a:off x="323850" y="2133600"/>
            <a:ext cx="4608513" cy="1366838"/>
          </a:xfrm>
          <a:prstGeom prst="roundRect">
            <a:avLst/>
          </a:prstGeom>
          <a:noFill/>
          <a:ln w="508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角丸四角形吹き出し 7"/>
          <p:cNvSpPr/>
          <p:nvPr/>
        </p:nvSpPr>
        <p:spPr>
          <a:xfrm>
            <a:off x="2268538" y="1557338"/>
            <a:ext cx="2663825" cy="647700"/>
          </a:xfrm>
          <a:prstGeom prst="wedgeRoundRectCallout">
            <a:avLst>
              <a:gd name="adj1" fmla="val -41439"/>
              <a:gd name="adj2" fmla="val 74663"/>
              <a:gd name="adj3" fmla="val 16667"/>
            </a:avLst>
          </a:prstGeom>
          <a:solidFill>
            <a:srgbClr val="FFFF00"/>
          </a:solid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b="1" dirty="0">
                <a:solidFill>
                  <a:schemeClr val="tx1"/>
                </a:solidFill>
                <a:latin typeface="HG丸ｺﾞｼｯｸM-PRO" pitchFamily="50" charset="-128"/>
                <a:ea typeface="HG丸ｺﾞｼｯｸM-PRO" pitchFamily="50" charset="-128"/>
              </a:rPr>
              <a:t>2015</a:t>
            </a:r>
            <a:r>
              <a:rPr lang="ja-JP" altLang="en-US" b="1" dirty="0">
                <a:solidFill>
                  <a:schemeClr val="tx1"/>
                </a:solidFill>
                <a:latin typeface="HG丸ｺﾞｼｯｸM-PRO" pitchFamily="50" charset="-128"/>
                <a:ea typeface="HG丸ｺﾞｼｯｸM-PRO" pitchFamily="50" charset="-128"/>
              </a:rPr>
              <a:t>年</a:t>
            </a:r>
            <a:r>
              <a:rPr lang="ja-JP" altLang="en-US" b="1" dirty="0" smtClean="0">
                <a:solidFill>
                  <a:schemeClr val="tx1"/>
                </a:solidFill>
                <a:latin typeface="HG丸ｺﾞｼｯｸM-PRO" pitchFamily="50" charset="-128"/>
                <a:ea typeface="HG丸ｺﾞｼｯｸM-PRO" pitchFamily="50" charset="-128"/>
              </a:rPr>
              <a:t>は今年</a:t>
            </a:r>
            <a:r>
              <a:rPr lang="ja-JP" altLang="en-US" b="1" dirty="0">
                <a:solidFill>
                  <a:schemeClr val="tx1"/>
                </a:solidFill>
                <a:latin typeface="HG丸ｺﾞｼｯｸM-PRO" pitchFamily="50" charset="-128"/>
                <a:ea typeface="HG丸ｺﾞｼｯｸM-PRO" pitchFamily="50" charset="-128"/>
              </a:rPr>
              <a:t>です！</a:t>
            </a:r>
          </a:p>
        </p:txBody>
      </p:sp>
      <p:pic>
        <p:nvPicPr>
          <p:cNvPr id="9" name="Picture 3" descr="C:\Users\t-sato\Desktop\キャプチャ8.JPG"/>
          <p:cNvPicPr>
            <a:picLocks noChangeAspect="1" noChangeArrowheads="1"/>
          </p:cNvPicPr>
          <p:nvPr/>
        </p:nvPicPr>
        <p:blipFill>
          <a:blip r:embed="rId3" cstate="print"/>
          <a:srcRect/>
          <a:stretch>
            <a:fillRect/>
          </a:stretch>
        </p:blipFill>
        <p:spPr bwMode="auto">
          <a:xfrm>
            <a:off x="7668344" y="1556792"/>
            <a:ext cx="792088" cy="764704"/>
          </a:xfrm>
          <a:prstGeom prst="rect">
            <a:avLst/>
          </a:prstGeom>
          <a:noFill/>
        </p:spPr>
      </p:pic>
      <p:sp>
        <p:nvSpPr>
          <p:cNvPr id="10" name="角丸四角形 9"/>
          <p:cNvSpPr/>
          <p:nvPr/>
        </p:nvSpPr>
        <p:spPr>
          <a:xfrm>
            <a:off x="467544" y="188640"/>
            <a:ext cx="8280920" cy="11521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3200" dirty="0" smtClean="0">
                <a:solidFill>
                  <a:schemeClr val="tx1"/>
                </a:solidFill>
              </a:rPr>
              <a:t>労働組合も変わります！</a:t>
            </a:r>
            <a:r>
              <a:rPr lang="en-US" altLang="ja-JP" sz="3200" dirty="0" smtClean="0">
                <a:solidFill>
                  <a:schemeClr val="tx1"/>
                </a:solidFill>
              </a:rPr>
              <a:t/>
            </a:r>
            <a:br>
              <a:rPr lang="en-US" altLang="ja-JP" sz="3200" dirty="0" smtClean="0">
                <a:solidFill>
                  <a:schemeClr val="tx1"/>
                </a:solidFill>
              </a:rPr>
            </a:br>
            <a:r>
              <a:rPr lang="en-US" altLang="ja-JP" sz="3200" dirty="0" smtClean="0"/>
              <a:t>2020</a:t>
            </a:r>
            <a:r>
              <a:rPr lang="ja-JP" altLang="en-US" sz="3200" dirty="0" smtClean="0"/>
              <a:t>年までに連合の女性役員を</a:t>
            </a:r>
            <a:r>
              <a:rPr lang="en-US" altLang="ja-JP" sz="3200" dirty="0" smtClean="0"/>
              <a:t>30</a:t>
            </a:r>
            <a:r>
              <a:rPr lang="ja-JP" altLang="en-US" sz="3200" dirty="0" smtClean="0"/>
              <a:t>％</a:t>
            </a:r>
            <a:endParaRPr kumimoji="1" lang="ja-JP" altLang="en-US" sz="3200" dirty="0"/>
          </a:p>
        </p:txBody>
      </p:sp>
      <p:pic>
        <p:nvPicPr>
          <p:cNvPr id="7170" name="Picture 2"/>
          <p:cNvPicPr>
            <a:picLocks noChangeAspect="1" noChangeArrowheads="1"/>
          </p:cNvPicPr>
          <p:nvPr/>
        </p:nvPicPr>
        <p:blipFill>
          <a:blip r:embed="rId4" cstate="print"/>
          <a:srcRect/>
          <a:stretch>
            <a:fillRect/>
          </a:stretch>
        </p:blipFill>
        <p:spPr bwMode="auto">
          <a:xfrm>
            <a:off x="5148064" y="1412776"/>
            <a:ext cx="864096" cy="936104"/>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79388" y="1628775"/>
            <a:ext cx="5976937" cy="1687513"/>
          </a:xfrm>
          <a:prstGeom prst="roundRect">
            <a:avLst>
              <a:gd name="adj" fmla="val 5957"/>
            </a:avLst>
          </a:prstGeom>
          <a:solidFill>
            <a:srgbClr val="F9FDC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＜目標１＞働きがいのある人間らしい仕事</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（ディーセント・ワーク）</a:t>
            </a:r>
            <a:r>
              <a:rPr lang="ja-JP" altLang="en-US" dirty="0">
                <a:solidFill>
                  <a:schemeClr val="tx1"/>
                </a:solidFill>
                <a:latin typeface="HG丸ｺﾞｼｯｸM-PRO" pitchFamily="50" charset="-128"/>
                <a:ea typeface="HG丸ｺﾞｼｯｸM-PRO" pitchFamily="50" charset="-128"/>
              </a:rPr>
              <a:t>の実現と女性の活躍促進</a:t>
            </a:r>
          </a:p>
        </p:txBody>
      </p:sp>
      <p:sp>
        <p:nvSpPr>
          <p:cNvPr id="6" name="角丸四角形 5"/>
          <p:cNvSpPr/>
          <p:nvPr/>
        </p:nvSpPr>
        <p:spPr>
          <a:xfrm>
            <a:off x="193675" y="3389313"/>
            <a:ext cx="5976938" cy="1466850"/>
          </a:xfrm>
          <a:prstGeom prst="roundRect">
            <a:avLst>
              <a:gd name="adj" fmla="val 5957"/>
            </a:avLst>
          </a:prstGeom>
          <a:solidFill>
            <a:srgbClr val="F9FDC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＜目標２＞仕事と生活の調和</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endParaRPr lang="ja-JP" altLang="en-US" dirty="0">
              <a:solidFill>
                <a:schemeClr val="tx1"/>
              </a:solidFill>
              <a:latin typeface="HG丸ｺﾞｼｯｸM-PRO" pitchFamily="50" charset="-128"/>
              <a:ea typeface="HG丸ｺﾞｼｯｸM-PRO" pitchFamily="50" charset="-128"/>
            </a:endParaRPr>
          </a:p>
        </p:txBody>
      </p:sp>
      <p:sp>
        <p:nvSpPr>
          <p:cNvPr id="7" name="角丸四角形 6"/>
          <p:cNvSpPr/>
          <p:nvPr/>
        </p:nvSpPr>
        <p:spPr>
          <a:xfrm>
            <a:off x="179388" y="4941888"/>
            <a:ext cx="5976937" cy="1616075"/>
          </a:xfrm>
          <a:prstGeom prst="roundRect">
            <a:avLst>
              <a:gd name="adj" fmla="val 5957"/>
            </a:avLst>
          </a:prstGeom>
          <a:solidFill>
            <a:srgbClr val="F9FDC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ja-JP" altLang="en-US" dirty="0">
                <a:solidFill>
                  <a:schemeClr val="tx1"/>
                </a:solidFill>
                <a:latin typeface="HG丸ｺﾞｼｯｸM-PRO" pitchFamily="50" charset="-128"/>
                <a:ea typeface="HG丸ｺﾞｼｯｸM-PRO" pitchFamily="50" charset="-128"/>
              </a:rPr>
              <a:t>＜目標３＞多様な仲間の結集と労働運動の活性化</a:t>
            </a:r>
            <a:endParaRPr lang="en-US" altLang="ja-JP"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endParaRPr lang="ja-JP" altLang="en-US" dirty="0">
              <a:solidFill>
                <a:schemeClr val="tx1"/>
              </a:solidFill>
              <a:latin typeface="HG丸ｺﾞｼｯｸM-PRO" pitchFamily="50" charset="-128"/>
              <a:ea typeface="HG丸ｺﾞｼｯｸM-PRO" pitchFamily="50" charset="-128"/>
            </a:endParaRPr>
          </a:p>
        </p:txBody>
      </p:sp>
      <p:sp>
        <p:nvSpPr>
          <p:cNvPr id="8" name="正方形/長方形 7"/>
          <p:cNvSpPr/>
          <p:nvPr/>
        </p:nvSpPr>
        <p:spPr>
          <a:xfrm>
            <a:off x="468313" y="2276475"/>
            <a:ext cx="5543550" cy="962025"/>
          </a:xfrm>
          <a:prstGeom prst="rect">
            <a:avLst/>
          </a:prstGeom>
          <a:solidFill>
            <a:srgbClr val="FDFD3B"/>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（１）雇用における男女平等の実現</a:t>
            </a:r>
            <a:endParaRPr lang="en-US" altLang="ja-JP" sz="14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（２）女性の雇用を阻む構造的問題の解消</a:t>
            </a:r>
            <a:endParaRPr lang="en-US" altLang="ja-JP" sz="14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（３）働きやすく、働き続けられる職場づくり　</a:t>
            </a:r>
            <a:endParaRPr lang="en-US" altLang="ja-JP" sz="14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（４）性やライフスタイルに中立な税・社会保障の確率</a:t>
            </a:r>
          </a:p>
        </p:txBody>
      </p:sp>
      <p:sp>
        <p:nvSpPr>
          <p:cNvPr id="9" name="正方形/長方形 8"/>
          <p:cNvSpPr/>
          <p:nvPr/>
        </p:nvSpPr>
        <p:spPr>
          <a:xfrm>
            <a:off x="409575" y="3821113"/>
            <a:ext cx="5599113" cy="947737"/>
          </a:xfrm>
          <a:prstGeom prst="rect">
            <a:avLst/>
          </a:prstGeom>
          <a:solidFill>
            <a:srgbClr val="FDFD3B"/>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（１）仕事と生活の両立支援制度などの拡充</a:t>
            </a:r>
            <a:endParaRPr lang="en-US" altLang="ja-JP" sz="14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（２）職場における両立支援制度の定着</a:t>
            </a:r>
            <a:endParaRPr lang="en-US" altLang="ja-JP" sz="14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（３）働き方の見直しと多様な働き方の整備</a:t>
            </a:r>
            <a:endParaRPr lang="en-US" altLang="ja-JP" sz="14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（４）地域・家庭における役割・責任の分担</a:t>
            </a:r>
          </a:p>
        </p:txBody>
      </p:sp>
      <p:sp>
        <p:nvSpPr>
          <p:cNvPr id="10" name="正方形/長方形 9"/>
          <p:cNvSpPr/>
          <p:nvPr/>
        </p:nvSpPr>
        <p:spPr>
          <a:xfrm>
            <a:off x="374650" y="5303838"/>
            <a:ext cx="5621338" cy="1165225"/>
          </a:xfrm>
          <a:prstGeom prst="rect">
            <a:avLst/>
          </a:prstGeom>
          <a:solidFill>
            <a:srgbClr val="FDFD3B"/>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（１）組織拡大の取り組み強化</a:t>
            </a:r>
            <a:endParaRPr lang="en-US" altLang="ja-JP" sz="14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（２）男女が参加・活躍できる活動づくり</a:t>
            </a:r>
            <a:endParaRPr lang="en-US" altLang="ja-JP" sz="14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（３）女性が意思決定に参画できるしくみの整備</a:t>
            </a:r>
            <a:endParaRPr lang="en-US" altLang="ja-JP" sz="14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（４）男女平等推進委員会と女性委員会の設置・強化</a:t>
            </a:r>
            <a:endParaRPr lang="en-US" altLang="ja-JP" sz="14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（５）組合活動と仕事や生活の調和</a:t>
            </a:r>
          </a:p>
        </p:txBody>
      </p:sp>
      <p:pic>
        <p:nvPicPr>
          <p:cNvPr id="22537" name="Picture 3"/>
          <p:cNvPicPr>
            <a:picLocks noChangeAspect="1" noChangeArrowheads="1"/>
          </p:cNvPicPr>
          <p:nvPr/>
        </p:nvPicPr>
        <p:blipFill>
          <a:blip r:embed="rId2" cstate="print"/>
          <a:srcRect/>
          <a:stretch>
            <a:fillRect/>
          </a:stretch>
        </p:blipFill>
        <p:spPr bwMode="auto">
          <a:xfrm>
            <a:off x="6804025" y="5445125"/>
            <a:ext cx="1800225" cy="1174750"/>
          </a:xfrm>
          <a:prstGeom prst="rect">
            <a:avLst/>
          </a:prstGeom>
          <a:noFill/>
          <a:ln w="9525">
            <a:noFill/>
            <a:miter lim="800000"/>
            <a:headEnd/>
            <a:tailEnd/>
          </a:ln>
        </p:spPr>
      </p:pic>
      <p:sp>
        <p:nvSpPr>
          <p:cNvPr id="13" name="角丸四角形吹き出し 12"/>
          <p:cNvSpPr/>
          <p:nvPr/>
        </p:nvSpPr>
        <p:spPr>
          <a:xfrm>
            <a:off x="6300788" y="1773238"/>
            <a:ext cx="2592387" cy="3095625"/>
          </a:xfrm>
          <a:prstGeom prst="wedgeRoundRectCallout">
            <a:avLst>
              <a:gd name="adj1" fmla="val -1631"/>
              <a:gd name="adj2" fmla="val 65946"/>
              <a:gd name="adj3" fmla="val 16667"/>
            </a:avLst>
          </a:prstGeom>
          <a:solidFill>
            <a:srgbClr val="E0F6E9"/>
          </a:solidFill>
          <a:ln w="63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ja-JP" altLang="en-US" sz="1600" dirty="0">
                <a:solidFill>
                  <a:schemeClr val="tx1"/>
                </a:solidFill>
                <a:latin typeface="HG丸ｺﾞｼｯｸM-PRO" pitchFamily="50" charset="-128"/>
                <a:ea typeface="HG丸ｺﾞｼｯｸM-PRO" pitchFamily="50" charset="-128"/>
              </a:rPr>
              <a:t>　職場の課題は、企業によって様々。</a:t>
            </a:r>
            <a:endParaRPr lang="en-US" altLang="ja-JP" sz="16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600" dirty="0">
                <a:solidFill>
                  <a:schemeClr val="tx1"/>
                </a:solidFill>
                <a:latin typeface="HG丸ｺﾞｼｯｸM-PRO" pitchFamily="50" charset="-128"/>
                <a:ea typeface="HG丸ｺﾞｼｯｸM-PRO" pitchFamily="50" charset="-128"/>
              </a:rPr>
              <a:t>　左にかいた第</a:t>
            </a:r>
            <a:r>
              <a:rPr lang="en-US" altLang="ja-JP" sz="1600" dirty="0">
                <a:solidFill>
                  <a:schemeClr val="tx1"/>
                </a:solidFill>
                <a:latin typeface="HG丸ｺﾞｼｯｸM-PRO" pitchFamily="50" charset="-128"/>
                <a:ea typeface="HG丸ｺﾞｼｯｸM-PRO" pitchFamily="50" charset="-128"/>
              </a:rPr>
              <a:t>4</a:t>
            </a:r>
            <a:r>
              <a:rPr lang="ja-JP" altLang="en-US" sz="1600" dirty="0">
                <a:solidFill>
                  <a:schemeClr val="tx1"/>
                </a:solidFill>
                <a:latin typeface="HG丸ｺﾞｼｯｸM-PRO" pitchFamily="50" charset="-128"/>
                <a:ea typeface="HG丸ｺﾞｼｯｸM-PRO" pitchFamily="50" charset="-128"/>
              </a:rPr>
              <a:t>次計画の目標を実現するためにはそれぞれの主要課題について、職場点検活動などを通じて現状を把握し、改善すべきポイントをみつけたら春闘要求などを通じて改善していこう！</a:t>
            </a:r>
          </a:p>
        </p:txBody>
      </p:sp>
      <p:sp>
        <p:nvSpPr>
          <p:cNvPr id="11" name="角丸四角形 10"/>
          <p:cNvSpPr/>
          <p:nvPr/>
        </p:nvSpPr>
        <p:spPr>
          <a:xfrm>
            <a:off x="467544" y="188640"/>
            <a:ext cx="8280920" cy="11521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600" dirty="0" smtClean="0"/>
              <a:t>連合がめざす男女平等社会の</a:t>
            </a:r>
            <a:endParaRPr kumimoji="1" lang="en-US" altLang="ja-JP" sz="3600" dirty="0" smtClean="0"/>
          </a:p>
          <a:p>
            <a:pPr algn="ctr"/>
            <a:r>
              <a:rPr kumimoji="1" lang="ja-JP" altLang="en-US" sz="3600" dirty="0" smtClean="0"/>
              <a:t>推進のために</a:t>
            </a:r>
            <a:endParaRPr kumimoji="1" lang="ja-JP" altLang="en-US" sz="3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107504" y="1700808"/>
            <a:ext cx="5400600"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角丸四角形 8"/>
          <p:cNvSpPr/>
          <p:nvPr/>
        </p:nvSpPr>
        <p:spPr>
          <a:xfrm>
            <a:off x="555493" y="188640"/>
            <a:ext cx="8208912" cy="131549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tLang="ja-JP" sz="3200" b="1" dirty="0" smtClean="0">
              <a:effectLst>
                <a:outerShdw blurRad="38100" dist="38100" dir="2700000" algn="tl">
                  <a:srgbClr val="000000">
                    <a:alpha val="43137"/>
                  </a:srgbClr>
                </a:outerShdw>
              </a:effectLst>
              <a:latin typeface="AR P丸ゴシック体M" panose="020B0600010101010101" pitchFamily="50" charset="-128"/>
              <a:ea typeface="AR P丸ゴシック体M" panose="020B0600010101010101" pitchFamily="50" charset="-128"/>
            </a:endParaRPr>
          </a:p>
          <a:p>
            <a:pPr algn="ctr"/>
            <a:r>
              <a:rPr lang="ja-JP" altLang="en-US" sz="3200" b="1" dirty="0" smtClean="0">
                <a:effectLst>
                  <a:outerShdw blurRad="38100" dist="38100" dir="2700000" algn="tl">
                    <a:srgbClr val="000000">
                      <a:alpha val="43137"/>
                    </a:srgbClr>
                  </a:outerShdw>
                </a:effectLst>
                <a:latin typeface="AR P丸ゴシック体M" panose="020B0600010101010101" pitchFamily="50" charset="-128"/>
                <a:ea typeface="AR P丸ゴシック体M" panose="020B0600010101010101" pitchFamily="50" charset="-128"/>
              </a:rPr>
              <a:t>次世代育成支援対策推進法が改正されます</a:t>
            </a:r>
            <a:endParaRPr lang="en-US" altLang="ja-JP" sz="3200" b="1" dirty="0" smtClean="0">
              <a:effectLst>
                <a:outerShdw blurRad="38100" dist="38100" dir="2700000" algn="tl">
                  <a:srgbClr val="000000">
                    <a:alpha val="43137"/>
                  </a:srgbClr>
                </a:outerShdw>
              </a:effectLst>
              <a:latin typeface="AR P丸ゴシック体M" panose="020B0600010101010101" pitchFamily="50" charset="-128"/>
              <a:ea typeface="AR P丸ゴシック体M" panose="020B0600010101010101" pitchFamily="50" charset="-128"/>
            </a:endParaRPr>
          </a:p>
          <a:p>
            <a:pPr algn="ctr"/>
            <a:r>
              <a:rPr lang="ja-JP" altLang="en-US" sz="3200" b="1" dirty="0" smtClean="0">
                <a:effectLst>
                  <a:outerShdw blurRad="38100" dist="38100" dir="2700000" algn="tl">
                    <a:srgbClr val="000000">
                      <a:alpha val="43137"/>
                    </a:srgbClr>
                  </a:outerShdw>
                </a:effectLst>
                <a:latin typeface="AR P丸ゴシック体M" panose="020B0600010101010101" pitchFamily="50" charset="-128"/>
                <a:ea typeface="AR P丸ゴシック体M" panose="020B0600010101010101" pitchFamily="50" charset="-128"/>
              </a:rPr>
              <a:t>（</a:t>
            </a:r>
            <a:r>
              <a:rPr lang="en-US" altLang="ja-JP" sz="3200" b="1" dirty="0" smtClean="0">
                <a:effectLst>
                  <a:outerShdw blurRad="38100" dist="38100" dir="2700000" algn="tl">
                    <a:srgbClr val="000000">
                      <a:alpha val="43137"/>
                    </a:srgbClr>
                  </a:outerShdw>
                </a:effectLst>
                <a:latin typeface="AR P丸ゴシック体M" panose="020B0600010101010101" pitchFamily="50" charset="-128"/>
                <a:ea typeface="AR P丸ゴシック体M" panose="020B0600010101010101" pitchFamily="50" charset="-128"/>
              </a:rPr>
              <a:t>2015</a:t>
            </a:r>
            <a:r>
              <a:rPr lang="ja-JP" altLang="en-US" sz="3200" b="1" dirty="0" smtClean="0">
                <a:effectLst>
                  <a:outerShdw blurRad="38100" dist="38100" dir="2700000" algn="tl">
                    <a:srgbClr val="000000">
                      <a:alpha val="43137"/>
                    </a:srgbClr>
                  </a:outerShdw>
                </a:effectLst>
                <a:latin typeface="AR P丸ゴシック体M" panose="020B0600010101010101" pitchFamily="50" charset="-128"/>
                <a:ea typeface="AR P丸ゴシック体M" panose="020B0600010101010101" pitchFamily="50" charset="-128"/>
              </a:rPr>
              <a:t>年</a:t>
            </a:r>
            <a:r>
              <a:rPr lang="en-US" altLang="ja-JP" sz="3200" b="1" dirty="0" smtClean="0">
                <a:effectLst>
                  <a:outerShdw blurRad="38100" dist="38100" dir="2700000" algn="tl">
                    <a:srgbClr val="000000">
                      <a:alpha val="43137"/>
                    </a:srgbClr>
                  </a:outerShdw>
                </a:effectLst>
                <a:latin typeface="AR P丸ゴシック体M" panose="020B0600010101010101" pitchFamily="50" charset="-128"/>
                <a:ea typeface="AR P丸ゴシック体M" panose="020B0600010101010101" pitchFamily="50" charset="-128"/>
              </a:rPr>
              <a:t>4</a:t>
            </a:r>
            <a:r>
              <a:rPr lang="ja-JP" altLang="en-US" sz="3200" b="1" dirty="0" smtClean="0">
                <a:effectLst>
                  <a:outerShdw blurRad="38100" dist="38100" dir="2700000" algn="tl">
                    <a:srgbClr val="000000">
                      <a:alpha val="43137"/>
                    </a:srgbClr>
                  </a:outerShdw>
                </a:effectLst>
                <a:latin typeface="AR P丸ゴシック体M" panose="020B0600010101010101" pitchFamily="50" charset="-128"/>
                <a:ea typeface="AR P丸ゴシック体M" panose="020B0600010101010101" pitchFamily="50" charset="-128"/>
              </a:rPr>
              <a:t>月</a:t>
            </a:r>
            <a:r>
              <a:rPr lang="en-US" altLang="ja-JP" sz="3200" b="1" dirty="0" smtClean="0">
                <a:effectLst>
                  <a:outerShdw blurRad="38100" dist="38100" dir="2700000" algn="tl">
                    <a:srgbClr val="000000">
                      <a:alpha val="43137"/>
                    </a:srgbClr>
                  </a:outerShdw>
                </a:effectLst>
                <a:latin typeface="AR P丸ゴシック体M" panose="020B0600010101010101" pitchFamily="50" charset="-128"/>
                <a:ea typeface="AR P丸ゴシック体M" panose="020B0600010101010101" pitchFamily="50" charset="-128"/>
              </a:rPr>
              <a:t>1</a:t>
            </a:r>
            <a:r>
              <a:rPr lang="ja-JP" altLang="en-US" sz="3200" b="1" dirty="0" smtClean="0">
                <a:effectLst>
                  <a:outerShdw blurRad="38100" dist="38100" dir="2700000" algn="tl">
                    <a:srgbClr val="000000">
                      <a:alpha val="43137"/>
                    </a:srgbClr>
                  </a:outerShdw>
                </a:effectLst>
                <a:latin typeface="AR P丸ゴシック体M" panose="020B0600010101010101" pitchFamily="50" charset="-128"/>
                <a:ea typeface="AR P丸ゴシック体M" panose="020B0600010101010101" pitchFamily="50" charset="-128"/>
              </a:rPr>
              <a:t>日～）</a:t>
            </a:r>
            <a:endParaRPr lang="ja-JP" altLang="en-US" sz="3200" b="1" dirty="0">
              <a:effectLst>
                <a:outerShdw blurRad="38100" dist="38100" dir="2700000" algn="tl">
                  <a:srgbClr val="000000">
                    <a:alpha val="43137"/>
                  </a:srgbClr>
                </a:outerShdw>
              </a:effectLst>
              <a:latin typeface="AR P丸ゴシック体M" panose="020B0600010101010101" pitchFamily="50" charset="-128"/>
              <a:ea typeface="AR P丸ゴシック体M" panose="020B0600010101010101" pitchFamily="50" charset="-128"/>
            </a:endParaRPr>
          </a:p>
          <a:p>
            <a:pPr algn="ctr"/>
            <a:endParaRPr kumimoji="1" lang="ja-JP" altLang="en-US" sz="4000" b="1" dirty="0">
              <a:latin typeface="AR P丸ゴシック体M" panose="020B0600010101010101" pitchFamily="50" charset="-128"/>
              <a:ea typeface="AR P丸ゴシック体M" panose="020B0600010101010101" pitchFamily="50" charset="-128"/>
            </a:endParaRPr>
          </a:p>
        </p:txBody>
      </p:sp>
      <p:sp>
        <p:nvSpPr>
          <p:cNvPr id="6" name="角丸四角形 5"/>
          <p:cNvSpPr/>
          <p:nvPr/>
        </p:nvSpPr>
        <p:spPr>
          <a:xfrm>
            <a:off x="5652120" y="1844824"/>
            <a:ext cx="3361872" cy="4104456"/>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ja-JP" altLang="en-US" sz="2000" b="1" dirty="0" err="1">
                <a:latin typeface="+mn-ea"/>
              </a:rPr>
              <a:t>くるみん</a:t>
            </a:r>
            <a:r>
              <a:rPr lang="ja-JP" altLang="en-US" sz="2000" b="1" dirty="0">
                <a:latin typeface="+mn-ea"/>
              </a:rPr>
              <a:t>認定とは</a:t>
            </a:r>
            <a:r>
              <a:rPr lang="ja-JP" altLang="en-US" sz="2000" b="1" dirty="0" smtClean="0">
                <a:latin typeface="+mn-ea"/>
              </a:rPr>
              <a:t>？</a:t>
            </a:r>
            <a:endParaRPr lang="en-US" altLang="ja-JP" sz="2000" b="1" dirty="0" smtClean="0">
              <a:latin typeface="+mn-ea"/>
            </a:endParaRPr>
          </a:p>
          <a:p>
            <a:endParaRPr lang="en-US" altLang="ja-JP" sz="2000" b="1" dirty="0">
              <a:latin typeface="+mn-ea"/>
            </a:endParaRPr>
          </a:p>
          <a:p>
            <a:r>
              <a:rPr lang="ja-JP" altLang="en-US" sz="2000" b="1" dirty="0">
                <a:latin typeface="+mn-ea"/>
              </a:rPr>
              <a:t>一般事業主行動計画の策定・届出を行い、一定の基準を満たした企業を厚生労働大臣が認定できることとしています</a:t>
            </a:r>
            <a:r>
              <a:rPr lang="ja-JP" altLang="en-US" sz="2000" b="1" dirty="0" smtClean="0">
                <a:latin typeface="+mn-ea"/>
              </a:rPr>
              <a:t>。</a:t>
            </a:r>
            <a:endParaRPr lang="en-US" altLang="ja-JP" sz="2000" b="1" dirty="0" smtClean="0">
              <a:latin typeface="+mn-ea"/>
            </a:endParaRPr>
          </a:p>
          <a:p>
            <a:endParaRPr lang="en-US" altLang="ja-JP" sz="2000" b="1" dirty="0">
              <a:latin typeface="+mn-ea"/>
            </a:endParaRPr>
          </a:p>
          <a:p>
            <a:r>
              <a:rPr lang="ja-JP" altLang="en-US" sz="2000" b="1" dirty="0" smtClean="0">
                <a:latin typeface="+mn-ea"/>
              </a:rPr>
              <a:t>　これ</a:t>
            </a:r>
            <a:r>
              <a:rPr lang="ja-JP" altLang="en-US" sz="2000" b="1" dirty="0">
                <a:latin typeface="+mn-ea"/>
              </a:rPr>
              <a:t>までの</a:t>
            </a:r>
            <a:r>
              <a:rPr lang="ja-JP" altLang="en-US" sz="2000" b="1" u="sng" dirty="0" err="1">
                <a:effectLst>
                  <a:outerShdw blurRad="38100" dist="38100" dir="2700000" algn="tl">
                    <a:srgbClr val="000000">
                      <a:alpha val="43137"/>
                    </a:srgbClr>
                  </a:outerShdw>
                </a:effectLst>
                <a:latin typeface="+mn-ea"/>
              </a:rPr>
              <a:t>くるみん</a:t>
            </a:r>
            <a:r>
              <a:rPr lang="ja-JP" altLang="en-US" sz="2000" b="1" u="sng" dirty="0">
                <a:effectLst>
                  <a:outerShdw blurRad="38100" dist="38100" dir="2700000" algn="tl">
                    <a:srgbClr val="000000">
                      <a:alpha val="43137"/>
                    </a:srgbClr>
                  </a:outerShdw>
                </a:effectLst>
                <a:latin typeface="+mn-ea"/>
              </a:rPr>
              <a:t>認定</a:t>
            </a:r>
            <a:r>
              <a:rPr lang="ja-JP" altLang="en-US" sz="2000" b="1" dirty="0">
                <a:latin typeface="+mn-ea"/>
              </a:rPr>
              <a:t>に加え</a:t>
            </a:r>
            <a:r>
              <a:rPr lang="en-US" altLang="ja-JP" sz="2000" b="1" dirty="0">
                <a:latin typeface="+mn-ea"/>
              </a:rPr>
              <a:t>2015</a:t>
            </a:r>
            <a:r>
              <a:rPr lang="ja-JP" altLang="en-US" sz="2000" b="1" dirty="0">
                <a:latin typeface="+mn-ea"/>
              </a:rPr>
              <a:t>年</a:t>
            </a:r>
            <a:r>
              <a:rPr lang="en-US" altLang="ja-JP" sz="2000" b="1" dirty="0">
                <a:latin typeface="+mn-ea"/>
              </a:rPr>
              <a:t>4</a:t>
            </a:r>
            <a:r>
              <a:rPr lang="ja-JP" altLang="en-US" sz="2000" b="1" dirty="0">
                <a:latin typeface="+mn-ea"/>
              </a:rPr>
              <a:t>月からは</a:t>
            </a:r>
            <a:r>
              <a:rPr lang="ja-JP" altLang="en-US" sz="2000" b="1" u="sng" dirty="0">
                <a:effectLst>
                  <a:outerShdw blurRad="38100" dist="38100" dir="2700000" algn="tl">
                    <a:srgbClr val="000000">
                      <a:alpha val="43137"/>
                    </a:srgbClr>
                  </a:outerShdw>
                </a:effectLst>
                <a:latin typeface="+mn-ea"/>
              </a:rPr>
              <a:t>プラチナ</a:t>
            </a:r>
            <a:r>
              <a:rPr lang="ja-JP" altLang="en-US" sz="2000" b="1" u="sng" dirty="0" err="1">
                <a:effectLst>
                  <a:outerShdw blurRad="38100" dist="38100" dir="2700000" algn="tl">
                    <a:srgbClr val="000000">
                      <a:alpha val="43137"/>
                    </a:srgbClr>
                  </a:outerShdw>
                </a:effectLst>
                <a:latin typeface="+mn-ea"/>
              </a:rPr>
              <a:t>くるみん</a:t>
            </a:r>
            <a:r>
              <a:rPr lang="ja-JP" altLang="en-US" sz="2000" b="1" dirty="0">
                <a:latin typeface="+mn-ea"/>
              </a:rPr>
              <a:t>（特例）認定も始まります！</a:t>
            </a:r>
          </a:p>
        </p:txBody>
      </p:sp>
    </p:spTree>
    <p:extLst>
      <p:ext uri="{BB962C8B-B14F-4D97-AF65-F5344CB8AC3E}">
        <p14:creationId xmlns:p14="http://schemas.microsoft.com/office/powerpoint/2010/main" val="3630861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0" y="38100"/>
            <a:ext cx="9144000" cy="465138"/>
          </a:xfrm>
        </p:spPr>
        <p:txBody>
          <a:bodyPr anchor="b">
            <a:normAutofit fontScale="90000"/>
          </a:bodyPr>
          <a:lstStyle/>
          <a:p>
            <a:pPr eaLnBrk="1" hangingPunct="1"/>
            <a:r>
              <a:rPr lang="ja-JP" altLang="en-US" sz="2800" smtClean="0"/>
              <a:t>女性の就業継続と出産</a:t>
            </a:r>
            <a:endParaRPr lang="ja-JP" altLang="en-US" sz="2000" smtClean="0"/>
          </a:p>
        </p:txBody>
      </p:sp>
      <p:sp>
        <p:nvSpPr>
          <p:cNvPr id="36867" name="Text Box 14"/>
          <p:cNvSpPr txBox="1">
            <a:spLocks noChangeArrowheads="1"/>
          </p:cNvSpPr>
          <p:nvPr/>
        </p:nvSpPr>
        <p:spPr bwMode="auto">
          <a:xfrm>
            <a:off x="184639" y="6237288"/>
            <a:ext cx="4239358" cy="457200"/>
          </a:xfrm>
          <a:prstGeom prst="rect">
            <a:avLst/>
          </a:prstGeom>
          <a:noFill/>
          <a:ln w="9525">
            <a:noFill/>
            <a:miter lim="800000"/>
            <a:headEnd/>
            <a:tailEnd/>
          </a:ln>
        </p:spPr>
        <p:txBody>
          <a:bodyPr lIns="91395" tIns="45699" rIns="91395" bIns="45699">
            <a:spAutoFit/>
          </a:bodyPr>
          <a:lstStyle/>
          <a:p>
            <a:pPr algn="r">
              <a:spcBef>
                <a:spcPct val="50000"/>
              </a:spcBef>
            </a:pPr>
            <a:r>
              <a:rPr lang="ja-JP" altLang="en-US" sz="1200">
                <a:latin typeface="Arial Narrow" pitchFamily="34" charset="0"/>
                <a:ea typeface="HGPｺﾞｼｯｸM" pitchFamily="50" charset="-128"/>
              </a:rPr>
              <a:t>（資料）国立社会保障・人口問題研究所「第１４回出生動向基本調査（夫婦調査）」</a:t>
            </a:r>
          </a:p>
        </p:txBody>
      </p:sp>
      <p:sp>
        <p:nvSpPr>
          <p:cNvPr id="36868" name="Rectangle 15"/>
          <p:cNvSpPr>
            <a:spLocks noChangeArrowheads="1"/>
          </p:cNvSpPr>
          <p:nvPr/>
        </p:nvSpPr>
        <p:spPr bwMode="auto">
          <a:xfrm>
            <a:off x="0" y="1125539"/>
            <a:ext cx="4911831" cy="338512"/>
          </a:xfrm>
          <a:prstGeom prst="rect">
            <a:avLst/>
          </a:prstGeom>
          <a:noFill/>
          <a:ln w="9525">
            <a:noFill/>
            <a:miter lim="800000"/>
            <a:headEnd/>
            <a:tailEnd/>
          </a:ln>
        </p:spPr>
        <p:txBody>
          <a:bodyPr wrap="none" lIns="91395" tIns="45699" rIns="91395" bIns="45699">
            <a:spAutoFit/>
          </a:bodyPr>
          <a:lstStyle/>
          <a:p>
            <a:r>
              <a:rPr lang="en-US" altLang="ja-JP" sz="1600"/>
              <a:t>○</a:t>
            </a:r>
            <a:r>
              <a:rPr lang="ja-JP" altLang="en-US" sz="1600"/>
              <a:t>子どもの出生年別、第１子出産前後の妻の就業経歴</a:t>
            </a:r>
          </a:p>
        </p:txBody>
      </p:sp>
      <p:sp>
        <p:nvSpPr>
          <p:cNvPr id="36869" name="Rectangle 16" descr="50%"/>
          <p:cNvSpPr>
            <a:spLocks noChangeArrowheads="1"/>
          </p:cNvSpPr>
          <p:nvPr/>
        </p:nvSpPr>
        <p:spPr bwMode="auto">
          <a:xfrm>
            <a:off x="153867" y="512763"/>
            <a:ext cx="8606203" cy="5762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91395" tIns="45699" rIns="91395" bIns="45699" anchor="ctr"/>
          <a:lstStyle/>
          <a:p>
            <a:pPr marL="193675" indent="-193675"/>
            <a:r>
              <a:rPr lang="en-US" altLang="ja-JP" dirty="0"/>
              <a:t>○ </a:t>
            </a:r>
            <a:r>
              <a:rPr lang="ja-JP" altLang="en-US" b="1" dirty="0"/>
              <a:t>未だ第１子の出産を機に約６割の女性が退職している。</a:t>
            </a:r>
            <a:endParaRPr lang="en-US" altLang="ja-JP" b="1" dirty="0"/>
          </a:p>
        </p:txBody>
      </p:sp>
      <p:graphicFrame>
        <p:nvGraphicFramePr>
          <p:cNvPr id="36870" name="Object 13"/>
          <p:cNvGraphicFramePr>
            <a:graphicFrameLocks noChangeAspect="1"/>
          </p:cNvGraphicFramePr>
          <p:nvPr/>
        </p:nvGraphicFramePr>
        <p:xfrm>
          <a:off x="205154" y="1362075"/>
          <a:ext cx="3815862" cy="4854575"/>
        </p:xfrm>
        <a:graphic>
          <a:graphicData uri="http://schemas.openxmlformats.org/presentationml/2006/ole">
            <mc:AlternateContent xmlns:mc="http://schemas.openxmlformats.org/markup-compatibility/2006">
              <mc:Choice xmlns:v="urn:schemas-microsoft-com:vml" Requires="v">
                <p:oleObj spid="_x0000_s3099" r:id="rId3" imgW="4139543" imgH="4858933" progId="Excel.Sheet.8">
                  <p:embed/>
                </p:oleObj>
              </mc:Choice>
              <mc:Fallback>
                <p:oleObj r:id="rId3" imgW="4139543" imgH="4858933" progId="Excel.Sheet.8">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54" y="1362075"/>
                        <a:ext cx="3815862" cy="485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71" name="Object 5"/>
          <p:cNvGraphicFramePr>
            <a:graphicFrameLocks noChangeAspect="1"/>
          </p:cNvGraphicFramePr>
          <p:nvPr/>
        </p:nvGraphicFramePr>
        <p:xfrm>
          <a:off x="5455627" y="5527675"/>
          <a:ext cx="3417277" cy="1150938"/>
        </p:xfrm>
        <a:graphic>
          <a:graphicData uri="http://schemas.openxmlformats.org/presentationml/2006/ole">
            <mc:AlternateContent xmlns:mc="http://schemas.openxmlformats.org/markup-compatibility/2006">
              <mc:Choice xmlns:v="urn:schemas-microsoft-com:vml" Requires="v">
                <p:oleObj spid="_x0000_s3100" r:id="rId5" imgW="3700593" imgH="1152244" progId="Excel.Sheet.8">
                  <p:embed/>
                </p:oleObj>
              </mc:Choice>
              <mc:Fallback>
                <p:oleObj r:id="rId5" imgW="3700593" imgH="1152244" progId="Excel.Shee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5627" y="5527675"/>
                        <a:ext cx="3417277" cy="1150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72" name="Text Box 10"/>
          <p:cNvSpPr txBox="1">
            <a:spLocks noChangeArrowheads="1"/>
          </p:cNvSpPr>
          <p:nvPr/>
        </p:nvSpPr>
        <p:spPr bwMode="auto">
          <a:xfrm>
            <a:off x="4448908" y="6308726"/>
            <a:ext cx="4695092" cy="277813"/>
          </a:xfrm>
          <a:prstGeom prst="rect">
            <a:avLst/>
          </a:prstGeom>
          <a:noFill/>
          <a:ln w="9525">
            <a:noFill/>
            <a:miter lim="800000"/>
            <a:headEnd/>
            <a:tailEnd/>
          </a:ln>
        </p:spPr>
        <p:txBody>
          <a:bodyPr lIns="91395" tIns="45699" rIns="91395" bIns="45699">
            <a:spAutoFit/>
          </a:bodyPr>
          <a:lstStyle/>
          <a:p>
            <a:pPr>
              <a:spcBef>
                <a:spcPct val="50000"/>
              </a:spcBef>
            </a:pPr>
            <a:r>
              <a:rPr lang="ja-JP" altLang="en-US" sz="1200">
                <a:latin typeface="Arial Narrow" pitchFamily="34" charset="0"/>
                <a:ea typeface="HGPｺﾞｼｯｸM" pitchFamily="50" charset="-128"/>
              </a:rPr>
              <a:t>（資料）厚生労働省「第</a:t>
            </a:r>
            <a:r>
              <a:rPr lang="en-US" altLang="ja-JP" sz="1200">
                <a:latin typeface="Arial Narrow" pitchFamily="34" charset="0"/>
                <a:ea typeface="HGPｺﾞｼｯｸM" pitchFamily="50" charset="-128"/>
              </a:rPr>
              <a:t>1</a:t>
            </a:r>
            <a:r>
              <a:rPr lang="ja-JP" altLang="en-US" sz="1200">
                <a:latin typeface="Arial Narrow" pitchFamily="34" charset="0"/>
                <a:ea typeface="HGPｺﾞｼｯｸM" pitchFamily="50" charset="-128"/>
              </a:rPr>
              <a:t>回</a:t>
            </a:r>
            <a:r>
              <a:rPr lang="en-US" altLang="ja-JP" sz="1200">
                <a:latin typeface="Arial Narrow" pitchFamily="34" charset="0"/>
                <a:ea typeface="HGPｺﾞｼｯｸM" pitchFamily="50" charset="-128"/>
              </a:rPr>
              <a:t>21</a:t>
            </a:r>
            <a:r>
              <a:rPr lang="ja-JP" altLang="en-US" sz="1200">
                <a:latin typeface="Arial Narrow" pitchFamily="34" charset="0"/>
                <a:ea typeface="HGPｺﾞｼｯｸM" pitchFamily="50" charset="-128"/>
              </a:rPr>
              <a:t>世紀出生児縦断調査結果」（平成</a:t>
            </a:r>
            <a:r>
              <a:rPr lang="en-US" altLang="ja-JP" sz="1200">
                <a:latin typeface="Arial Narrow" pitchFamily="34" charset="0"/>
                <a:ea typeface="HGPｺﾞｼｯｸM" pitchFamily="50" charset="-128"/>
              </a:rPr>
              <a:t>22</a:t>
            </a:r>
            <a:r>
              <a:rPr lang="ja-JP" altLang="en-US" sz="1200">
                <a:latin typeface="Arial Narrow" pitchFamily="34" charset="0"/>
                <a:ea typeface="HGPｺﾞｼｯｸM" pitchFamily="50" charset="-128"/>
              </a:rPr>
              <a:t>年）</a:t>
            </a:r>
          </a:p>
        </p:txBody>
      </p:sp>
      <p:sp>
        <p:nvSpPr>
          <p:cNvPr id="36873" name="Text Box 6"/>
          <p:cNvSpPr txBox="1">
            <a:spLocks noChangeArrowheads="1"/>
          </p:cNvSpPr>
          <p:nvPr/>
        </p:nvSpPr>
        <p:spPr bwMode="auto">
          <a:xfrm>
            <a:off x="4904643" y="1844676"/>
            <a:ext cx="710711" cy="461963"/>
          </a:xfrm>
          <a:prstGeom prst="rect">
            <a:avLst/>
          </a:prstGeom>
          <a:noFill/>
          <a:ln w="9525">
            <a:noFill/>
            <a:miter lim="800000"/>
            <a:headEnd/>
            <a:tailEnd/>
          </a:ln>
        </p:spPr>
        <p:txBody>
          <a:bodyPr lIns="91395" tIns="45699" rIns="91395" bIns="45699">
            <a:spAutoFit/>
          </a:bodyPr>
          <a:lstStyle/>
          <a:p>
            <a:pPr algn="ctr"/>
            <a:r>
              <a:rPr lang="ja-JP" altLang="en-US" sz="1200"/>
              <a:t>出産</a:t>
            </a:r>
          </a:p>
          <a:p>
            <a:pPr algn="ctr"/>
            <a:r>
              <a:rPr lang="en-US" altLang="ja-JP" sz="1200"/>
              <a:t>1</a:t>
            </a:r>
            <a:r>
              <a:rPr lang="ja-JP" altLang="en-US" sz="1200"/>
              <a:t>年前</a:t>
            </a:r>
          </a:p>
        </p:txBody>
      </p:sp>
      <p:sp>
        <p:nvSpPr>
          <p:cNvPr id="36874" name="Text Box 11"/>
          <p:cNvSpPr txBox="1">
            <a:spLocks noChangeArrowheads="1"/>
          </p:cNvSpPr>
          <p:nvPr/>
        </p:nvSpPr>
        <p:spPr bwMode="auto">
          <a:xfrm>
            <a:off x="5237285" y="2636838"/>
            <a:ext cx="1062404" cy="830954"/>
          </a:xfrm>
          <a:prstGeom prst="rect">
            <a:avLst/>
          </a:prstGeom>
          <a:noFill/>
          <a:ln w="9525">
            <a:noFill/>
            <a:miter lim="800000"/>
            <a:headEnd/>
            <a:tailEnd/>
          </a:ln>
        </p:spPr>
        <p:txBody>
          <a:bodyPr lIns="91395" tIns="45699" rIns="91395" bIns="45699">
            <a:spAutoFit/>
          </a:bodyPr>
          <a:lstStyle/>
          <a:p>
            <a:pPr algn="ctr">
              <a:spcBef>
                <a:spcPct val="50000"/>
              </a:spcBef>
            </a:pPr>
            <a:r>
              <a:rPr lang="ja-JP" altLang="en-US" sz="1200"/>
              <a:t>出産</a:t>
            </a:r>
            <a:r>
              <a:rPr lang="en-US" altLang="ja-JP" sz="1200"/>
              <a:t>1</a:t>
            </a:r>
            <a:r>
              <a:rPr lang="ja-JP" altLang="en-US" sz="1200"/>
              <a:t>年前の有職者の出産半年後の状況</a:t>
            </a:r>
          </a:p>
        </p:txBody>
      </p:sp>
      <p:graphicFrame>
        <p:nvGraphicFramePr>
          <p:cNvPr id="36875" name="Object 2"/>
          <p:cNvGraphicFramePr>
            <a:graphicFrameLocks noChangeAspect="1"/>
          </p:cNvGraphicFramePr>
          <p:nvPr/>
        </p:nvGraphicFramePr>
        <p:xfrm>
          <a:off x="4765431" y="4286251"/>
          <a:ext cx="3991708" cy="1000125"/>
        </p:xfrm>
        <a:graphic>
          <a:graphicData uri="http://schemas.openxmlformats.org/presentationml/2006/ole">
            <mc:AlternateContent xmlns:mc="http://schemas.openxmlformats.org/markup-compatibility/2006">
              <mc:Choice xmlns:v="urn:schemas-microsoft-com:vml" Requires="v">
                <p:oleObj spid="_x0000_s3101" r:id="rId7" imgW="4322439" imgH="999831" progId="Excel.Sheet.8">
                  <p:embed/>
                </p:oleObj>
              </mc:Choice>
              <mc:Fallback>
                <p:oleObj r:id="rId7" imgW="4322439" imgH="999831" progId="Excel.Sheet.8">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5431" y="4286251"/>
                        <a:ext cx="3991708" cy="1000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76" name="AutoShape 3"/>
          <p:cNvSpPr>
            <a:spLocks/>
          </p:cNvSpPr>
          <p:nvPr/>
        </p:nvSpPr>
        <p:spPr bwMode="auto">
          <a:xfrm rot="5400000">
            <a:off x="7113893" y="2964535"/>
            <a:ext cx="300038" cy="2892669"/>
          </a:xfrm>
          <a:prstGeom prst="leftBracket">
            <a:avLst>
              <a:gd name="adj" fmla="val 56864"/>
            </a:avLst>
          </a:prstGeom>
          <a:noFill/>
          <a:ln w="9525">
            <a:solidFill>
              <a:schemeClr val="tx1"/>
            </a:solidFill>
            <a:round/>
            <a:headEnd/>
            <a:tailEnd/>
          </a:ln>
        </p:spPr>
        <p:txBody>
          <a:bodyPr wrap="none" lIns="91395" tIns="45699" rIns="91395" bIns="45699" anchor="ctr"/>
          <a:lstStyle/>
          <a:p>
            <a:endParaRPr lang="ja-JP" altLang="en-US"/>
          </a:p>
        </p:txBody>
      </p:sp>
      <p:sp>
        <p:nvSpPr>
          <p:cNvPr id="36877" name="Line 7"/>
          <p:cNvSpPr>
            <a:spLocks noChangeShapeType="1"/>
          </p:cNvSpPr>
          <p:nvPr/>
        </p:nvSpPr>
        <p:spPr bwMode="auto">
          <a:xfrm flipH="1">
            <a:off x="8692662" y="4365626"/>
            <a:ext cx="0" cy="1223963"/>
          </a:xfrm>
          <a:prstGeom prst="line">
            <a:avLst/>
          </a:prstGeom>
          <a:noFill/>
          <a:ln w="9525" cap="rnd">
            <a:solidFill>
              <a:schemeClr val="tx1"/>
            </a:solidFill>
            <a:prstDash val="sysDot"/>
            <a:round/>
            <a:headEnd/>
            <a:tailEnd/>
          </a:ln>
        </p:spPr>
        <p:txBody>
          <a:bodyPr wrap="none" lIns="91395" tIns="45699" rIns="91395" bIns="45699"/>
          <a:lstStyle/>
          <a:p>
            <a:endParaRPr lang="ja-JP" altLang="en-US"/>
          </a:p>
        </p:txBody>
      </p:sp>
      <p:sp>
        <p:nvSpPr>
          <p:cNvPr id="36878" name="Line 8"/>
          <p:cNvSpPr>
            <a:spLocks noChangeShapeType="1"/>
          </p:cNvSpPr>
          <p:nvPr/>
        </p:nvSpPr>
        <p:spPr bwMode="auto">
          <a:xfrm>
            <a:off x="5835162" y="5013325"/>
            <a:ext cx="0" cy="503238"/>
          </a:xfrm>
          <a:prstGeom prst="line">
            <a:avLst/>
          </a:prstGeom>
          <a:noFill/>
          <a:ln w="9525" cap="rnd">
            <a:solidFill>
              <a:schemeClr val="tx1"/>
            </a:solidFill>
            <a:prstDash val="sysDot"/>
            <a:round/>
            <a:headEnd/>
            <a:tailEnd/>
          </a:ln>
        </p:spPr>
        <p:txBody>
          <a:bodyPr wrap="none" lIns="91395" tIns="45699" rIns="91395" bIns="45699"/>
          <a:lstStyle/>
          <a:p>
            <a:endParaRPr lang="ja-JP" altLang="en-US"/>
          </a:p>
        </p:txBody>
      </p:sp>
      <p:sp>
        <p:nvSpPr>
          <p:cNvPr id="36879" name="AutoShape 9"/>
          <p:cNvSpPr>
            <a:spLocks/>
          </p:cNvSpPr>
          <p:nvPr/>
        </p:nvSpPr>
        <p:spPr bwMode="auto">
          <a:xfrm rot="5400000" flipV="1">
            <a:off x="7974685" y="4950864"/>
            <a:ext cx="150812" cy="1320311"/>
          </a:xfrm>
          <a:prstGeom prst="leftBracket">
            <a:avLst>
              <a:gd name="adj" fmla="val 54315"/>
            </a:avLst>
          </a:prstGeom>
          <a:noFill/>
          <a:ln w="9525">
            <a:solidFill>
              <a:schemeClr val="tx1"/>
            </a:solidFill>
            <a:round/>
            <a:headEnd/>
            <a:tailEnd/>
          </a:ln>
        </p:spPr>
        <p:txBody>
          <a:bodyPr wrap="none" lIns="91395" tIns="45699" rIns="91395" bIns="45699" anchor="ctr"/>
          <a:lstStyle/>
          <a:p>
            <a:endParaRPr lang="ja-JP" altLang="en-US"/>
          </a:p>
        </p:txBody>
      </p:sp>
      <p:sp>
        <p:nvSpPr>
          <p:cNvPr id="36880" name="Text Box 17"/>
          <p:cNvSpPr txBox="1">
            <a:spLocks noChangeArrowheads="1"/>
          </p:cNvSpPr>
          <p:nvPr/>
        </p:nvSpPr>
        <p:spPr bwMode="auto">
          <a:xfrm>
            <a:off x="5188928" y="4486276"/>
            <a:ext cx="630115" cy="277813"/>
          </a:xfrm>
          <a:prstGeom prst="rect">
            <a:avLst/>
          </a:prstGeom>
          <a:noFill/>
          <a:ln w="9525">
            <a:noFill/>
            <a:miter lim="800000"/>
            <a:headEnd/>
            <a:tailEnd/>
          </a:ln>
        </p:spPr>
        <p:txBody>
          <a:bodyPr lIns="91395" tIns="45699" rIns="91395" bIns="45699">
            <a:spAutoFit/>
          </a:bodyPr>
          <a:lstStyle/>
          <a:p>
            <a:pPr>
              <a:spcBef>
                <a:spcPct val="50000"/>
              </a:spcBef>
            </a:pPr>
            <a:r>
              <a:rPr lang="ja-JP" altLang="en-US" sz="1200">
                <a:ea typeface="HGPｺﾞｼｯｸM" pitchFamily="50" charset="-128"/>
              </a:rPr>
              <a:t>無職</a:t>
            </a:r>
          </a:p>
        </p:txBody>
      </p:sp>
      <p:sp>
        <p:nvSpPr>
          <p:cNvPr id="36881" name="Text Box 18"/>
          <p:cNvSpPr txBox="1">
            <a:spLocks noChangeArrowheads="1"/>
          </p:cNvSpPr>
          <p:nvPr/>
        </p:nvSpPr>
        <p:spPr bwMode="auto">
          <a:xfrm>
            <a:off x="6383215" y="4486276"/>
            <a:ext cx="943708" cy="277813"/>
          </a:xfrm>
          <a:prstGeom prst="rect">
            <a:avLst/>
          </a:prstGeom>
          <a:noFill/>
          <a:ln w="9525">
            <a:noFill/>
            <a:miter lim="800000"/>
            <a:headEnd/>
            <a:tailEnd/>
          </a:ln>
        </p:spPr>
        <p:txBody>
          <a:bodyPr lIns="91395" tIns="45699" rIns="91395" bIns="45699">
            <a:spAutoFit/>
          </a:bodyPr>
          <a:lstStyle/>
          <a:p>
            <a:pPr>
              <a:spcBef>
                <a:spcPct val="50000"/>
              </a:spcBef>
            </a:pPr>
            <a:r>
              <a:rPr lang="ja-JP" altLang="en-US" sz="1200">
                <a:ea typeface="HGPｺﾞｼｯｸM" pitchFamily="50" charset="-128"/>
              </a:rPr>
              <a:t>勤め（常勤）</a:t>
            </a:r>
          </a:p>
        </p:txBody>
      </p:sp>
      <p:sp>
        <p:nvSpPr>
          <p:cNvPr id="36882" name="Text Box 19"/>
          <p:cNvSpPr txBox="1">
            <a:spLocks noChangeArrowheads="1"/>
          </p:cNvSpPr>
          <p:nvPr/>
        </p:nvSpPr>
        <p:spPr bwMode="auto">
          <a:xfrm>
            <a:off x="6824296" y="4486276"/>
            <a:ext cx="1885950" cy="396875"/>
          </a:xfrm>
          <a:prstGeom prst="rect">
            <a:avLst/>
          </a:prstGeom>
          <a:noFill/>
          <a:ln w="9525">
            <a:noFill/>
            <a:miter lim="800000"/>
            <a:headEnd/>
            <a:tailEnd/>
          </a:ln>
        </p:spPr>
        <p:txBody>
          <a:bodyPr lIns="91395" tIns="45699" rIns="91395" bIns="45699">
            <a:spAutoFit/>
          </a:bodyPr>
          <a:lstStyle/>
          <a:p>
            <a:pPr algn="ctr">
              <a:lnSpc>
                <a:spcPct val="90000"/>
              </a:lnSpc>
            </a:pPr>
            <a:r>
              <a:rPr lang="ja-JP" altLang="en-US" sz="1100">
                <a:ea typeface="HGPｺﾞｼｯｸM" pitchFamily="50" charset="-128"/>
              </a:rPr>
              <a:t>勤め</a:t>
            </a:r>
          </a:p>
          <a:p>
            <a:pPr algn="ctr">
              <a:lnSpc>
                <a:spcPct val="90000"/>
              </a:lnSpc>
            </a:pPr>
            <a:r>
              <a:rPr lang="ja-JP" altLang="en-US" sz="1100">
                <a:ea typeface="HGPｺﾞｼｯｸM" pitchFamily="50" charset="-128"/>
              </a:rPr>
              <a:t>（パート・アルバイト）</a:t>
            </a:r>
          </a:p>
        </p:txBody>
      </p:sp>
      <p:sp>
        <p:nvSpPr>
          <p:cNvPr id="36883" name="AutoShape 21" descr="50%"/>
          <p:cNvSpPr>
            <a:spLocks noChangeArrowheads="1"/>
          </p:cNvSpPr>
          <p:nvPr/>
        </p:nvSpPr>
        <p:spPr bwMode="auto">
          <a:xfrm>
            <a:off x="6320205" y="4111625"/>
            <a:ext cx="1887415" cy="298450"/>
          </a:xfrm>
          <a:prstGeom prst="roundRect">
            <a:avLst>
              <a:gd name="adj" fmla="val 16667"/>
            </a:avLst>
          </a:prstGeom>
          <a:blipFill dpi="0" rotWithShape="0">
            <a:blip r:embed="rId9" cstate="print"/>
            <a:srcRect/>
            <a:tile tx="0" ty="0" sx="100000" sy="100000" flip="none" algn="tl"/>
          </a:blipFill>
          <a:ln w="9525">
            <a:solidFill>
              <a:schemeClr val="tx1"/>
            </a:solidFill>
            <a:round/>
            <a:headEnd/>
            <a:tailEnd/>
          </a:ln>
        </p:spPr>
        <p:txBody>
          <a:bodyPr wrap="none" lIns="91395" tIns="45699" rIns="91395" bIns="45699" anchor="ctr"/>
          <a:lstStyle/>
          <a:p>
            <a:pPr algn="ctr"/>
            <a:r>
              <a:rPr lang="ja-JP" altLang="en-US" sz="1600">
                <a:latin typeface="HGPｺﾞｼｯｸM" pitchFamily="50" charset="-128"/>
                <a:ea typeface="HGPｺﾞｼｯｸM" pitchFamily="50" charset="-128"/>
              </a:rPr>
              <a:t>有職  </a:t>
            </a:r>
            <a:r>
              <a:rPr lang="en-US" altLang="ja-JP" sz="1600">
                <a:latin typeface="HGPｺﾞｼｯｸM" pitchFamily="50" charset="-128"/>
                <a:ea typeface="HGPｺﾞｼｯｸM" pitchFamily="50" charset="-128"/>
              </a:rPr>
              <a:t>7</a:t>
            </a:r>
            <a:r>
              <a:rPr lang="ja-JP" altLang="en-US" sz="1600">
                <a:latin typeface="HGPｺﾞｼｯｸM" pitchFamily="50" charset="-128"/>
                <a:ea typeface="HGPｺﾞｼｯｸM" pitchFamily="50" charset="-128"/>
              </a:rPr>
              <a:t>８</a:t>
            </a:r>
            <a:r>
              <a:rPr lang="en-US" altLang="ja-JP" sz="1600">
                <a:latin typeface="HGPｺﾞｼｯｸM" pitchFamily="50" charset="-128"/>
                <a:ea typeface="HGPｺﾞｼｯｸM" pitchFamily="50" charset="-128"/>
              </a:rPr>
              <a:t>.</a:t>
            </a:r>
            <a:r>
              <a:rPr lang="ja-JP" altLang="en-US" sz="1600">
                <a:latin typeface="HGPｺﾞｼｯｸM" pitchFamily="50" charset="-128"/>
                <a:ea typeface="HGPｺﾞｼｯｸM" pitchFamily="50" charset="-128"/>
              </a:rPr>
              <a:t>８</a:t>
            </a:r>
            <a:r>
              <a:rPr lang="en-US" altLang="ja-JP" sz="1600">
                <a:latin typeface="HGPｺﾞｼｯｸM" pitchFamily="50" charset="-128"/>
                <a:ea typeface="HGPｺﾞｼｯｸM" pitchFamily="50" charset="-128"/>
              </a:rPr>
              <a:t>%</a:t>
            </a:r>
          </a:p>
        </p:txBody>
      </p:sp>
      <p:sp>
        <p:nvSpPr>
          <p:cNvPr id="36884" name="AutoShape 22"/>
          <p:cNvSpPr>
            <a:spLocks noChangeArrowheads="1"/>
          </p:cNvSpPr>
          <p:nvPr/>
        </p:nvSpPr>
        <p:spPr bwMode="auto">
          <a:xfrm>
            <a:off x="6824297" y="5086351"/>
            <a:ext cx="1003788" cy="225425"/>
          </a:xfrm>
          <a:prstGeom prst="downArrow">
            <a:avLst>
              <a:gd name="adj1" fmla="val 50065"/>
              <a:gd name="adj2" fmla="val 50000"/>
            </a:avLst>
          </a:prstGeom>
          <a:gradFill rotWithShape="1">
            <a:gsLst>
              <a:gs pos="0">
                <a:srgbClr val="AFAFDB"/>
              </a:gs>
              <a:gs pos="50000">
                <a:srgbClr val="CCCCFF"/>
              </a:gs>
              <a:gs pos="100000">
                <a:srgbClr val="AFAFDB"/>
              </a:gs>
            </a:gsLst>
            <a:lin ang="5400000" scaled="1"/>
          </a:gradFill>
          <a:ln w="9525">
            <a:solidFill>
              <a:schemeClr val="tx1"/>
            </a:solidFill>
            <a:miter lim="800000"/>
            <a:headEnd/>
            <a:tailEnd/>
          </a:ln>
        </p:spPr>
        <p:txBody>
          <a:bodyPr vert="eaVert" wrap="none" lIns="91395" tIns="45699" rIns="91395" bIns="45699" anchor="ctr"/>
          <a:lstStyle/>
          <a:p>
            <a:endParaRPr lang="ja-JP" altLang="en-US"/>
          </a:p>
        </p:txBody>
      </p:sp>
      <p:sp>
        <p:nvSpPr>
          <p:cNvPr id="36885" name="AutoShape 23" descr="50%"/>
          <p:cNvSpPr>
            <a:spLocks noChangeArrowheads="1"/>
          </p:cNvSpPr>
          <p:nvPr/>
        </p:nvSpPr>
        <p:spPr bwMode="auto">
          <a:xfrm>
            <a:off x="7496908" y="5373689"/>
            <a:ext cx="1068266" cy="223837"/>
          </a:xfrm>
          <a:prstGeom prst="roundRect">
            <a:avLst>
              <a:gd name="adj" fmla="val 16667"/>
            </a:avLst>
          </a:prstGeom>
          <a:blipFill dpi="0" rotWithShape="0">
            <a:blip r:embed="rId9" cstate="print"/>
            <a:srcRect/>
            <a:tile tx="0" ty="0" sx="100000" sy="100000" flip="none" algn="tl"/>
          </a:blipFill>
          <a:ln w="9525">
            <a:solidFill>
              <a:schemeClr val="tx1"/>
            </a:solidFill>
            <a:round/>
            <a:headEnd/>
            <a:tailEnd/>
          </a:ln>
        </p:spPr>
        <p:txBody>
          <a:bodyPr wrap="none" lIns="91395" tIns="45699" rIns="91395" bIns="45699" anchor="ctr"/>
          <a:lstStyle/>
          <a:p>
            <a:pPr algn="ctr"/>
            <a:r>
              <a:rPr lang="ja-JP" altLang="en-US" sz="1600">
                <a:latin typeface="HGPｺﾞｼｯｸM" pitchFamily="50" charset="-128"/>
                <a:ea typeface="HGPｺﾞｼｯｸM" pitchFamily="50" charset="-128"/>
              </a:rPr>
              <a:t>有職  </a:t>
            </a:r>
            <a:r>
              <a:rPr lang="en-US" altLang="ja-JP" sz="1600" b="1">
                <a:solidFill>
                  <a:srgbClr val="FF0000"/>
                </a:solidFill>
                <a:latin typeface="HGPｺﾞｼｯｸM" pitchFamily="50" charset="-128"/>
                <a:ea typeface="HGPｺﾞｼｯｸM" pitchFamily="50" charset="-128"/>
              </a:rPr>
              <a:t>45.7</a:t>
            </a:r>
            <a:r>
              <a:rPr lang="en-US" altLang="ja-JP" sz="1600">
                <a:latin typeface="HGPｺﾞｼｯｸM" pitchFamily="50" charset="-128"/>
                <a:ea typeface="HGPｺﾞｼｯｸM" pitchFamily="50" charset="-128"/>
              </a:rPr>
              <a:t>%</a:t>
            </a:r>
          </a:p>
        </p:txBody>
      </p:sp>
      <p:sp>
        <p:nvSpPr>
          <p:cNvPr id="36886" name="AutoShape 24"/>
          <p:cNvSpPr>
            <a:spLocks/>
          </p:cNvSpPr>
          <p:nvPr/>
        </p:nvSpPr>
        <p:spPr bwMode="auto">
          <a:xfrm rot="5400000" flipV="1">
            <a:off x="6528350" y="4824840"/>
            <a:ext cx="150812" cy="1572358"/>
          </a:xfrm>
          <a:prstGeom prst="leftBracket">
            <a:avLst>
              <a:gd name="adj" fmla="val 237138"/>
            </a:avLst>
          </a:prstGeom>
          <a:noFill/>
          <a:ln w="9525">
            <a:solidFill>
              <a:schemeClr val="tx1"/>
            </a:solidFill>
            <a:round/>
            <a:headEnd/>
            <a:tailEnd/>
          </a:ln>
        </p:spPr>
        <p:txBody>
          <a:bodyPr wrap="none" lIns="91395" tIns="45699" rIns="91395" bIns="45699" anchor="ctr"/>
          <a:lstStyle/>
          <a:p>
            <a:endParaRPr lang="ja-JP" altLang="en-US"/>
          </a:p>
        </p:txBody>
      </p:sp>
      <p:sp>
        <p:nvSpPr>
          <p:cNvPr id="36887" name="AutoShape 25" descr="50%"/>
          <p:cNvSpPr>
            <a:spLocks noChangeArrowheads="1"/>
          </p:cNvSpPr>
          <p:nvPr/>
        </p:nvSpPr>
        <p:spPr bwMode="auto">
          <a:xfrm>
            <a:off x="6167805" y="5373689"/>
            <a:ext cx="1005254" cy="223837"/>
          </a:xfrm>
          <a:prstGeom prst="roundRect">
            <a:avLst>
              <a:gd name="adj" fmla="val 16667"/>
            </a:avLst>
          </a:prstGeom>
          <a:blipFill dpi="0" rotWithShape="0">
            <a:blip r:embed="rId10" cstate="print"/>
            <a:srcRect/>
            <a:tile tx="0" ty="0" sx="100000" sy="100000" flip="none" algn="tl"/>
          </a:blipFill>
          <a:ln w="9525">
            <a:solidFill>
              <a:schemeClr val="tx1"/>
            </a:solidFill>
            <a:round/>
            <a:headEnd/>
            <a:tailEnd/>
          </a:ln>
        </p:spPr>
        <p:txBody>
          <a:bodyPr wrap="none" lIns="91395" tIns="45699" rIns="91395" bIns="45699" anchor="ctr"/>
          <a:lstStyle/>
          <a:p>
            <a:pPr algn="ctr"/>
            <a:r>
              <a:rPr lang="ja-JP" altLang="en-US" sz="1600">
                <a:latin typeface="HGPｺﾞｼｯｸM" pitchFamily="50" charset="-128"/>
                <a:ea typeface="HGPｺﾞｼｯｸM" pitchFamily="50" charset="-128"/>
              </a:rPr>
              <a:t>無職 </a:t>
            </a:r>
            <a:r>
              <a:rPr lang="en-US" altLang="ja-JP" sz="1600">
                <a:latin typeface="HGPｺﾞｼｯｸM" pitchFamily="50" charset="-128"/>
                <a:ea typeface="HGPｺﾞｼｯｸM" pitchFamily="50" charset="-128"/>
              </a:rPr>
              <a:t>54.1%</a:t>
            </a:r>
          </a:p>
        </p:txBody>
      </p:sp>
      <p:sp>
        <p:nvSpPr>
          <p:cNvPr id="36888" name="Text Box 6"/>
          <p:cNvSpPr txBox="1">
            <a:spLocks noChangeArrowheads="1"/>
          </p:cNvSpPr>
          <p:nvPr/>
        </p:nvSpPr>
        <p:spPr bwMode="auto">
          <a:xfrm>
            <a:off x="4438651" y="4508501"/>
            <a:ext cx="710711" cy="461963"/>
          </a:xfrm>
          <a:prstGeom prst="rect">
            <a:avLst/>
          </a:prstGeom>
          <a:noFill/>
          <a:ln w="9525">
            <a:noFill/>
            <a:miter lim="800000"/>
            <a:headEnd/>
            <a:tailEnd/>
          </a:ln>
        </p:spPr>
        <p:txBody>
          <a:bodyPr lIns="91395" tIns="45699" rIns="91395" bIns="45699">
            <a:spAutoFit/>
          </a:bodyPr>
          <a:lstStyle/>
          <a:p>
            <a:pPr algn="ctr"/>
            <a:r>
              <a:rPr lang="ja-JP" altLang="en-US" sz="1200"/>
              <a:t>出産</a:t>
            </a:r>
          </a:p>
          <a:p>
            <a:pPr algn="ctr"/>
            <a:r>
              <a:rPr lang="en-US" altLang="ja-JP" sz="1200"/>
              <a:t>1</a:t>
            </a:r>
            <a:r>
              <a:rPr lang="ja-JP" altLang="en-US" sz="1200"/>
              <a:t>年前</a:t>
            </a:r>
          </a:p>
        </p:txBody>
      </p:sp>
      <p:sp>
        <p:nvSpPr>
          <p:cNvPr id="36889" name="Text Box 11"/>
          <p:cNvSpPr txBox="1">
            <a:spLocks noChangeArrowheads="1"/>
          </p:cNvSpPr>
          <p:nvPr/>
        </p:nvSpPr>
        <p:spPr bwMode="auto">
          <a:xfrm>
            <a:off x="4837236" y="5589588"/>
            <a:ext cx="1063869" cy="830954"/>
          </a:xfrm>
          <a:prstGeom prst="rect">
            <a:avLst/>
          </a:prstGeom>
          <a:noFill/>
          <a:ln w="9525">
            <a:noFill/>
            <a:miter lim="800000"/>
            <a:headEnd/>
            <a:tailEnd/>
          </a:ln>
        </p:spPr>
        <p:txBody>
          <a:bodyPr lIns="91395" tIns="45699" rIns="91395" bIns="45699">
            <a:spAutoFit/>
          </a:bodyPr>
          <a:lstStyle/>
          <a:p>
            <a:pPr algn="ctr">
              <a:spcBef>
                <a:spcPct val="50000"/>
              </a:spcBef>
            </a:pPr>
            <a:r>
              <a:rPr lang="ja-JP" altLang="en-US" sz="1200"/>
              <a:t>出産</a:t>
            </a:r>
            <a:r>
              <a:rPr lang="en-US" altLang="ja-JP" sz="1200"/>
              <a:t>1</a:t>
            </a:r>
            <a:r>
              <a:rPr lang="ja-JP" altLang="en-US" sz="1200"/>
              <a:t>年前の有職者の出産半年後の状況</a:t>
            </a:r>
          </a:p>
        </p:txBody>
      </p:sp>
      <p:sp>
        <p:nvSpPr>
          <p:cNvPr id="36890" name="Text Box 6"/>
          <p:cNvSpPr txBox="1">
            <a:spLocks noChangeArrowheads="1"/>
          </p:cNvSpPr>
          <p:nvPr/>
        </p:nvSpPr>
        <p:spPr bwMode="auto">
          <a:xfrm>
            <a:off x="4904643" y="1341439"/>
            <a:ext cx="1422888" cy="276225"/>
          </a:xfrm>
          <a:prstGeom prst="rect">
            <a:avLst/>
          </a:prstGeom>
          <a:solidFill>
            <a:srgbClr val="FFCC99"/>
          </a:solidFill>
          <a:ln w="9525">
            <a:solidFill>
              <a:schemeClr val="tx1"/>
            </a:solidFill>
            <a:miter lim="800000"/>
            <a:headEnd/>
            <a:tailEnd/>
          </a:ln>
        </p:spPr>
        <p:txBody>
          <a:bodyPr lIns="91395" tIns="45699" rIns="91395" bIns="45699">
            <a:spAutoFit/>
          </a:bodyPr>
          <a:lstStyle/>
          <a:p>
            <a:pPr algn="ctr"/>
            <a:r>
              <a:rPr lang="ja-JP" altLang="en-US" sz="1200"/>
              <a:t>平成１３年出生児</a:t>
            </a:r>
          </a:p>
        </p:txBody>
      </p:sp>
      <p:sp>
        <p:nvSpPr>
          <p:cNvPr id="36891" name="Text Box 6"/>
          <p:cNvSpPr txBox="1">
            <a:spLocks noChangeArrowheads="1"/>
          </p:cNvSpPr>
          <p:nvPr/>
        </p:nvSpPr>
        <p:spPr bwMode="auto">
          <a:xfrm>
            <a:off x="5037993" y="3789364"/>
            <a:ext cx="1422889" cy="276225"/>
          </a:xfrm>
          <a:prstGeom prst="rect">
            <a:avLst/>
          </a:prstGeom>
          <a:solidFill>
            <a:srgbClr val="FFCC99"/>
          </a:solidFill>
          <a:ln w="9525">
            <a:solidFill>
              <a:schemeClr val="tx1"/>
            </a:solidFill>
            <a:miter lim="800000"/>
            <a:headEnd/>
            <a:tailEnd/>
          </a:ln>
        </p:spPr>
        <p:txBody>
          <a:bodyPr lIns="91395" tIns="45699" rIns="91395" bIns="45699">
            <a:spAutoFit/>
          </a:bodyPr>
          <a:lstStyle/>
          <a:p>
            <a:pPr algn="ctr"/>
            <a:r>
              <a:rPr lang="ja-JP" altLang="en-US" sz="1200"/>
              <a:t>平成２２年出生児</a:t>
            </a:r>
          </a:p>
        </p:txBody>
      </p:sp>
      <p:grpSp>
        <p:nvGrpSpPr>
          <p:cNvPr id="2" name="グループ化 47"/>
          <p:cNvGrpSpPr>
            <a:grpSpLocks/>
          </p:cNvGrpSpPr>
          <p:nvPr/>
        </p:nvGrpSpPr>
        <p:grpSpPr bwMode="auto">
          <a:xfrm>
            <a:off x="5322272" y="1557338"/>
            <a:ext cx="3503742" cy="2131986"/>
            <a:chOff x="5136190" y="1645398"/>
            <a:chExt cx="4675588" cy="2449529"/>
          </a:xfrm>
        </p:grpSpPr>
        <p:graphicFrame>
          <p:nvGraphicFramePr>
            <p:cNvPr id="36902" name="Object 5"/>
            <p:cNvGraphicFramePr>
              <a:graphicFrameLocks noChangeAspect="1"/>
            </p:cNvGraphicFramePr>
            <p:nvPr/>
          </p:nvGraphicFramePr>
          <p:xfrm>
            <a:off x="6066791" y="2866609"/>
            <a:ext cx="3557306" cy="1228318"/>
          </p:xfrm>
          <a:graphic>
            <a:graphicData uri="http://schemas.openxmlformats.org/presentationml/2006/ole">
              <mc:AlternateContent xmlns:mc="http://schemas.openxmlformats.org/markup-compatibility/2006">
                <mc:Choice xmlns:v="urn:schemas-microsoft-com:vml" Requires="v">
                  <p:oleObj spid="_x0000_s3102" r:id="rId11" imgW="2883658" imgH="1066892" progId="Excel.Sheet.8">
                    <p:embed/>
                  </p:oleObj>
                </mc:Choice>
                <mc:Fallback>
                  <p:oleObj r:id="rId11" imgW="2883658" imgH="1066892" progId="Excel.Sheet.8">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66791" y="2866609"/>
                          <a:ext cx="3557306" cy="12283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903" name="Object 2"/>
            <p:cNvGraphicFramePr>
              <a:graphicFrameLocks noChangeAspect="1"/>
            </p:cNvGraphicFramePr>
            <p:nvPr/>
          </p:nvGraphicFramePr>
          <p:xfrm>
            <a:off x="5136190" y="1708733"/>
            <a:ext cx="4347748" cy="1016265"/>
          </p:xfrm>
          <a:graphic>
            <a:graphicData uri="http://schemas.openxmlformats.org/presentationml/2006/ole">
              <mc:AlternateContent xmlns:mc="http://schemas.openxmlformats.org/markup-compatibility/2006">
                <mc:Choice xmlns:v="urn:schemas-microsoft-com:vml" Requires="v">
                  <p:oleObj spid="_x0000_s3103" r:id="rId13" imgW="3529890" imgH="890093" progId="Excel.Sheet.8">
                    <p:embed/>
                  </p:oleObj>
                </mc:Choice>
                <mc:Fallback>
                  <p:oleObj r:id="rId13" imgW="3529890" imgH="890093" progId="Excel.Sheet.8">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36190" y="1708733"/>
                          <a:ext cx="4347748" cy="10162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904" name="AutoShape 3"/>
            <p:cNvSpPr>
              <a:spLocks/>
            </p:cNvSpPr>
            <p:nvPr/>
          </p:nvSpPr>
          <p:spPr bwMode="auto">
            <a:xfrm rot="5400000">
              <a:off x="7824838" y="394862"/>
              <a:ext cx="224898" cy="2860456"/>
            </a:xfrm>
            <a:prstGeom prst="leftBracket">
              <a:avLst>
                <a:gd name="adj" fmla="val 56882"/>
              </a:avLst>
            </a:prstGeom>
            <a:noFill/>
            <a:ln w="9525">
              <a:solidFill>
                <a:schemeClr val="tx1"/>
              </a:solidFill>
              <a:round/>
              <a:headEnd/>
              <a:tailEnd/>
            </a:ln>
          </p:spPr>
          <p:txBody>
            <a:bodyPr wrap="none" lIns="91423" tIns="45712" rIns="91423" bIns="45712" anchor="ctr"/>
            <a:lstStyle/>
            <a:p>
              <a:endParaRPr lang="ja-JP" altLang="en-US"/>
            </a:p>
          </p:txBody>
        </p:sp>
        <p:sp>
          <p:nvSpPr>
            <p:cNvPr id="36905" name="Line 7"/>
            <p:cNvSpPr>
              <a:spLocks noChangeShapeType="1"/>
            </p:cNvSpPr>
            <p:nvPr/>
          </p:nvSpPr>
          <p:spPr bwMode="auto">
            <a:xfrm flipH="1">
              <a:off x="9417496" y="1772816"/>
              <a:ext cx="0" cy="1152128"/>
            </a:xfrm>
            <a:prstGeom prst="line">
              <a:avLst/>
            </a:prstGeom>
            <a:noFill/>
            <a:ln w="9525" cap="rnd">
              <a:solidFill>
                <a:schemeClr val="tx1"/>
              </a:solidFill>
              <a:prstDash val="sysDot"/>
              <a:round/>
              <a:headEnd/>
              <a:tailEnd/>
            </a:ln>
          </p:spPr>
          <p:txBody>
            <a:bodyPr wrap="none" lIns="91423" tIns="45712" rIns="91423" bIns="45712"/>
            <a:lstStyle/>
            <a:p>
              <a:endParaRPr lang="ja-JP" altLang="en-US"/>
            </a:p>
          </p:txBody>
        </p:sp>
        <p:sp>
          <p:nvSpPr>
            <p:cNvPr id="36906" name="Line 8"/>
            <p:cNvSpPr>
              <a:spLocks noChangeShapeType="1"/>
            </p:cNvSpPr>
            <p:nvPr/>
          </p:nvSpPr>
          <p:spPr bwMode="auto">
            <a:xfrm flipH="1">
              <a:off x="6465168" y="2420889"/>
              <a:ext cx="1" cy="504056"/>
            </a:xfrm>
            <a:prstGeom prst="line">
              <a:avLst/>
            </a:prstGeom>
            <a:noFill/>
            <a:ln w="9525" cap="rnd">
              <a:solidFill>
                <a:schemeClr val="tx1"/>
              </a:solidFill>
              <a:prstDash val="sysDot"/>
              <a:round/>
              <a:headEnd/>
              <a:tailEnd/>
            </a:ln>
          </p:spPr>
          <p:txBody>
            <a:bodyPr wrap="none" lIns="91423" tIns="45712" rIns="91423" bIns="45712"/>
            <a:lstStyle/>
            <a:p>
              <a:endParaRPr lang="ja-JP" altLang="en-US"/>
            </a:p>
          </p:txBody>
        </p:sp>
        <p:sp>
          <p:nvSpPr>
            <p:cNvPr id="36907" name="AutoShape 9"/>
            <p:cNvSpPr>
              <a:spLocks/>
            </p:cNvSpPr>
            <p:nvPr/>
          </p:nvSpPr>
          <p:spPr bwMode="auto">
            <a:xfrm rot="5400000" flipV="1">
              <a:off x="8921397" y="2547805"/>
              <a:ext cx="74965" cy="953488"/>
            </a:xfrm>
            <a:prstGeom prst="leftBracket">
              <a:avLst>
                <a:gd name="adj" fmla="val 54645"/>
              </a:avLst>
            </a:prstGeom>
            <a:noFill/>
            <a:ln w="9525">
              <a:solidFill>
                <a:schemeClr val="tx1"/>
              </a:solidFill>
              <a:round/>
              <a:headEnd/>
              <a:tailEnd/>
            </a:ln>
          </p:spPr>
          <p:txBody>
            <a:bodyPr wrap="none" lIns="91423" tIns="45712" rIns="91423" bIns="45712" anchor="ctr"/>
            <a:lstStyle/>
            <a:p>
              <a:endParaRPr lang="ja-JP" altLang="en-US"/>
            </a:p>
          </p:txBody>
        </p:sp>
        <p:sp>
          <p:nvSpPr>
            <p:cNvPr id="36908" name="Text Box 17"/>
            <p:cNvSpPr txBox="1">
              <a:spLocks noChangeArrowheads="1"/>
            </p:cNvSpPr>
            <p:nvPr/>
          </p:nvSpPr>
          <p:spPr bwMode="auto">
            <a:xfrm>
              <a:off x="5621681" y="1937540"/>
              <a:ext cx="681671" cy="300397"/>
            </a:xfrm>
            <a:prstGeom prst="rect">
              <a:avLst/>
            </a:prstGeom>
            <a:noFill/>
            <a:ln w="9525">
              <a:noFill/>
              <a:miter lim="800000"/>
              <a:headEnd/>
              <a:tailEnd/>
            </a:ln>
          </p:spPr>
          <p:txBody>
            <a:bodyPr lIns="91423" tIns="45712" rIns="91423" bIns="45712">
              <a:spAutoFit/>
            </a:bodyPr>
            <a:lstStyle/>
            <a:p>
              <a:pPr>
                <a:spcBef>
                  <a:spcPct val="50000"/>
                </a:spcBef>
              </a:pPr>
              <a:r>
                <a:rPr lang="ja-JP" altLang="en-US" sz="1100">
                  <a:ea typeface="HGPｺﾞｼｯｸM" pitchFamily="50" charset="-128"/>
                </a:rPr>
                <a:t>無職</a:t>
              </a:r>
            </a:p>
          </p:txBody>
        </p:sp>
        <p:sp>
          <p:nvSpPr>
            <p:cNvPr id="36909" name="Text Box 18"/>
            <p:cNvSpPr txBox="1">
              <a:spLocks noChangeArrowheads="1"/>
            </p:cNvSpPr>
            <p:nvPr/>
          </p:nvSpPr>
          <p:spPr bwMode="auto">
            <a:xfrm>
              <a:off x="6618160" y="1976155"/>
              <a:ext cx="1210563" cy="300397"/>
            </a:xfrm>
            <a:prstGeom prst="rect">
              <a:avLst/>
            </a:prstGeom>
            <a:noFill/>
            <a:ln w="9525">
              <a:noFill/>
              <a:miter lim="800000"/>
              <a:headEnd/>
              <a:tailEnd/>
            </a:ln>
          </p:spPr>
          <p:txBody>
            <a:bodyPr lIns="91423" tIns="45712" rIns="91423" bIns="45712">
              <a:spAutoFit/>
            </a:bodyPr>
            <a:lstStyle/>
            <a:p>
              <a:pPr>
                <a:spcBef>
                  <a:spcPct val="50000"/>
                </a:spcBef>
              </a:pPr>
              <a:r>
                <a:rPr lang="ja-JP" altLang="en-US" sz="1100">
                  <a:ea typeface="HGPｺﾞｼｯｸM" pitchFamily="50" charset="-128"/>
                </a:rPr>
                <a:t>勤め（常勤）</a:t>
              </a:r>
            </a:p>
          </p:txBody>
        </p:sp>
        <p:sp>
          <p:nvSpPr>
            <p:cNvPr id="36910" name="Text Box 19"/>
            <p:cNvSpPr txBox="1">
              <a:spLocks noChangeArrowheads="1"/>
            </p:cNvSpPr>
            <p:nvPr/>
          </p:nvSpPr>
          <p:spPr bwMode="auto">
            <a:xfrm>
              <a:off x="7704978" y="1892970"/>
              <a:ext cx="1330672" cy="535712"/>
            </a:xfrm>
            <a:prstGeom prst="rect">
              <a:avLst/>
            </a:prstGeom>
            <a:noFill/>
            <a:ln w="9525">
              <a:noFill/>
              <a:miter lim="800000"/>
              <a:headEnd/>
              <a:tailEnd/>
            </a:ln>
          </p:spPr>
          <p:txBody>
            <a:bodyPr lIns="91423" tIns="45712" rIns="91423" bIns="45712">
              <a:spAutoFit/>
            </a:bodyPr>
            <a:lstStyle/>
            <a:p>
              <a:pPr algn="ctr">
                <a:lnSpc>
                  <a:spcPct val="90000"/>
                </a:lnSpc>
              </a:pPr>
              <a:r>
                <a:rPr lang="ja-JP" altLang="en-US" sz="900" dirty="0">
                  <a:ea typeface="HGPｺﾞｼｯｸM" pitchFamily="50" charset="-128"/>
                </a:rPr>
                <a:t>勤め</a:t>
              </a:r>
            </a:p>
            <a:p>
              <a:pPr algn="ctr">
                <a:lnSpc>
                  <a:spcPct val="90000"/>
                </a:lnSpc>
              </a:pPr>
              <a:r>
                <a:rPr lang="ja-JP" altLang="en-US" sz="900" dirty="0">
                  <a:ea typeface="HGPｺﾞｼｯｸM" pitchFamily="50" charset="-128"/>
                </a:rPr>
                <a:t>（パート・アルバイト）</a:t>
              </a:r>
            </a:p>
          </p:txBody>
        </p:sp>
        <p:sp>
          <p:nvSpPr>
            <p:cNvPr id="36911" name="AutoShape 21" descr="50%"/>
            <p:cNvSpPr>
              <a:spLocks noChangeArrowheads="1"/>
            </p:cNvSpPr>
            <p:nvPr/>
          </p:nvSpPr>
          <p:spPr bwMode="auto">
            <a:xfrm>
              <a:off x="7327853" y="1645398"/>
              <a:ext cx="1563248" cy="216453"/>
            </a:xfrm>
            <a:prstGeom prst="roundRect">
              <a:avLst>
                <a:gd name="adj" fmla="val 16667"/>
              </a:avLst>
            </a:prstGeom>
            <a:blipFill dpi="0" rotWithShape="0">
              <a:blip r:embed="rId9" cstate="print"/>
              <a:srcRect/>
              <a:tile tx="0" ty="0" sx="100000" sy="100000" flip="none" algn="tl"/>
            </a:blipFill>
            <a:ln w="9525">
              <a:solidFill>
                <a:schemeClr val="tx1"/>
              </a:solidFill>
              <a:round/>
              <a:headEnd/>
              <a:tailEnd/>
            </a:ln>
          </p:spPr>
          <p:txBody>
            <a:bodyPr wrap="none" lIns="91423" tIns="45712" rIns="91423" bIns="45712" anchor="ctr"/>
            <a:lstStyle/>
            <a:p>
              <a:pPr algn="ctr"/>
              <a:r>
                <a:rPr lang="ja-JP" altLang="en-US" sz="1400">
                  <a:latin typeface="HGPｺﾞｼｯｸM" pitchFamily="50" charset="-128"/>
                  <a:ea typeface="HGPｺﾞｼｯｸM" pitchFamily="50" charset="-128"/>
                </a:rPr>
                <a:t>有職  </a:t>
              </a:r>
              <a:r>
                <a:rPr lang="en-US" altLang="ja-JP" sz="1400">
                  <a:latin typeface="HGPｺﾞｼｯｸM" pitchFamily="50" charset="-128"/>
                  <a:ea typeface="HGPｺﾞｼｯｸM" pitchFamily="50" charset="-128"/>
                </a:rPr>
                <a:t>7</a:t>
              </a:r>
              <a:r>
                <a:rPr lang="ja-JP" altLang="en-US" sz="1400">
                  <a:latin typeface="HGPｺﾞｼｯｸM" pitchFamily="50" charset="-128"/>
                  <a:ea typeface="HGPｺﾞｼｯｸM" pitchFamily="50" charset="-128"/>
                </a:rPr>
                <a:t>３</a:t>
              </a:r>
              <a:r>
                <a:rPr lang="en-US" altLang="ja-JP" sz="1400">
                  <a:latin typeface="HGPｺﾞｼｯｸM" pitchFamily="50" charset="-128"/>
                  <a:ea typeface="HGPｺﾞｼｯｸM" pitchFamily="50" charset="-128"/>
                </a:rPr>
                <a:t>.</a:t>
              </a:r>
              <a:r>
                <a:rPr lang="ja-JP" altLang="en-US" sz="1400">
                  <a:latin typeface="HGPｺﾞｼｯｸM" pitchFamily="50" charset="-128"/>
                  <a:ea typeface="HGPｺﾞｼｯｸM" pitchFamily="50" charset="-128"/>
                </a:rPr>
                <a:t>５</a:t>
              </a:r>
              <a:r>
                <a:rPr lang="en-US" altLang="ja-JP" sz="1400">
                  <a:latin typeface="HGPｺﾞｼｯｸM" pitchFamily="50" charset="-128"/>
                  <a:ea typeface="HGPｺﾞｼｯｸM" pitchFamily="50" charset="-128"/>
                </a:rPr>
                <a:t>%</a:t>
              </a:r>
            </a:p>
          </p:txBody>
        </p:sp>
        <p:sp>
          <p:nvSpPr>
            <p:cNvPr id="36912" name="AutoShape 22"/>
            <p:cNvSpPr>
              <a:spLocks noChangeArrowheads="1"/>
            </p:cNvSpPr>
            <p:nvPr/>
          </p:nvSpPr>
          <p:spPr bwMode="auto">
            <a:xfrm>
              <a:off x="7392438" y="2537269"/>
              <a:ext cx="1088571" cy="224899"/>
            </a:xfrm>
            <a:prstGeom prst="downArrow">
              <a:avLst>
                <a:gd name="adj1" fmla="val 50065"/>
                <a:gd name="adj2" fmla="val 50000"/>
              </a:avLst>
            </a:prstGeom>
            <a:gradFill rotWithShape="1">
              <a:gsLst>
                <a:gs pos="0">
                  <a:srgbClr val="AFAFDB"/>
                </a:gs>
                <a:gs pos="50000">
                  <a:srgbClr val="CCCCFF"/>
                </a:gs>
                <a:gs pos="100000">
                  <a:srgbClr val="AFAFDB"/>
                </a:gs>
              </a:gsLst>
              <a:lin ang="5400000" scaled="1"/>
            </a:gradFill>
            <a:ln w="9525">
              <a:solidFill>
                <a:schemeClr val="tx1"/>
              </a:solidFill>
              <a:miter lim="800000"/>
              <a:headEnd/>
              <a:tailEnd/>
            </a:ln>
          </p:spPr>
          <p:txBody>
            <a:bodyPr vert="eaVert" wrap="none" lIns="91423" tIns="45712" rIns="91423" bIns="45712" anchor="ctr"/>
            <a:lstStyle/>
            <a:p>
              <a:endParaRPr lang="ja-JP" altLang="en-US"/>
            </a:p>
          </p:txBody>
        </p:sp>
        <p:sp>
          <p:nvSpPr>
            <p:cNvPr id="36913" name="AutoShape 23" descr="50%"/>
            <p:cNvSpPr>
              <a:spLocks noChangeArrowheads="1"/>
            </p:cNvSpPr>
            <p:nvPr/>
          </p:nvSpPr>
          <p:spPr bwMode="auto">
            <a:xfrm>
              <a:off x="8214969" y="2803047"/>
              <a:ext cx="1220652" cy="184017"/>
            </a:xfrm>
            <a:prstGeom prst="roundRect">
              <a:avLst>
                <a:gd name="adj" fmla="val 16667"/>
              </a:avLst>
            </a:prstGeom>
            <a:blipFill dpi="0" rotWithShape="0">
              <a:blip r:embed="rId9" cstate="print"/>
              <a:srcRect/>
              <a:tile tx="0" ty="0" sx="100000" sy="100000" flip="none" algn="tl"/>
            </a:blipFill>
            <a:ln w="9525">
              <a:solidFill>
                <a:schemeClr val="tx1"/>
              </a:solidFill>
              <a:round/>
              <a:headEnd/>
              <a:tailEnd/>
            </a:ln>
          </p:spPr>
          <p:txBody>
            <a:bodyPr wrap="none" lIns="91423" tIns="45712" rIns="91423" bIns="45712" anchor="ctr"/>
            <a:lstStyle/>
            <a:p>
              <a:pPr algn="ctr"/>
              <a:r>
                <a:rPr lang="ja-JP" altLang="en-US" sz="1400">
                  <a:latin typeface="HGPｺﾞｼｯｸM" pitchFamily="50" charset="-128"/>
                  <a:ea typeface="HGPｺﾞｼｯｸM" pitchFamily="50" charset="-128"/>
                </a:rPr>
                <a:t>有職  ３２</a:t>
              </a:r>
              <a:r>
                <a:rPr lang="en-US" altLang="ja-JP" sz="1400">
                  <a:latin typeface="HGPｺﾞｼｯｸM" pitchFamily="50" charset="-128"/>
                  <a:ea typeface="HGPｺﾞｼｯｸM" pitchFamily="50" charset="-128"/>
                </a:rPr>
                <a:t>.</a:t>
              </a:r>
              <a:r>
                <a:rPr lang="ja-JP" altLang="en-US" sz="1400">
                  <a:latin typeface="HGPｺﾞｼｯｸM" pitchFamily="50" charset="-128"/>
                  <a:ea typeface="HGPｺﾞｼｯｸM" pitchFamily="50" charset="-128"/>
                </a:rPr>
                <a:t>２</a:t>
              </a:r>
              <a:r>
                <a:rPr lang="en-US" altLang="ja-JP" sz="1400">
                  <a:latin typeface="HGPｺﾞｼｯｸM" pitchFamily="50" charset="-128"/>
                  <a:ea typeface="HGPｺﾞｼｯｸM" pitchFamily="50" charset="-128"/>
                </a:rPr>
                <a:t>%</a:t>
              </a:r>
            </a:p>
          </p:txBody>
        </p:sp>
        <p:sp>
          <p:nvSpPr>
            <p:cNvPr id="36914" name="AutoShape 24"/>
            <p:cNvSpPr>
              <a:spLocks/>
            </p:cNvSpPr>
            <p:nvPr/>
          </p:nvSpPr>
          <p:spPr bwMode="auto">
            <a:xfrm rot="5400000" flipV="1">
              <a:off x="7419631" y="2074493"/>
              <a:ext cx="149932" cy="1975077"/>
            </a:xfrm>
            <a:prstGeom prst="leftBracket">
              <a:avLst>
                <a:gd name="adj" fmla="val 238397"/>
              </a:avLst>
            </a:prstGeom>
            <a:noFill/>
            <a:ln w="9525">
              <a:solidFill>
                <a:schemeClr val="tx1"/>
              </a:solidFill>
              <a:round/>
              <a:headEnd/>
              <a:tailEnd/>
            </a:ln>
          </p:spPr>
          <p:txBody>
            <a:bodyPr wrap="none" lIns="91423" tIns="45712" rIns="91423" bIns="45712" anchor="ctr"/>
            <a:lstStyle/>
            <a:p>
              <a:endParaRPr lang="ja-JP" altLang="en-US"/>
            </a:p>
          </p:txBody>
        </p:sp>
        <p:sp>
          <p:nvSpPr>
            <p:cNvPr id="36915" name="AutoShape 25" descr="50%"/>
            <p:cNvSpPr>
              <a:spLocks noChangeArrowheads="1"/>
            </p:cNvSpPr>
            <p:nvPr/>
          </p:nvSpPr>
          <p:spPr bwMode="auto">
            <a:xfrm>
              <a:off x="6643271" y="2780928"/>
              <a:ext cx="1190049" cy="205414"/>
            </a:xfrm>
            <a:prstGeom prst="roundRect">
              <a:avLst>
                <a:gd name="adj" fmla="val 16667"/>
              </a:avLst>
            </a:prstGeom>
            <a:blipFill dpi="0" rotWithShape="0">
              <a:blip r:embed="rId10" cstate="print"/>
              <a:srcRect/>
              <a:tile tx="0" ty="0" sx="100000" sy="100000" flip="none" algn="tl"/>
            </a:blipFill>
            <a:ln w="9525">
              <a:solidFill>
                <a:schemeClr val="tx1"/>
              </a:solidFill>
              <a:round/>
              <a:headEnd/>
              <a:tailEnd/>
            </a:ln>
          </p:spPr>
          <p:txBody>
            <a:bodyPr wrap="none" lIns="91423" tIns="45712" rIns="91423" bIns="45712" anchor="ctr"/>
            <a:lstStyle/>
            <a:p>
              <a:pPr algn="ctr"/>
              <a:r>
                <a:rPr lang="ja-JP" altLang="en-US" sz="1400">
                  <a:latin typeface="HGPｺﾞｼｯｸM" pitchFamily="50" charset="-128"/>
                  <a:ea typeface="HGPｺﾞｼｯｸM" pitchFamily="50" charset="-128"/>
                </a:rPr>
                <a:t>無職 ６７</a:t>
              </a:r>
              <a:r>
                <a:rPr lang="en-US" altLang="ja-JP" sz="1400">
                  <a:latin typeface="HGPｺﾞｼｯｸM" pitchFamily="50" charset="-128"/>
                  <a:ea typeface="HGPｺﾞｼｯｸM" pitchFamily="50" charset="-128"/>
                </a:rPr>
                <a:t>.</a:t>
              </a:r>
              <a:r>
                <a:rPr lang="ja-JP" altLang="en-US" sz="1400">
                  <a:latin typeface="HGPｺﾞｼｯｸM" pitchFamily="50" charset="-128"/>
                  <a:ea typeface="HGPｺﾞｼｯｸM" pitchFamily="50" charset="-128"/>
                </a:rPr>
                <a:t>４</a:t>
              </a:r>
              <a:r>
                <a:rPr lang="en-US" altLang="ja-JP" sz="1400">
                  <a:latin typeface="HGPｺﾞｼｯｸM" pitchFamily="50" charset="-128"/>
                  <a:ea typeface="HGPｺﾞｼｯｸM" pitchFamily="50" charset="-128"/>
                </a:rPr>
                <a:t>%</a:t>
              </a:r>
            </a:p>
          </p:txBody>
        </p:sp>
        <p:sp>
          <p:nvSpPr>
            <p:cNvPr id="36916" name="Text Box 20"/>
            <p:cNvSpPr txBox="1">
              <a:spLocks noChangeArrowheads="1"/>
            </p:cNvSpPr>
            <p:nvPr/>
          </p:nvSpPr>
          <p:spPr bwMode="auto">
            <a:xfrm>
              <a:off x="9005844" y="2263079"/>
              <a:ext cx="805934" cy="424098"/>
            </a:xfrm>
            <a:prstGeom prst="rect">
              <a:avLst/>
            </a:prstGeom>
            <a:noFill/>
            <a:ln w="9525">
              <a:noFill/>
              <a:miter lim="800000"/>
              <a:headEnd/>
              <a:tailEnd/>
            </a:ln>
          </p:spPr>
          <p:txBody>
            <a:bodyPr lIns="91423" tIns="45712" rIns="91423" bIns="45712">
              <a:spAutoFit/>
            </a:bodyPr>
            <a:lstStyle/>
            <a:p>
              <a:pPr>
                <a:lnSpc>
                  <a:spcPct val="90000"/>
                </a:lnSpc>
              </a:pPr>
              <a:r>
                <a:rPr lang="ja-JP" altLang="en-US" sz="1000">
                  <a:ea typeface="HGPｺﾞｼｯｸM" pitchFamily="50" charset="-128"/>
                </a:rPr>
                <a:t>自営</a:t>
              </a:r>
            </a:p>
            <a:p>
              <a:pPr>
                <a:lnSpc>
                  <a:spcPct val="90000"/>
                </a:lnSpc>
              </a:pPr>
              <a:r>
                <a:rPr lang="ja-JP" altLang="en-US" sz="1000">
                  <a:ea typeface="HGPｺﾞｼｯｸM" pitchFamily="50" charset="-128"/>
                </a:rPr>
                <a:t>業等</a:t>
              </a:r>
            </a:p>
          </p:txBody>
        </p:sp>
      </p:grpSp>
      <p:sp>
        <p:nvSpPr>
          <p:cNvPr id="36893" name="Rectangle 12"/>
          <p:cNvSpPr>
            <a:spLocks noChangeArrowheads="1"/>
          </p:cNvSpPr>
          <p:nvPr/>
        </p:nvSpPr>
        <p:spPr bwMode="auto">
          <a:xfrm>
            <a:off x="4637943" y="1052514"/>
            <a:ext cx="3871546" cy="584733"/>
          </a:xfrm>
          <a:prstGeom prst="rect">
            <a:avLst/>
          </a:prstGeom>
          <a:noFill/>
          <a:ln w="9525">
            <a:noFill/>
            <a:miter lim="800000"/>
            <a:headEnd/>
            <a:tailEnd/>
          </a:ln>
        </p:spPr>
        <p:txBody>
          <a:bodyPr lIns="91395" tIns="45699" rIns="91395" bIns="45699">
            <a:spAutoFit/>
          </a:bodyPr>
          <a:lstStyle/>
          <a:p>
            <a:r>
              <a:rPr lang="en-US" altLang="ja-JP" sz="1600"/>
              <a:t>○</a:t>
            </a:r>
            <a:r>
              <a:rPr lang="ja-JP" altLang="en-US" sz="1600"/>
              <a:t>第１子出産前後の女性の就業状況の変化</a:t>
            </a:r>
          </a:p>
        </p:txBody>
      </p:sp>
      <p:sp>
        <p:nvSpPr>
          <p:cNvPr id="36894" name="Text Box 20"/>
          <p:cNvSpPr txBox="1">
            <a:spLocks noChangeArrowheads="1"/>
          </p:cNvSpPr>
          <p:nvPr/>
        </p:nvSpPr>
        <p:spPr bwMode="auto">
          <a:xfrm>
            <a:off x="8294077" y="4797426"/>
            <a:ext cx="509954" cy="423863"/>
          </a:xfrm>
          <a:prstGeom prst="rect">
            <a:avLst/>
          </a:prstGeom>
          <a:noFill/>
          <a:ln w="9525">
            <a:noFill/>
            <a:miter lim="800000"/>
            <a:headEnd/>
            <a:tailEnd/>
          </a:ln>
        </p:spPr>
        <p:txBody>
          <a:bodyPr lIns="91395" tIns="45699" rIns="91395" bIns="45699">
            <a:spAutoFit/>
          </a:bodyPr>
          <a:lstStyle/>
          <a:p>
            <a:pPr>
              <a:lnSpc>
                <a:spcPct val="90000"/>
              </a:lnSpc>
            </a:pPr>
            <a:r>
              <a:rPr lang="ja-JP" altLang="en-US" sz="1200">
                <a:ea typeface="HGPｺﾞｼｯｸM" pitchFamily="50" charset="-128"/>
              </a:rPr>
              <a:t>自営</a:t>
            </a:r>
          </a:p>
          <a:p>
            <a:pPr>
              <a:lnSpc>
                <a:spcPct val="90000"/>
              </a:lnSpc>
            </a:pPr>
            <a:r>
              <a:rPr lang="ja-JP" altLang="en-US" sz="1200">
                <a:ea typeface="HGPｺﾞｼｯｸM" pitchFamily="50" charset="-128"/>
              </a:rPr>
              <a:t>業等</a:t>
            </a:r>
          </a:p>
        </p:txBody>
      </p:sp>
      <p:sp>
        <p:nvSpPr>
          <p:cNvPr id="49" name="Text Box 6"/>
          <p:cNvSpPr txBox="1">
            <a:spLocks noChangeArrowheads="1"/>
          </p:cNvSpPr>
          <p:nvPr/>
        </p:nvSpPr>
        <p:spPr bwMode="auto">
          <a:xfrm>
            <a:off x="4173415" y="3500439"/>
            <a:ext cx="734158" cy="579437"/>
          </a:xfrm>
          <a:prstGeom prst="rect">
            <a:avLst/>
          </a:prstGeom>
          <a:noFill/>
          <a:ln w="9525" algn="ctr">
            <a:noFill/>
            <a:miter lim="800000"/>
            <a:headEnd/>
            <a:tailEnd/>
          </a:ln>
        </p:spPr>
        <p:txBody>
          <a:bodyPr lIns="91412" tIns="45705" rIns="91412" bIns="45705">
            <a:spAutoFit/>
          </a:bodyPr>
          <a:lstStyle/>
          <a:p>
            <a:pPr algn="ctr">
              <a:lnSpc>
                <a:spcPts val="500"/>
              </a:lnSpc>
              <a:spcBef>
                <a:spcPct val="50000"/>
              </a:spcBef>
              <a:defRPr/>
            </a:pPr>
            <a:r>
              <a:rPr lang="ja-JP" altLang="en-US" sz="1000" dirty="0">
                <a:solidFill>
                  <a:schemeClr val="tx2"/>
                </a:solidFill>
                <a:latin typeface="+mj-ea"/>
                <a:ea typeface="+mj-ea"/>
              </a:rPr>
              <a:t>出産前</a:t>
            </a:r>
            <a:endParaRPr lang="en-US" altLang="ja-JP" sz="1000" dirty="0">
              <a:solidFill>
                <a:schemeClr val="tx2"/>
              </a:solidFill>
              <a:latin typeface="+mj-ea"/>
              <a:ea typeface="+mj-ea"/>
            </a:endParaRPr>
          </a:p>
          <a:p>
            <a:pPr algn="ctr">
              <a:lnSpc>
                <a:spcPts val="500"/>
              </a:lnSpc>
              <a:spcBef>
                <a:spcPct val="50000"/>
              </a:spcBef>
              <a:defRPr/>
            </a:pPr>
            <a:r>
              <a:rPr lang="ja-JP" altLang="en-US" sz="1000" dirty="0">
                <a:solidFill>
                  <a:schemeClr val="tx2"/>
                </a:solidFill>
                <a:latin typeface="+mj-ea"/>
                <a:ea typeface="+mj-ea"/>
              </a:rPr>
              <a:t>有職</a:t>
            </a:r>
            <a:endParaRPr lang="en-US" altLang="ja-JP" sz="1000" dirty="0">
              <a:solidFill>
                <a:schemeClr val="tx2"/>
              </a:solidFill>
              <a:latin typeface="+mj-ea"/>
              <a:ea typeface="+mj-ea"/>
            </a:endParaRPr>
          </a:p>
          <a:p>
            <a:pPr algn="ctr">
              <a:lnSpc>
                <a:spcPts val="500"/>
              </a:lnSpc>
              <a:spcBef>
                <a:spcPct val="50000"/>
              </a:spcBef>
              <a:defRPr/>
            </a:pPr>
            <a:r>
              <a:rPr lang="en-US" altLang="ja-JP" sz="1000" dirty="0">
                <a:solidFill>
                  <a:schemeClr val="tx2"/>
                </a:solidFill>
                <a:latin typeface="+mj-ea"/>
                <a:ea typeface="+mj-ea"/>
              </a:rPr>
              <a:t>70.7</a:t>
            </a:r>
          </a:p>
          <a:p>
            <a:pPr algn="ctr">
              <a:lnSpc>
                <a:spcPts val="500"/>
              </a:lnSpc>
              <a:spcBef>
                <a:spcPct val="50000"/>
              </a:spcBef>
              <a:defRPr/>
            </a:pPr>
            <a:r>
              <a:rPr lang="ja-JP" altLang="en-US" sz="1000" dirty="0">
                <a:solidFill>
                  <a:schemeClr val="tx2"/>
                </a:solidFill>
                <a:latin typeface="+mj-ea"/>
                <a:ea typeface="+mj-ea"/>
              </a:rPr>
              <a:t>　</a:t>
            </a:r>
            <a:r>
              <a:rPr lang="en-US" altLang="ja-JP" sz="1000" dirty="0">
                <a:solidFill>
                  <a:schemeClr val="tx2"/>
                </a:solidFill>
                <a:latin typeface="+mj-ea"/>
                <a:ea typeface="+mj-ea"/>
              </a:rPr>
              <a:t> (100)</a:t>
            </a:r>
            <a:r>
              <a:rPr lang="ja-JP" altLang="en-US" sz="1000" dirty="0">
                <a:solidFill>
                  <a:schemeClr val="tx2"/>
                </a:solidFill>
                <a:latin typeface="+mj-ea"/>
                <a:ea typeface="+mj-ea"/>
              </a:rPr>
              <a:t>％</a:t>
            </a:r>
          </a:p>
        </p:txBody>
      </p:sp>
      <p:sp>
        <p:nvSpPr>
          <p:cNvPr id="50" name="Text Box 6"/>
          <p:cNvSpPr txBox="1">
            <a:spLocks noChangeArrowheads="1"/>
          </p:cNvSpPr>
          <p:nvPr/>
        </p:nvSpPr>
        <p:spPr bwMode="auto">
          <a:xfrm>
            <a:off x="3774831" y="4221164"/>
            <a:ext cx="1012581" cy="803275"/>
          </a:xfrm>
          <a:prstGeom prst="rect">
            <a:avLst/>
          </a:prstGeom>
          <a:noFill/>
          <a:ln w="9525" algn="ctr">
            <a:noFill/>
            <a:miter lim="800000"/>
            <a:headEnd/>
            <a:tailEnd/>
          </a:ln>
        </p:spPr>
        <p:txBody>
          <a:bodyPr lIns="91412" tIns="45705" rIns="91412" bIns="45705">
            <a:spAutoFit/>
          </a:bodyPr>
          <a:lstStyle/>
          <a:p>
            <a:pPr algn="ctr">
              <a:lnSpc>
                <a:spcPts val="700"/>
              </a:lnSpc>
              <a:spcBef>
                <a:spcPct val="50000"/>
              </a:spcBef>
              <a:defRPr/>
            </a:pPr>
            <a:r>
              <a:rPr lang="ja-JP" altLang="en-US" sz="1100" spc="-150" dirty="0">
                <a:solidFill>
                  <a:schemeClr val="tx2"/>
                </a:solidFill>
                <a:latin typeface="+mj-ea"/>
                <a:ea typeface="+mj-ea"/>
              </a:rPr>
              <a:t>出産後</a:t>
            </a:r>
            <a:endParaRPr lang="en-US" altLang="ja-JP" sz="1100" spc="-150" dirty="0">
              <a:solidFill>
                <a:schemeClr val="tx2"/>
              </a:solidFill>
              <a:latin typeface="+mj-ea"/>
              <a:ea typeface="+mj-ea"/>
            </a:endParaRPr>
          </a:p>
          <a:p>
            <a:pPr algn="ctr">
              <a:lnSpc>
                <a:spcPts val="700"/>
              </a:lnSpc>
              <a:spcBef>
                <a:spcPct val="50000"/>
              </a:spcBef>
              <a:defRPr/>
            </a:pPr>
            <a:r>
              <a:rPr lang="ja-JP" altLang="en-US" sz="1100" spc="-150" dirty="0">
                <a:solidFill>
                  <a:schemeClr val="tx2"/>
                </a:solidFill>
                <a:latin typeface="+mj-ea"/>
                <a:ea typeface="+mj-ea"/>
              </a:rPr>
              <a:t>継続就業率</a:t>
            </a:r>
            <a:endParaRPr lang="en-US" altLang="ja-JP" sz="1100" spc="-150" dirty="0">
              <a:solidFill>
                <a:schemeClr val="tx2"/>
              </a:solidFill>
              <a:latin typeface="+mj-ea"/>
              <a:ea typeface="+mj-ea"/>
            </a:endParaRPr>
          </a:p>
          <a:p>
            <a:pPr algn="ctr">
              <a:lnSpc>
                <a:spcPts val="500"/>
              </a:lnSpc>
              <a:spcBef>
                <a:spcPct val="50000"/>
              </a:spcBef>
              <a:defRPr/>
            </a:pPr>
            <a:r>
              <a:rPr lang="en-US" altLang="ja-JP" sz="1100" dirty="0">
                <a:solidFill>
                  <a:schemeClr val="tx2"/>
                </a:solidFill>
                <a:latin typeface="+mj-ea"/>
                <a:ea typeface="+mj-ea"/>
              </a:rPr>
              <a:t>26.8</a:t>
            </a:r>
          </a:p>
          <a:p>
            <a:pPr algn="ctr">
              <a:lnSpc>
                <a:spcPts val="500"/>
              </a:lnSpc>
              <a:spcBef>
                <a:spcPct val="50000"/>
              </a:spcBef>
              <a:defRPr/>
            </a:pPr>
            <a:r>
              <a:rPr lang="ja-JP" altLang="en-US" sz="1100" dirty="0">
                <a:solidFill>
                  <a:schemeClr val="tx2"/>
                </a:solidFill>
                <a:latin typeface="+mj-ea"/>
                <a:ea typeface="+mj-ea"/>
              </a:rPr>
              <a:t>　</a:t>
            </a:r>
            <a:r>
              <a:rPr lang="en-US" altLang="ja-JP" sz="1100" dirty="0">
                <a:solidFill>
                  <a:schemeClr val="tx2"/>
                </a:solidFill>
                <a:latin typeface="+mj-ea"/>
                <a:ea typeface="+mj-ea"/>
              </a:rPr>
              <a:t>(</a:t>
            </a:r>
            <a:r>
              <a:rPr lang="en-US" altLang="ja-JP" sz="1100" b="1" dirty="0">
                <a:solidFill>
                  <a:srgbClr val="FF0000"/>
                </a:solidFill>
                <a:latin typeface="+mj-ea"/>
                <a:ea typeface="+mj-ea"/>
              </a:rPr>
              <a:t>38.0</a:t>
            </a:r>
            <a:r>
              <a:rPr lang="en-US" altLang="ja-JP" sz="1100" dirty="0">
                <a:solidFill>
                  <a:schemeClr val="tx2"/>
                </a:solidFill>
                <a:latin typeface="+mj-ea"/>
                <a:ea typeface="+mj-ea"/>
              </a:rPr>
              <a:t>)</a:t>
            </a:r>
            <a:r>
              <a:rPr lang="ja-JP" altLang="en-US" sz="1100" dirty="0">
                <a:solidFill>
                  <a:schemeClr val="tx2"/>
                </a:solidFill>
                <a:latin typeface="+mj-ea"/>
                <a:ea typeface="+mj-ea"/>
              </a:rPr>
              <a:t>％</a:t>
            </a:r>
            <a:endParaRPr lang="en-US" altLang="ja-JP" sz="1100" dirty="0">
              <a:solidFill>
                <a:schemeClr val="tx2"/>
              </a:solidFill>
              <a:latin typeface="+mj-ea"/>
              <a:ea typeface="+mj-ea"/>
            </a:endParaRPr>
          </a:p>
          <a:p>
            <a:pPr algn="ctr">
              <a:lnSpc>
                <a:spcPts val="500"/>
              </a:lnSpc>
              <a:spcBef>
                <a:spcPct val="50000"/>
              </a:spcBef>
              <a:defRPr/>
            </a:pPr>
            <a:r>
              <a:rPr lang="en-US" altLang="ja-JP" sz="900" spc="-150" dirty="0">
                <a:solidFill>
                  <a:schemeClr val="tx2"/>
                </a:solidFill>
                <a:latin typeface="+mj-ea"/>
                <a:ea typeface="+mj-ea"/>
              </a:rPr>
              <a:t>(※)</a:t>
            </a:r>
            <a:r>
              <a:rPr lang="ja-JP" altLang="en-US" sz="900" spc="-150" dirty="0">
                <a:solidFill>
                  <a:schemeClr val="tx2"/>
                </a:solidFill>
                <a:latin typeface="+mj-ea"/>
                <a:ea typeface="+mj-ea"/>
              </a:rPr>
              <a:t>　</a:t>
            </a:r>
            <a:r>
              <a:rPr lang="ja-JP" altLang="en-US" sz="1100" dirty="0">
                <a:solidFill>
                  <a:schemeClr val="tx2"/>
                </a:solidFill>
                <a:latin typeface="+mj-ea"/>
                <a:ea typeface="+mj-ea"/>
              </a:rPr>
              <a:t>　</a:t>
            </a:r>
          </a:p>
        </p:txBody>
      </p:sp>
      <p:sp>
        <p:nvSpPr>
          <p:cNvPr id="51" name="右中かっこ 50"/>
          <p:cNvSpPr/>
          <p:nvPr/>
        </p:nvSpPr>
        <p:spPr>
          <a:xfrm>
            <a:off x="4040066" y="2565400"/>
            <a:ext cx="266700" cy="2447925"/>
          </a:xfrm>
          <a:prstGeom prst="rightBrace">
            <a:avLst>
              <a:gd name="adj1" fmla="val 24458"/>
              <a:gd name="adj2" fmla="val 50000"/>
            </a:avLst>
          </a:prstGeom>
          <a:noFill/>
          <a:ln>
            <a:solidFill>
              <a:schemeClr val="accent2"/>
            </a:solidFill>
          </a:ln>
        </p:spPr>
        <p:style>
          <a:lnRef idx="1">
            <a:schemeClr val="accent1"/>
          </a:lnRef>
          <a:fillRef idx="0">
            <a:schemeClr val="accent1"/>
          </a:fillRef>
          <a:effectRef idx="0">
            <a:schemeClr val="accent1"/>
          </a:effectRef>
          <a:fontRef idx="minor">
            <a:schemeClr val="tx1"/>
          </a:fontRef>
        </p:style>
        <p:txBody>
          <a:bodyPr lIns="91412" tIns="45705" rIns="91412" bIns="45705" anchor="ctr"/>
          <a:lstStyle/>
          <a:p>
            <a:pPr algn="ctr">
              <a:defRPr/>
            </a:pPr>
            <a:endParaRPr lang="ja-JP" altLang="en-US"/>
          </a:p>
        </p:txBody>
      </p:sp>
      <p:sp>
        <p:nvSpPr>
          <p:cNvPr id="52" name="右中かっこ 51"/>
          <p:cNvSpPr/>
          <p:nvPr/>
        </p:nvSpPr>
        <p:spPr>
          <a:xfrm>
            <a:off x="3840774" y="4149725"/>
            <a:ext cx="265234" cy="863600"/>
          </a:xfrm>
          <a:prstGeom prst="righ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lIns="91412" tIns="45705" rIns="91412" bIns="45705" anchor="ctr"/>
          <a:lstStyle/>
          <a:p>
            <a:pPr algn="ctr">
              <a:defRPr/>
            </a:pPr>
            <a:endParaRPr lang="ja-JP" altLang="en-US"/>
          </a:p>
        </p:txBody>
      </p:sp>
      <p:sp>
        <p:nvSpPr>
          <p:cNvPr id="36899" name="円/楕円 52"/>
          <p:cNvSpPr>
            <a:spLocks noChangeArrowheads="1"/>
          </p:cNvSpPr>
          <p:nvPr/>
        </p:nvSpPr>
        <p:spPr bwMode="auto">
          <a:xfrm>
            <a:off x="3242897" y="3933825"/>
            <a:ext cx="1395046" cy="1201738"/>
          </a:xfrm>
          <a:prstGeom prst="ellipse">
            <a:avLst/>
          </a:prstGeom>
          <a:noFill/>
          <a:ln w="57150">
            <a:solidFill>
              <a:srgbClr val="FF0000"/>
            </a:solidFill>
            <a:round/>
            <a:headEnd/>
            <a:tailEnd type="triangle" w="med" len="med"/>
          </a:ln>
        </p:spPr>
        <p:txBody>
          <a:bodyPr lIns="91412" tIns="45705" rIns="91412" bIns="45705" anchor="ctr"/>
          <a:lstStyle/>
          <a:p>
            <a:pPr algn="ctr">
              <a:spcBef>
                <a:spcPct val="20000"/>
              </a:spcBef>
            </a:pPr>
            <a:endParaRPr lang="ja-JP" altLang="en-US">
              <a:solidFill>
                <a:srgbClr val="000000"/>
              </a:solidFill>
              <a:latin typeface="ＭＳ Ｐゴシック" pitchFamily="50" charset="-128"/>
            </a:endParaRPr>
          </a:p>
        </p:txBody>
      </p:sp>
      <p:sp>
        <p:nvSpPr>
          <p:cNvPr id="36900" name="円/楕円 53"/>
          <p:cNvSpPr>
            <a:spLocks noChangeArrowheads="1"/>
          </p:cNvSpPr>
          <p:nvPr/>
        </p:nvSpPr>
        <p:spPr bwMode="auto">
          <a:xfrm>
            <a:off x="7297616" y="5157789"/>
            <a:ext cx="1661746" cy="1150937"/>
          </a:xfrm>
          <a:prstGeom prst="ellipse">
            <a:avLst/>
          </a:prstGeom>
          <a:noFill/>
          <a:ln w="57150">
            <a:solidFill>
              <a:srgbClr val="FF0000"/>
            </a:solidFill>
            <a:round/>
            <a:headEnd/>
            <a:tailEnd type="triangle" w="med" len="med"/>
          </a:ln>
        </p:spPr>
        <p:txBody>
          <a:bodyPr lIns="91412" tIns="45705" rIns="91412" bIns="45705" anchor="ctr"/>
          <a:lstStyle/>
          <a:p>
            <a:pPr algn="ctr">
              <a:spcBef>
                <a:spcPct val="20000"/>
              </a:spcBef>
            </a:pPr>
            <a:endParaRPr lang="ja-JP" altLang="en-US">
              <a:solidFill>
                <a:srgbClr val="000000"/>
              </a:solidFill>
              <a:latin typeface="ＭＳ Ｐゴシック" pitchFamily="50" charset="-128"/>
            </a:endParaRPr>
          </a:p>
        </p:txBody>
      </p:sp>
      <p:sp>
        <p:nvSpPr>
          <p:cNvPr id="36901" name="スライド番号プレースホルダー 1"/>
          <p:cNvSpPr>
            <a:spLocks noGrp="1"/>
          </p:cNvSpPr>
          <p:nvPr>
            <p:ph type="sldNum" sz="quarter" idx="12"/>
          </p:nvPr>
        </p:nvSpPr>
        <p:spPr bwMode="auto">
          <a:xfrm>
            <a:off x="8493369" y="6465888"/>
            <a:ext cx="650631" cy="392112"/>
          </a:xfrm>
          <a:noFill/>
          <a:ln>
            <a:miter lim="800000"/>
            <a:headEnd/>
            <a:tailEnd/>
          </a:ln>
        </p:spPr>
        <p:txBody>
          <a:bodyPr wrap="square" numCol="1" anchorCtr="0" compatLnSpc="1">
            <a:prstTxWarp prst="textNoShape">
              <a:avLst/>
            </a:prstTxWarp>
          </a:bodyPr>
          <a:lstStyle/>
          <a:p>
            <a:endParaRPr lang="ja-JP"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グラフ 48"/>
          <p:cNvGraphicFramePr>
            <a:graphicFrameLocks/>
          </p:cNvGraphicFramePr>
          <p:nvPr/>
        </p:nvGraphicFramePr>
        <p:xfrm>
          <a:off x="-24912" y="1778000"/>
          <a:ext cx="3190143" cy="3854450"/>
        </p:xfrm>
        <a:graphic>
          <a:graphicData uri="http://schemas.openxmlformats.org/presentationml/2006/ole">
            <mc:AlternateContent xmlns:mc="http://schemas.openxmlformats.org/markup-compatibility/2006">
              <mc:Choice xmlns:v="urn:schemas-microsoft-com:vml" Requires="v">
                <p:oleObj spid="_x0000_s5137" r:id="rId3" imgW="3450635" imgH="3853006" progId="Excel.Sheet.8">
                  <p:embed/>
                </p:oleObj>
              </mc:Choice>
              <mc:Fallback>
                <p:oleObj r:id="rId3" imgW="3450635" imgH="3853006" progId="Excel.Sheet.8">
                  <p:embed/>
                  <p:pic>
                    <p:nvPicPr>
                      <p:cNvPr id="0" name="グラフ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12" y="1778000"/>
                        <a:ext cx="3190143" cy="3854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1" name="Rectangle 9"/>
          <p:cNvSpPr>
            <a:spLocks noChangeArrowheads="1"/>
          </p:cNvSpPr>
          <p:nvPr/>
        </p:nvSpPr>
        <p:spPr bwMode="auto">
          <a:xfrm>
            <a:off x="-105507" y="1289051"/>
            <a:ext cx="3181350" cy="379413"/>
          </a:xfrm>
          <a:prstGeom prst="rect">
            <a:avLst/>
          </a:prstGeom>
          <a:noFill/>
          <a:ln w="9525" algn="ctr">
            <a:noFill/>
            <a:miter lim="800000"/>
            <a:headEnd/>
            <a:tailEnd/>
          </a:ln>
        </p:spPr>
        <p:txBody>
          <a:bodyPr wrap="none" anchor="ctr"/>
          <a:lstStyle/>
          <a:p>
            <a:pPr algn="ctr">
              <a:spcBef>
                <a:spcPct val="50000"/>
              </a:spcBef>
            </a:pPr>
            <a:r>
              <a:rPr lang="en-US" altLang="ja-JP" sz="1400" dirty="0">
                <a:solidFill>
                  <a:srgbClr val="000000"/>
                </a:solidFill>
              </a:rPr>
              <a:t>【</a:t>
            </a:r>
            <a:r>
              <a:rPr lang="ja-JP" altLang="en-US" sz="1400" dirty="0">
                <a:solidFill>
                  <a:srgbClr val="000000"/>
                </a:solidFill>
              </a:rPr>
              <a:t>６歳未満児のいる夫の</a:t>
            </a:r>
            <a:endParaRPr lang="en-US" altLang="ja-JP" sz="1400" dirty="0">
              <a:solidFill>
                <a:srgbClr val="000000"/>
              </a:solidFill>
            </a:endParaRPr>
          </a:p>
          <a:p>
            <a:pPr algn="ctr">
              <a:lnSpc>
                <a:spcPts val="800"/>
              </a:lnSpc>
              <a:spcBef>
                <a:spcPct val="50000"/>
              </a:spcBef>
            </a:pPr>
            <a:r>
              <a:rPr lang="ja-JP" altLang="en-US" sz="1400" dirty="0">
                <a:solidFill>
                  <a:srgbClr val="000000"/>
                </a:solidFill>
              </a:rPr>
              <a:t>家事・育児関連時間（１日当たり）</a:t>
            </a:r>
            <a:r>
              <a:rPr lang="en-US" altLang="ja-JP" sz="1400" dirty="0">
                <a:solidFill>
                  <a:srgbClr val="000000"/>
                </a:solidFill>
              </a:rPr>
              <a:t>】</a:t>
            </a:r>
            <a:endParaRPr lang="ja-JP" altLang="en-US" sz="1400" dirty="0">
              <a:solidFill>
                <a:srgbClr val="000000"/>
              </a:solidFill>
            </a:endParaRPr>
          </a:p>
        </p:txBody>
      </p:sp>
      <p:sp>
        <p:nvSpPr>
          <p:cNvPr id="43012" name="Text Box 5"/>
          <p:cNvSpPr txBox="1">
            <a:spLocks noChangeArrowheads="1"/>
          </p:cNvSpPr>
          <p:nvPr/>
        </p:nvSpPr>
        <p:spPr bwMode="auto">
          <a:xfrm>
            <a:off x="178777" y="5526088"/>
            <a:ext cx="2658208" cy="214312"/>
          </a:xfrm>
          <a:prstGeom prst="rect">
            <a:avLst/>
          </a:prstGeom>
          <a:noFill/>
          <a:ln w="9525">
            <a:noFill/>
            <a:miter lim="800000"/>
            <a:headEnd/>
            <a:tailEnd/>
          </a:ln>
        </p:spPr>
        <p:txBody>
          <a:bodyPr>
            <a:spAutoFit/>
          </a:bodyPr>
          <a:lstStyle/>
          <a:p>
            <a:pPr>
              <a:spcBef>
                <a:spcPct val="50000"/>
              </a:spcBef>
            </a:pPr>
            <a:r>
              <a:rPr lang="ja-JP" altLang="en-US" sz="800">
                <a:solidFill>
                  <a:srgbClr val="000000"/>
                </a:solidFill>
                <a:latin typeface="ＭＳ ゴシック" pitchFamily="49" charset="-128"/>
                <a:ea typeface="ＭＳ ゴシック" pitchFamily="49" charset="-128"/>
              </a:rPr>
              <a:t>（資料出所）平成</a:t>
            </a:r>
            <a:r>
              <a:rPr lang="en-US" altLang="ja-JP" sz="800">
                <a:solidFill>
                  <a:srgbClr val="000000"/>
                </a:solidFill>
                <a:latin typeface="ＭＳ ゴシック" pitchFamily="49" charset="-128"/>
                <a:ea typeface="ＭＳ ゴシック" pitchFamily="49" charset="-128"/>
              </a:rPr>
              <a:t>25</a:t>
            </a:r>
            <a:r>
              <a:rPr lang="ja-JP" altLang="en-US" sz="800">
                <a:solidFill>
                  <a:srgbClr val="000000"/>
                </a:solidFill>
                <a:latin typeface="ＭＳ ゴシック" pitchFamily="49" charset="-128"/>
                <a:ea typeface="ＭＳ ゴシック" pitchFamily="49" charset="-128"/>
              </a:rPr>
              <a:t>年男女共同参画白書</a:t>
            </a:r>
          </a:p>
        </p:txBody>
      </p:sp>
      <p:sp>
        <p:nvSpPr>
          <p:cNvPr id="43013" name="正方形/長方形 9"/>
          <p:cNvSpPr>
            <a:spLocks noChangeArrowheads="1"/>
          </p:cNvSpPr>
          <p:nvPr/>
        </p:nvSpPr>
        <p:spPr bwMode="auto">
          <a:xfrm>
            <a:off x="215412" y="5692775"/>
            <a:ext cx="2866292" cy="954088"/>
          </a:xfrm>
          <a:prstGeom prst="rect">
            <a:avLst/>
          </a:prstGeom>
          <a:noFill/>
          <a:ln w="9525">
            <a:noFill/>
            <a:miter lim="800000"/>
            <a:headEnd/>
            <a:tailEnd/>
          </a:ln>
        </p:spPr>
        <p:txBody>
          <a:bodyPr>
            <a:spAutoFit/>
          </a:bodyPr>
          <a:lstStyle/>
          <a:p>
            <a:r>
              <a:rPr lang="ja-JP" altLang="en-US" sz="800" dirty="0">
                <a:solidFill>
                  <a:srgbClr val="000000"/>
                </a:solidFill>
              </a:rPr>
              <a:t>（備考）</a:t>
            </a:r>
            <a:endParaRPr lang="en-US" altLang="ja-JP" sz="800" dirty="0">
              <a:solidFill>
                <a:srgbClr val="000000"/>
              </a:solidFill>
            </a:endParaRPr>
          </a:p>
          <a:p>
            <a:r>
              <a:rPr lang="ja-JP" altLang="en-US" sz="800" dirty="0">
                <a:solidFill>
                  <a:srgbClr val="000000"/>
                </a:solidFill>
              </a:rPr>
              <a:t>１．</a:t>
            </a:r>
            <a:r>
              <a:rPr lang="en-US" altLang="ja-JP" sz="800" dirty="0" err="1">
                <a:solidFill>
                  <a:srgbClr val="000000"/>
                </a:solidFill>
              </a:rPr>
              <a:t>Eurostat</a:t>
            </a:r>
            <a:r>
              <a:rPr lang="en-US" altLang="ja-JP" sz="800" dirty="0">
                <a:solidFill>
                  <a:srgbClr val="000000"/>
                </a:solidFill>
              </a:rPr>
              <a:t> “How Europeans Spend Their Time Everyday Life of Women and Men”</a:t>
            </a:r>
            <a:r>
              <a:rPr lang="ja-JP" altLang="en-US" sz="800" dirty="0">
                <a:solidFill>
                  <a:srgbClr val="000000"/>
                </a:solidFill>
              </a:rPr>
              <a:t>（</a:t>
            </a:r>
            <a:r>
              <a:rPr lang="en-US" altLang="ja-JP" sz="800" dirty="0">
                <a:solidFill>
                  <a:srgbClr val="000000"/>
                </a:solidFill>
              </a:rPr>
              <a:t>2004</a:t>
            </a:r>
            <a:r>
              <a:rPr lang="ja-JP" altLang="en-US" sz="800" dirty="0">
                <a:solidFill>
                  <a:srgbClr val="000000"/>
                </a:solidFill>
              </a:rPr>
              <a:t>），</a:t>
            </a:r>
            <a:r>
              <a:rPr lang="en-US" altLang="ja-JP" sz="800" dirty="0">
                <a:solidFill>
                  <a:srgbClr val="000000"/>
                </a:solidFill>
              </a:rPr>
              <a:t>Bureau of Labor Statistics of the U.S.“American Time Use Survey Summary”</a:t>
            </a:r>
            <a:r>
              <a:rPr lang="ja-JP" altLang="en-US" sz="800" dirty="0">
                <a:solidFill>
                  <a:srgbClr val="000000"/>
                </a:solidFill>
              </a:rPr>
              <a:t>（</a:t>
            </a:r>
            <a:r>
              <a:rPr lang="en-US" altLang="ja-JP" sz="800" dirty="0">
                <a:solidFill>
                  <a:srgbClr val="000000"/>
                </a:solidFill>
              </a:rPr>
              <a:t>2011</a:t>
            </a:r>
            <a:r>
              <a:rPr lang="ja-JP" altLang="en-US" sz="800" dirty="0">
                <a:solidFill>
                  <a:srgbClr val="000000"/>
                </a:solidFill>
              </a:rPr>
              <a:t>）及び総務省「社会生活基本調査」（平成</a:t>
            </a:r>
            <a:r>
              <a:rPr lang="en-US" altLang="ja-JP" sz="800" dirty="0">
                <a:solidFill>
                  <a:srgbClr val="000000"/>
                </a:solidFill>
              </a:rPr>
              <a:t>23</a:t>
            </a:r>
            <a:r>
              <a:rPr lang="ja-JP" altLang="en-US" sz="800" dirty="0">
                <a:solidFill>
                  <a:srgbClr val="000000"/>
                </a:solidFill>
              </a:rPr>
              <a:t>年）より作成。 </a:t>
            </a:r>
            <a:endParaRPr lang="en-US" altLang="ja-JP" sz="800" dirty="0">
              <a:solidFill>
                <a:srgbClr val="000000"/>
              </a:solidFill>
            </a:endParaRPr>
          </a:p>
          <a:p>
            <a:r>
              <a:rPr lang="ja-JP" altLang="en-US" sz="800" dirty="0">
                <a:solidFill>
                  <a:srgbClr val="000000"/>
                </a:solidFill>
              </a:rPr>
              <a:t>２．日本の数値は，「夫婦と子どもの世帯」に限定した夫の時間である。</a:t>
            </a:r>
          </a:p>
        </p:txBody>
      </p:sp>
      <p:sp>
        <p:nvSpPr>
          <p:cNvPr id="43014" name="テキスト ボックス 15"/>
          <p:cNvSpPr txBox="1">
            <a:spLocks noChangeArrowheads="1"/>
          </p:cNvSpPr>
          <p:nvPr/>
        </p:nvSpPr>
        <p:spPr bwMode="auto">
          <a:xfrm>
            <a:off x="2647950" y="1719263"/>
            <a:ext cx="498231" cy="215900"/>
          </a:xfrm>
          <a:prstGeom prst="rect">
            <a:avLst/>
          </a:prstGeom>
          <a:noFill/>
          <a:ln w="9525">
            <a:noFill/>
            <a:miter lim="800000"/>
            <a:headEnd/>
            <a:tailEnd/>
          </a:ln>
        </p:spPr>
        <p:txBody>
          <a:bodyPr>
            <a:spAutoFit/>
          </a:bodyPr>
          <a:lstStyle/>
          <a:p>
            <a:r>
              <a:rPr lang="ja-JP" altLang="en-US" sz="800">
                <a:solidFill>
                  <a:srgbClr val="000000"/>
                </a:solidFill>
              </a:rPr>
              <a:t>（時間）</a:t>
            </a:r>
          </a:p>
        </p:txBody>
      </p:sp>
      <p:sp>
        <p:nvSpPr>
          <p:cNvPr id="45" name="テキスト ボックス 44"/>
          <p:cNvSpPr txBox="1"/>
          <p:nvPr/>
        </p:nvSpPr>
        <p:spPr>
          <a:xfrm>
            <a:off x="142143" y="503238"/>
            <a:ext cx="8883162" cy="522901"/>
          </a:xfrm>
          <a:prstGeom prst="rect">
            <a:avLst/>
          </a:prstGeom>
          <a:ln/>
        </p:spPr>
        <p:style>
          <a:lnRef idx="1">
            <a:schemeClr val="accent5"/>
          </a:lnRef>
          <a:fillRef idx="2">
            <a:schemeClr val="accent5"/>
          </a:fillRef>
          <a:effectRef idx="1">
            <a:schemeClr val="accent5"/>
          </a:effectRef>
          <a:fontRef idx="minor">
            <a:schemeClr val="dk1"/>
          </a:fontRef>
        </p:style>
        <p:txBody>
          <a:bodyPr lIns="91123" tIns="45562" rIns="91123" bIns="45562">
            <a:spAutoFit/>
          </a:bodyPr>
          <a:lstStyle/>
          <a:p>
            <a:pPr marL="285750" indent="-285750">
              <a:buFont typeface="HGPｺﾞｼｯｸM" pitchFamily="50" charset="-128"/>
              <a:buChar char="○"/>
              <a:defRPr/>
            </a:pPr>
            <a:r>
              <a:rPr lang="ja-JP" altLang="en-US" sz="1400" b="1" dirty="0">
                <a:solidFill>
                  <a:prstClr val="black"/>
                </a:solidFill>
                <a:latin typeface="HGPｺﾞｼｯｸM" pitchFamily="50" charset="-128"/>
                <a:ea typeface="HGPｺﾞｼｯｸM" pitchFamily="50" charset="-128"/>
              </a:rPr>
              <a:t>日本の夫（６歳未満の子どもを持つ場合）の家事・育児関連時間は、１時間程度と国際的にみて低水準</a:t>
            </a:r>
          </a:p>
          <a:p>
            <a:pPr marL="285750" indent="-285750">
              <a:buFont typeface="HGPｺﾞｼｯｸM" pitchFamily="50" charset="-128"/>
              <a:buChar char="○"/>
              <a:defRPr/>
            </a:pPr>
            <a:r>
              <a:rPr lang="ja-JP" altLang="en-US" sz="1400" b="1" u="sng" dirty="0">
                <a:solidFill>
                  <a:prstClr val="black"/>
                </a:solidFill>
                <a:latin typeface="HGPｺﾞｼｯｸM" pitchFamily="50" charset="-128"/>
                <a:ea typeface="HGPｺﾞｼｯｸM" pitchFamily="50" charset="-128"/>
              </a:rPr>
              <a:t>夫の家事･育児時間が長いほど、妻の継続就業割合が高く、また第２子以降の出生割合も高い傾向にある</a:t>
            </a:r>
            <a:r>
              <a:rPr lang="ja-JP" altLang="en-US" sz="1400" b="1" dirty="0">
                <a:solidFill>
                  <a:prstClr val="black"/>
                </a:solidFill>
                <a:latin typeface="HGPｺﾞｼｯｸM" pitchFamily="50" charset="-128"/>
                <a:ea typeface="HGPｺﾞｼｯｸM" pitchFamily="50" charset="-128"/>
              </a:rPr>
              <a:t>。</a:t>
            </a:r>
          </a:p>
        </p:txBody>
      </p:sp>
      <p:sp>
        <p:nvSpPr>
          <p:cNvPr id="43016" name="テキスト ボックス 5"/>
          <p:cNvSpPr txBox="1">
            <a:spLocks noChangeArrowheads="1"/>
          </p:cNvSpPr>
          <p:nvPr/>
        </p:nvSpPr>
        <p:spPr bwMode="auto">
          <a:xfrm>
            <a:off x="-186104" y="7938"/>
            <a:ext cx="9157189" cy="523875"/>
          </a:xfrm>
          <a:prstGeom prst="rect">
            <a:avLst/>
          </a:prstGeom>
          <a:noFill/>
          <a:ln w="9525">
            <a:noFill/>
            <a:miter lim="800000"/>
            <a:headEnd/>
            <a:tailEnd/>
          </a:ln>
        </p:spPr>
        <p:txBody>
          <a:bodyPr lIns="91123" tIns="45562" rIns="91123" bIns="45562">
            <a:spAutoFit/>
          </a:bodyPr>
          <a:lstStyle/>
          <a:p>
            <a:pPr algn="ctr"/>
            <a:r>
              <a:rPr lang="ja-JP" altLang="en-US" sz="2800" dirty="0">
                <a:solidFill>
                  <a:srgbClr val="000000"/>
                </a:solidFill>
                <a:latin typeface="HGPｺﾞｼｯｸM" pitchFamily="50" charset="-128"/>
                <a:ea typeface="HGPｺﾞｼｯｸM" pitchFamily="50" charset="-128"/>
              </a:rPr>
              <a:t>女性の継続就業・出産と男性の家事・育児時間の関係</a:t>
            </a:r>
            <a:endParaRPr lang="en-US" altLang="ja-JP" sz="2800" dirty="0">
              <a:solidFill>
                <a:srgbClr val="000000"/>
              </a:solidFill>
              <a:latin typeface="HGPｺﾞｼｯｸM" pitchFamily="50" charset="-128"/>
              <a:ea typeface="HGPｺﾞｼｯｸM" pitchFamily="50" charset="-128"/>
            </a:endParaRPr>
          </a:p>
        </p:txBody>
      </p:sp>
      <p:sp>
        <p:nvSpPr>
          <p:cNvPr id="23" name="Rectangle 59"/>
          <p:cNvSpPr>
            <a:spLocks noChangeArrowheads="1"/>
          </p:cNvSpPr>
          <p:nvPr/>
        </p:nvSpPr>
        <p:spPr bwMode="auto">
          <a:xfrm>
            <a:off x="6129704" y="5242173"/>
            <a:ext cx="3014296" cy="1500411"/>
          </a:xfrm>
          <a:prstGeom prst="rect">
            <a:avLst/>
          </a:prstGeom>
          <a:noFill/>
          <a:ln w="9525">
            <a:noFill/>
            <a:miter lim="800000"/>
            <a:headEnd/>
            <a:tailEnd/>
          </a:ln>
        </p:spPr>
        <p:txBody>
          <a:bodyPr wrap="square" lIns="0" tIns="0" rIns="0" bIns="0">
            <a:spAutoFit/>
          </a:bodyPr>
          <a:lstStyle/>
          <a:p>
            <a:pPr marL="363538" indent="-363538" fontAlgn="auto">
              <a:spcAft>
                <a:spcPts val="0"/>
              </a:spcAft>
              <a:defRPr/>
            </a:pPr>
            <a:r>
              <a:rPr lang="zh-TW" altLang="en-US" sz="750" dirty="0">
                <a:solidFill>
                  <a:prstClr val="black"/>
                </a:solidFill>
                <a:latin typeface="Calibri"/>
                <a:ea typeface="ＭＳ Ｐゴシック"/>
              </a:rPr>
              <a:t>（資料出所）厚生労働省「第</a:t>
            </a:r>
            <a:r>
              <a:rPr lang="ja-JP" altLang="en-US" sz="750" dirty="0">
                <a:solidFill>
                  <a:prstClr val="black"/>
                </a:solidFill>
                <a:latin typeface="Calibri"/>
                <a:ea typeface="ＭＳ Ｐゴシック"/>
              </a:rPr>
              <a:t>１１</a:t>
            </a:r>
            <a:r>
              <a:rPr lang="zh-TW" altLang="en-US" sz="750" dirty="0">
                <a:solidFill>
                  <a:prstClr val="black"/>
                </a:solidFill>
                <a:latin typeface="Calibri"/>
                <a:ea typeface="ＭＳ Ｐゴシック"/>
              </a:rPr>
              <a:t>回２１世紀成年者縦断調査」（</a:t>
            </a:r>
            <a:r>
              <a:rPr lang="en-US" altLang="ja-JP" sz="750" dirty="0">
                <a:solidFill>
                  <a:prstClr val="black"/>
                </a:solidFill>
                <a:latin typeface="Calibri"/>
                <a:ea typeface="ＭＳ Ｐゴシック"/>
              </a:rPr>
              <a:t>2012</a:t>
            </a:r>
            <a:r>
              <a:rPr lang="zh-TW" altLang="en-US" sz="750" dirty="0">
                <a:solidFill>
                  <a:prstClr val="black"/>
                </a:solidFill>
                <a:latin typeface="Calibri"/>
                <a:ea typeface="ＭＳ Ｐゴシック"/>
              </a:rPr>
              <a:t>年）</a:t>
            </a:r>
          </a:p>
          <a:p>
            <a:pPr>
              <a:defRPr/>
            </a:pPr>
            <a:r>
              <a:rPr lang="ja-JP" altLang="en-US" sz="750" dirty="0">
                <a:solidFill>
                  <a:srgbClr val="000000"/>
                </a:solidFill>
                <a:latin typeface="ＭＳ ゴシック" pitchFamily="49" charset="-128"/>
                <a:ea typeface="ＭＳ ゴシック" pitchFamily="49" charset="-128"/>
              </a:rPr>
              <a:t>注：</a:t>
            </a:r>
            <a:endParaRPr lang="en-US" altLang="ja-JP" sz="750" dirty="0">
              <a:solidFill>
                <a:srgbClr val="000000"/>
              </a:solidFill>
              <a:latin typeface="ＭＳ ゴシック" pitchFamily="49" charset="-128"/>
              <a:ea typeface="ＭＳ ゴシック" pitchFamily="49" charset="-128"/>
            </a:endParaRPr>
          </a:p>
          <a:p>
            <a:pPr>
              <a:defRPr/>
            </a:pPr>
            <a:r>
              <a:rPr lang="ja-JP" altLang="ja-JP" sz="750" dirty="0">
                <a:solidFill>
                  <a:srgbClr val="000000"/>
                </a:solidFill>
                <a:latin typeface="ＭＳ ゴシック" pitchFamily="49" charset="-128"/>
                <a:ea typeface="ＭＳ ゴシック" pitchFamily="49" charset="-128"/>
              </a:rPr>
              <a:t>1)</a:t>
            </a:r>
            <a:r>
              <a:rPr lang="ja-JP" altLang="en-US" sz="750" dirty="0">
                <a:solidFill>
                  <a:srgbClr val="000000"/>
                </a:solidFill>
                <a:latin typeface="ＭＳ ゴシック" pitchFamily="49" charset="-128"/>
                <a:ea typeface="ＭＳ ゴシック" pitchFamily="49" charset="-128"/>
              </a:rPr>
              <a:t>集計対象は、①または②に該当し、かつ③に該当する同居夫婦である。ただし、妻の「出生前データ」が得られていない夫婦は除く</a:t>
            </a:r>
            <a:r>
              <a:rPr lang="ja-JP" altLang="en-US" sz="750" dirty="0" smtClean="0">
                <a:solidFill>
                  <a:srgbClr val="000000"/>
                </a:solidFill>
                <a:latin typeface="ＭＳ ゴシック" pitchFamily="49" charset="-128"/>
                <a:ea typeface="ＭＳ ゴシック" pitchFamily="49" charset="-128"/>
              </a:rPr>
              <a:t>。①</a:t>
            </a:r>
            <a:r>
              <a:rPr lang="ja-JP" altLang="en-US" sz="750" dirty="0">
                <a:solidFill>
                  <a:srgbClr val="000000"/>
                </a:solidFill>
                <a:latin typeface="ＭＳ ゴシック" pitchFamily="49" charset="-128"/>
                <a:ea typeface="ＭＳ ゴシック" pitchFamily="49" charset="-128"/>
              </a:rPr>
              <a:t>第１回調査から第１１回調査まで双方から回答を得られている</a:t>
            </a:r>
            <a:r>
              <a:rPr lang="ja-JP" altLang="en-US" sz="750" dirty="0" smtClean="0">
                <a:solidFill>
                  <a:srgbClr val="000000"/>
                </a:solidFill>
                <a:latin typeface="ＭＳ ゴシック" pitchFamily="49" charset="-128"/>
                <a:ea typeface="ＭＳ ゴシック" pitchFamily="49" charset="-128"/>
              </a:rPr>
              <a:t>夫婦</a:t>
            </a:r>
            <a:r>
              <a:rPr lang="ja-JP" altLang="ja-JP" sz="750" dirty="0" smtClean="0">
                <a:solidFill>
                  <a:srgbClr val="000000"/>
                </a:solidFill>
                <a:latin typeface="ＭＳ ゴシック" pitchFamily="49" charset="-128"/>
                <a:ea typeface="ＭＳ ゴシック" pitchFamily="49" charset="-128"/>
              </a:rPr>
              <a:t>②</a:t>
            </a:r>
            <a:r>
              <a:rPr lang="ja-JP" altLang="en-US" sz="750" dirty="0">
                <a:solidFill>
                  <a:srgbClr val="000000"/>
                </a:solidFill>
                <a:latin typeface="ＭＳ ゴシック" pitchFamily="49" charset="-128"/>
                <a:ea typeface="ＭＳ ゴシック" pitchFamily="49" charset="-128"/>
              </a:rPr>
              <a:t>第１回調査時に独身で第１０回調査までの間に結婚し、結婚後第１１回調査まで双方から回答を得られている</a:t>
            </a:r>
            <a:r>
              <a:rPr lang="ja-JP" altLang="en-US" sz="750" dirty="0" smtClean="0">
                <a:solidFill>
                  <a:srgbClr val="000000"/>
                </a:solidFill>
                <a:latin typeface="ＭＳ ゴシック" pitchFamily="49" charset="-128"/>
                <a:ea typeface="ＭＳ ゴシック" pitchFamily="49" charset="-128"/>
              </a:rPr>
              <a:t>夫婦③</a:t>
            </a:r>
            <a:r>
              <a:rPr lang="ja-JP" altLang="en-US" sz="750" dirty="0">
                <a:solidFill>
                  <a:srgbClr val="000000"/>
                </a:solidFill>
                <a:latin typeface="ＭＳ ゴシック" pitchFamily="49" charset="-128"/>
                <a:ea typeface="ＭＳ ゴシック" pitchFamily="49" charset="-128"/>
              </a:rPr>
              <a:t>出生前調査時に子ども１人以上ありの夫婦</a:t>
            </a:r>
            <a:endParaRPr lang="en-US" altLang="ja-JP" sz="750" dirty="0">
              <a:solidFill>
                <a:srgbClr val="000000"/>
              </a:solidFill>
              <a:latin typeface="ＭＳ ゴシック" pitchFamily="49" charset="-128"/>
              <a:ea typeface="ＭＳ ゴシック" pitchFamily="49" charset="-128"/>
            </a:endParaRPr>
          </a:p>
          <a:p>
            <a:pPr>
              <a:defRPr/>
            </a:pPr>
            <a:r>
              <a:rPr lang="ja-JP" altLang="ja-JP" sz="750" dirty="0">
                <a:solidFill>
                  <a:srgbClr val="000000"/>
                </a:solidFill>
                <a:latin typeface="ＭＳ ゴシック" pitchFamily="49" charset="-128"/>
                <a:ea typeface="ＭＳ ゴシック" pitchFamily="49" charset="-128"/>
              </a:rPr>
              <a:t>2)</a:t>
            </a:r>
            <a:r>
              <a:rPr lang="ja-JP" altLang="en-US" sz="750" dirty="0">
                <a:solidFill>
                  <a:srgbClr val="000000"/>
                </a:solidFill>
                <a:latin typeface="ＭＳ ゴシック" pitchFamily="49" charset="-128"/>
                <a:ea typeface="ＭＳ ゴシック" pitchFamily="49" charset="-128"/>
              </a:rPr>
              <a:t>家事・育児時間は、「出生あり」は出生前調査時の、「出生なし」は第１０回調査時の状況である。</a:t>
            </a:r>
            <a:endParaRPr lang="en-US" altLang="ja-JP" sz="750" dirty="0">
              <a:solidFill>
                <a:srgbClr val="000000"/>
              </a:solidFill>
              <a:latin typeface="ＭＳ ゴシック" pitchFamily="49" charset="-128"/>
              <a:ea typeface="ＭＳ ゴシック" pitchFamily="49" charset="-128"/>
            </a:endParaRPr>
          </a:p>
          <a:p>
            <a:pPr>
              <a:defRPr/>
            </a:pPr>
            <a:r>
              <a:rPr lang="ja-JP" altLang="ja-JP" sz="750" dirty="0">
                <a:solidFill>
                  <a:srgbClr val="000000"/>
                </a:solidFill>
                <a:latin typeface="ＭＳ ゴシック" pitchFamily="49" charset="-128"/>
                <a:ea typeface="ＭＳ ゴシック" pitchFamily="49" charset="-128"/>
              </a:rPr>
              <a:t>3)</a:t>
            </a:r>
            <a:r>
              <a:rPr lang="ja-JP" altLang="en-US" sz="750" dirty="0">
                <a:solidFill>
                  <a:srgbClr val="000000"/>
                </a:solidFill>
                <a:latin typeface="ＭＳ ゴシック" pitchFamily="49" charset="-128"/>
                <a:ea typeface="ＭＳ ゴシック" pitchFamily="49" charset="-128"/>
              </a:rPr>
              <a:t>１０年間で２人以上出生ありの場合は、末子について計上している。</a:t>
            </a:r>
            <a:endParaRPr lang="en-US" altLang="ja-JP" sz="750" dirty="0">
              <a:solidFill>
                <a:prstClr val="black"/>
              </a:solidFill>
              <a:latin typeface="ＭＳ ゴシック" pitchFamily="49" charset="-128"/>
              <a:ea typeface="ＭＳ ゴシック" pitchFamily="49" charset="-128"/>
            </a:endParaRPr>
          </a:p>
          <a:p>
            <a:pPr>
              <a:defRPr/>
            </a:pPr>
            <a:r>
              <a:rPr lang="ja-JP" altLang="ja-JP" sz="750" dirty="0">
                <a:solidFill>
                  <a:srgbClr val="000000"/>
                </a:solidFill>
                <a:latin typeface="ＭＳ ゴシック" pitchFamily="49" charset="-128"/>
                <a:ea typeface="ＭＳ ゴシック" pitchFamily="49" charset="-128"/>
              </a:rPr>
              <a:t>4)</a:t>
            </a:r>
            <a:r>
              <a:rPr lang="ja-JP" altLang="en-US" sz="750" dirty="0">
                <a:solidFill>
                  <a:srgbClr val="000000"/>
                </a:solidFill>
                <a:latin typeface="ＭＳ ゴシック" pitchFamily="49" charset="-128"/>
                <a:ea typeface="ＭＳ ゴシック" pitchFamily="49" charset="-128"/>
              </a:rPr>
              <a:t>総数には、家事・育児時間不詳を含む。</a:t>
            </a:r>
            <a:endParaRPr lang="en-US" altLang="ja-JP" sz="750" dirty="0">
              <a:solidFill>
                <a:prstClr val="black"/>
              </a:solidFill>
              <a:latin typeface="ＭＳ ゴシック" pitchFamily="49" charset="-128"/>
              <a:ea typeface="ＭＳ ゴシック" pitchFamily="49" charset="-128"/>
            </a:endParaRPr>
          </a:p>
        </p:txBody>
      </p:sp>
      <p:sp>
        <p:nvSpPr>
          <p:cNvPr id="43018" name="Rectangle 15"/>
          <p:cNvSpPr>
            <a:spLocks noChangeArrowheads="1"/>
          </p:cNvSpPr>
          <p:nvPr/>
        </p:nvSpPr>
        <p:spPr bwMode="auto">
          <a:xfrm>
            <a:off x="6689482" y="1246189"/>
            <a:ext cx="2388577" cy="737240"/>
          </a:xfrm>
          <a:prstGeom prst="rect">
            <a:avLst/>
          </a:prstGeom>
          <a:noFill/>
          <a:ln w="9525">
            <a:noFill/>
            <a:miter lim="800000"/>
            <a:headEnd/>
            <a:tailEnd/>
          </a:ln>
        </p:spPr>
        <p:txBody>
          <a:bodyPr lIns="90028" tIns="45015" rIns="90028" bIns="45015">
            <a:spAutoFit/>
          </a:bodyPr>
          <a:lstStyle/>
          <a:p>
            <a:r>
              <a:rPr lang="en-US" altLang="ja-JP" sz="1400">
                <a:solidFill>
                  <a:srgbClr val="000000"/>
                </a:solidFill>
                <a:latin typeface="ＭＳ Ｐゴシック" pitchFamily="50" charset="-128"/>
              </a:rPr>
              <a:t>【</a:t>
            </a:r>
            <a:r>
              <a:rPr lang="ja-JP" altLang="en-US" sz="1400">
                <a:solidFill>
                  <a:srgbClr val="000000"/>
                </a:solidFill>
                <a:latin typeface="ＭＳ Ｐゴシック" pitchFamily="50" charset="-128"/>
              </a:rPr>
              <a:t>夫の</a:t>
            </a:r>
            <a:r>
              <a:rPr lang="ja-JP" altLang="en-US" sz="1400" u="sng">
                <a:solidFill>
                  <a:srgbClr val="000000"/>
                </a:solidFill>
                <a:latin typeface="ＭＳ Ｐゴシック" pitchFamily="50" charset="-128"/>
              </a:rPr>
              <a:t>平日</a:t>
            </a:r>
            <a:r>
              <a:rPr lang="ja-JP" altLang="en-US" sz="1400">
                <a:solidFill>
                  <a:srgbClr val="000000"/>
                </a:solidFill>
                <a:latin typeface="ＭＳ Ｐゴシック" pitchFamily="50" charset="-128"/>
              </a:rPr>
              <a:t>の家事・育児時間別にみた</a:t>
            </a:r>
            <a:r>
              <a:rPr lang="ja-JP" altLang="en-US" sz="1400" u="sng">
                <a:solidFill>
                  <a:srgbClr val="000000"/>
                </a:solidFill>
                <a:latin typeface="ＭＳ Ｐゴシック" pitchFamily="50" charset="-128"/>
              </a:rPr>
              <a:t>第２子以降</a:t>
            </a:r>
            <a:r>
              <a:rPr lang="ja-JP" altLang="en-US" sz="1400">
                <a:solidFill>
                  <a:srgbClr val="000000"/>
                </a:solidFill>
                <a:latin typeface="ＭＳ Ｐゴシック" pitchFamily="50" charset="-128"/>
              </a:rPr>
              <a:t>の出生割合</a:t>
            </a:r>
            <a:r>
              <a:rPr lang="en-US" altLang="ja-JP" sz="1400">
                <a:solidFill>
                  <a:srgbClr val="000000"/>
                </a:solidFill>
                <a:latin typeface="ＭＳ Ｐゴシック" pitchFamily="50" charset="-128"/>
              </a:rPr>
              <a:t>】</a:t>
            </a:r>
            <a:endParaRPr lang="ja-JP" altLang="en-US" sz="1400">
              <a:solidFill>
                <a:srgbClr val="000000"/>
              </a:solidFill>
              <a:latin typeface="ＭＳ Ｐゴシック" pitchFamily="50" charset="-128"/>
            </a:endParaRPr>
          </a:p>
        </p:txBody>
      </p:sp>
      <p:sp>
        <p:nvSpPr>
          <p:cNvPr id="25" name="正方形/長方形 24"/>
          <p:cNvSpPr/>
          <p:nvPr/>
        </p:nvSpPr>
        <p:spPr>
          <a:xfrm>
            <a:off x="3072913" y="5497514"/>
            <a:ext cx="3021623" cy="1246187"/>
          </a:xfrm>
          <a:prstGeom prst="rect">
            <a:avLst/>
          </a:prstGeom>
          <a:noFill/>
        </p:spPr>
        <p:txBody>
          <a:bodyPr>
            <a:spAutoFit/>
          </a:bodyPr>
          <a:lstStyle/>
          <a:p>
            <a:pPr marL="363538" indent="-363538" fontAlgn="auto">
              <a:spcAft>
                <a:spcPts val="0"/>
              </a:spcAft>
              <a:defRPr/>
            </a:pPr>
            <a:r>
              <a:rPr lang="zh-TW" altLang="en-US" sz="750" dirty="0">
                <a:solidFill>
                  <a:prstClr val="black"/>
                </a:solidFill>
                <a:latin typeface="Calibri"/>
                <a:ea typeface="ＭＳ Ｐゴシック"/>
              </a:rPr>
              <a:t>（資料出所）厚生労働省「第</a:t>
            </a:r>
            <a:r>
              <a:rPr lang="ja-JP" altLang="en-US" sz="750" dirty="0">
                <a:solidFill>
                  <a:prstClr val="black"/>
                </a:solidFill>
                <a:latin typeface="Calibri"/>
                <a:ea typeface="ＭＳ Ｐゴシック"/>
              </a:rPr>
              <a:t>１１</a:t>
            </a:r>
            <a:r>
              <a:rPr lang="zh-TW" altLang="en-US" sz="750" dirty="0">
                <a:solidFill>
                  <a:prstClr val="black"/>
                </a:solidFill>
                <a:latin typeface="Calibri"/>
                <a:ea typeface="ＭＳ Ｐゴシック"/>
              </a:rPr>
              <a:t>回２１世紀成年者縦断調査」（</a:t>
            </a:r>
            <a:r>
              <a:rPr lang="en-US" altLang="ja-JP" sz="750" dirty="0">
                <a:solidFill>
                  <a:prstClr val="black"/>
                </a:solidFill>
                <a:latin typeface="Calibri"/>
                <a:ea typeface="ＭＳ Ｐゴシック"/>
              </a:rPr>
              <a:t>2012</a:t>
            </a:r>
            <a:r>
              <a:rPr lang="zh-TW" altLang="en-US" sz="750" dirty="0">
                <a:solidFill>
                  <a:prstClr val="black"/>
                </a:solidFill>
                <a:latin typeface="Calibri"/>
                <a:ea typeface="ＭＳ Ｐゴシック"/>
              </a:rPr>
              <a:t>年）</a:t>
            </a:r>
          </a:p>
          <a:p>
            <a:pPr marL="363538" indent="-363538" fontAlgn="auto">
              <a:spcAft>
                <a:spcPts val="0"/>
              </a:spcAft>
              <a:defRPr/>
            </a:pPr>
            <a:r>
              <a:rPr lang="ja-JP" altLang="en-US" sz="750" dirty="0">
                <a:solidFill>
                  <a:prstClr val="black"/>
                </a:solidFill>
                <a:latin typeface="Calibri"/>
                <a:ea typeface="ＭＳ Ｐゴシック"/>
              </a:rPr>
              <a:t>注：</a:t>
            </a:r>
            <a:endParaRPr lang="en-US" altLang="ja-JP" sz="750" dirty="0">
              <a:solidFill>
                <a:prstClr val="black"/>
              </a:solidFill>
              <a:latin typeface="Calibri"/>
              <a:ea typeface="ＭＳ Ｐゴシック"/>
            </a:endParaRPr>
          </a:p>
          <a:p>
            <a:pPr marL="85725" indent="-85725" fontAlgn="auto">
              <a:spcAft>
                <a:spcPts val="0"/>
              </a:spcAft>
              <a:defRPr/>
            </a:pPr>
            <a:r>
              <a:rPr lang="en-US" altLang="ja-JP" sz="750" dirty="0">
                <a:solidFill>
                  <a:prstClr val="black"/>
                </a:solidFill>
                <a:latin typeface="Calibri"/>
                <a:ea typeface="ＭＳ Ｐゴシック"/>
              </a:rPr>
              <a:t>1)</a:t>
            </a:r>
            <a:r>
              <a:rPr lang="ja-JP" altLang="en-US" sz="750" dirty="0">
                <a:solidFill>
                  <a:prstClr val="black"/>
                </a:solidFill>
                <a:latin typeface="Calibri"/>
                <a:ea typeface="ＭＳ Ｐゴシック"/>
              </a:rPr>
              <a:t>集計対象は、①または②に該当し、かつ③に該当するこの１０年間に子どもが生まれた同居夫婦である。</a:t>
            </a:r>
          </a:p>
          <a:p>
            <a:pPr marL="85725" fontAlgn="auto">
              <a:spcAft>
                <a:spcPts val="0"/>
              </a:spcAft>
              <a:defRPr/>
            </a:pPr>
            <a:r>
              <a:rPr lang="ja-JP" altLang="en-US" sz="750" dirty="0">
                <a:solidFill>
                  <a:prstClr val="black"/>
                </a:solidFill>
                <a:latin typeface="Calibri"/>
                <a:ea typeface="ＭＳ Ｐゴシック"/>
              </a:rPr>
              <a:t>　①第１回から第１１回まで双方が回答した夫婦</a:t>
            </a:r>
          </a:p>
          <a:p>
            <a:pPr marL="266700" indent="-180975" fontAlgn="auto">
              <a:spcAft>
                <a:spcPts val="0"/>
              </a:spcAft>
              <a:defRPr/>
            </a:pPr>
            <a:r>
              <a:rPr lang="ja-JP" altLang="en-US" sz="750" dirty="0">
                <a:solidFill>
                  <a:prstClr val="black"/>
                </a:solidFill>
                <a:latin typeface="Calibri"/>
                <a:ea typeface="ＭＳ Ｐゴシック"/>
              </a:rPr>
              <a:t>　②第１回に独身で第１０回までの間に結婚し、結婚後第１１回まで双方が回答した夫婦</a:t>
            </a:r>
          </a:p>
          <a:p>
            <a:pPr marL="85725" fontAlgn="auto">
              <a:spcAft>
                <a:spcPts val="0"/>
              </a:spcAft>
              <a:defRPr/>
            </a:pPr>
            <a:r>
              <a:rPr lang="ja-JP" altLang="en-US" sz="750" dirty="0">
                <a:solidFill>
                  <a:prstClr val="black"/>
                </a:solidFill>
                <a:latin typeface="Calibri"/>
                <a:ea typeface="ＭＳ Ｐゴシック"/>
              </a:rPr>
              <a:t>　③妻が出産前に仕事ありで、かつ、「女性票」の対象者である</a:t>
            </a:r>
          </a:p>
          <a:p>
            <a:pPr fontAlgn="auto">
              <a:spcAft>
                <a:spcPts val="0"/>
              </a:spcAft>
              <a:defRPr/>
            </a:pPr>
            <a:r>
              <a:rPr lang="en-US" altLang="ja-JP" sz="750" dirty="0">
                <a:solidFill>
                  <a:prstClr val="black"/>
                </a:solidFill>
                <a:latin typeface="Calibri"/>
                <a:ea typeface="ＭＳ Ｐゴシック"/>
              </a:rPr>
              <a:t>2)</a:t>
            </a:r>
            <a:r>
              <a:rPr lang="ja-JP" altLang="en-US" sz="750" dirty="0">
                <a:solidFill>
                  <a:prstClr val="black"/>
                </a:solidFill>
                <a:latin typeface="Calibri"/>
                <a:ea typeface="ＭＳ Ｐゴシック"/>
              </a:rPr>
              <a:t>１０年間で２人以上出生ありの場合は、末子について計上している。</a:t>
            </a:r>
            <a:endParaRPr lang="en-US" altLang="ja-JP" sz="750" dirty="0">
              <a:solidFill>
                <a:prstClr val="black"/>
              </a:solidFill>
              <a:latin typeface="Calibri"/>
              <a:ea typeface="ＭＳ Ｐゴシック"/>
            </a:endParaRPr>
          </a:p>
          <a:p>
            <a:pPr fontAlgn="auto">
              <a:spcAft>
                <a:spcPts val="0"/>
              </a:spcAft>
              <a:defRPr/>
            </a:pPr>
            <a:r>
              <a:rPr lang="en-US" altLang="ja-JP" sz="750" dirty="0">
                <a:solidFill>
                  <a:prstClr val="black"/>
                </a:solidFill>
                <a:latin typeface="Calibri"/>
                <a:ea typeface="ＭＳ Ｐゴシック"/>
              </a:rPr>
              <a:t>3</a:t>
            </a:r>
            <a:r>
              <a:rPr lang="ja-JP" altLang="en-US" sz="750" dirty="0">
                <a:solidFill>
                  <a:prstClr val="black"/>
                </a:solidFill>
                <a:latin typeface="Calibri"/>
                <a:ea typeface="ＭＳ Ｐゴシック"/>
              </a:rPr>
              <a:t>）総数には、家事・育児時間不詳を含む。</a:t>
            </a:r>
          </a:p>
        </p:txBody>
      </p:sp>
      <p:graphicFrame>
        <p:nvGraphicFramePr>
          <p:cNvPr id="43020" name="グラフ 25"/>
          <p:cNvGraphicFramePr>
            <a:graphicFrameLocks/>
          </p:cNvGraphicFramePr>
          <p:nvPr/>
        </p:nvGraphicFramePr>
        <p:xfrm>
          <a:off x="2834054" y="1641476"/>
          <a:ext cx="3503735" cy="3952875"/>
        </p:xfrm>
        <a:graphic>
          <a:graphicData uri="http://schemas.openxmlformats.org/presentationml/2006/ole">
            <mc:AlternateContent xmlns:mc="http://schemas.openxmlformats.org/markup-compatibility/2006">
              <mc:Choice xmlns:v="urn:schemas-microsoft-com:vml" Requires="v">
                <p:oleObj spid="_x0000_s5138" r:id="rId5" imgW="3792041" imgH="3956647" progId="Excel.Sheet.8">
                  <p:embed/>
                </p:oleObj>
              </mc:Choice>
              <mc:Fallback>
                <p:oleObj r:id="rId5" imgW="3792041" imgH="3956647" progId="Excel.Sheet.8">
                  <p:embed/>
                  <p:pic>
                    <p:nvPicPr>
                      <p:cNvPr id="0" name="グラフ 2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4054" y="1641476"/>
                        <a:ext cx="3503735" cy="3952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21" name="Rectangle 15"/>
          <p:cNvSpPr>
            <a:spLocks noChangeArrowheads="1"/>
          </p:cNvSpPr>
          <p:nvPr/>
        </p:nvSpPr>
        <p:spPr bwMode="auto">
          <a:xfrm>
            <a:off x="3159369" y="1246189"/>
            <a:ext cx="3477358" cy="522287"/>
          </a:xfrm>
          <a:prstGeom prst="rect">
            <a:avLst/>
          </a:prstGeom>
          <a:noFill/>
          <a:ln w="9525">
            <a:noFill/>
            <a:miter lim="800000"/>
            <a:headEnd/>
            <a:tailEnd/>
          </a:ln>
        </p:spPr>
        <p:txBody>
          <a:bodyPr lIns="90028" tIns="45015" rIns="90028" bIns="45015">
            <a:spAutoFit/>
          </a:bodyPr>
          <a:lstStyle/>
          <a:p>
            <a:r>
              <a:rPr lang="en-US" altLang="ja-JP" sz="1400" dirty="0">
                <a:solidFill>
                  <a:srgbClr val="000000"/>
                </a:solidFill>
                <a:latin typeface="ＭＳ Ｐゴシック" pitchFamily="50" charset="-128"/>
              </a:rPr>
              <a:t>【</a:t>
            </a:r>
            <a:r>
              <a:rPr lang="ja-JP" altLang="en-US" sz="1400" dirty="0">
                <a:solidFill>
                  <a:srgbClr val="000000"/>
                </a:solidFill>
                <a:latin typeface="ＭＳ Ｐゴシック" pitchFamily="50" charset="-128"/>
              </a:rPr>
              <a:t>夫の</a:t>
            </a:r>
            <a:r>
              <a:rPr lang="ja-JP" altLang="en-US" sz="1400" u="sng" dirty="0">
                <a:solidFill>
                  <a:srgbClr val="000000"/>
                </a:solidFill>
                <a:latin typeface="ＭＳ Ｐゴシック" pitchFamily="50" charset="-128"/>
              </a:rPr>
              <a:t>平日</a:t>
            </a:r>
            <a:r>
              <a:rPr lang="ja-JP" altLang="en-US" sz="1400" dirty="0">
                <a:solidFill>
                  <a:srgbClr val="000000"/>
                </a:solidFill>
                <a:latin typeface="ＭＳ Ｐゴシック" pitchFamily="50" charset="-128"/>
              </a:rPr>
              <a:t>の家事・育児時間別にみた妻の出産前後の継続就業割合</a:t>
            </a:r>
            <a:r>
              <a:rPr lang="en-US" altLang="ja-JP" sz="1400" dirty="0">
                <a:solidFill>
                  <a:srgbClr val="000000"/>
                </a:solidFill>
                <a:latin typeface="ＭＳ Ｐゴシック" pitchFamily="50" charset="-128"/>
              </a:rPr>
              <a:t>】</a:t>
            </a:r>
            <a:endParaRPr lang="ja-JP" altLang="en-US" sz="1400" dirty="0">
              <a:solidFill>
                <a:srgbClr val="000000"/>
              </a:solidFill>
              <a:latin typeface="ＭＳ Ｐゴシック" pitchFamily="50" charset="-128"/>
            </a:endParaRPr>
          </a:p>
        </p:txBody>
      </p:sp>
      <p:graphicFrame>
        <p:nvGraphicFramePr>
          <p:cNvPr id="43022" name="グラフ 69"/>
          <p:cNvGraphicFramePr>
            <a:graphicFrameLocks/>
          </p:cNvGraphicFramePr>
          <p:nvPr/>
        </p:nvGraphicFramePr>
        <p:xfrm>
          <a:off x="6145824" y="1841500"/>
          <a:ext cx="3045069" cy="3303588"/>
        </p:xfrm>
        <a:graphic>
          <a:graphicData uri="http://schemas.openxmlformats.org/presentationml/2006/ole">
            <mc:AlternateContent xmlns:mc="http://schemas.openxmlformats.org/markup-compatibility/2006">
              <mc:Choice xmlns:v="urn:schemas-microsoft-com:vml" Requires="v">
                <p:oleObj spid="_x0000_s5139" r:id="rId7" imgW="3298222" imgH="3304318" progId="Excel.Sheet.8">
                  <p:embed/>
                </p:oleObj>
              </mc:Choice>
              <mc:Fallback>
                <p:oleObj r:id="rId7" imgW="3298222" imgH="3304318" progId="Excel.Sheet.8">
                  <p:embed/>
                  <p:pic>
                    <p:nvPicPr>
                      <p:cNvPr id="0" name="グラフ 6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45824" y="1841500"/>
                        <a:ext cx="3045069" cy="3303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79512" y="188640"/>
            <a:ext cx="8640472" cy="64893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611560" y="331698"/>
            <a:ext cx="7776864" cy="93610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600" b="1" dirty="0" smtClean="0">
                <a:latin typeface="AR P丸ゴシック体M" panose="020B0600010101010101" pitchFamily="50" charset="-128"/>
                <a:ea typeface="AR P丸ゴシック体M" panose="020B0600010101010101" pitchFamily="50" charset="-128"/>
              </a:rPr>
              <a:t>データから見る女性労働者の二極化</a:t>
            </a:r>
            <a:endParaRPr kumimoji="1" lang="ja-JP" altLang="en-US" sz="3600" b="1" dirty="0">
              <a:latin typeface="AR P丸ゴシック体M" panose="020B0600010101010101" pitchFamily="50" charset="-128"/>
              <a:ea typeface="AR P丸ゴシック体M" panose="020B0600010101010101" pitchFamily="50" charset="-128"/>
            </a:endParaRPr>
          </a:p>
        </p:txBody>
      </p:sp>
      <p:sp>
        <p:nvSpPr>
          <p:cNvPr id="8" name="テキスト ボックス 7"/>
          <p:cNvSpPr txBox="1"/>
          <p:nvPr/>
        </p:nvSpPr>
        <p:spPr>
          <a:xfrm>
            <a:off x="611560" y="1343670"/>
            <a:ext cx="7992888" cy="954107"/>
          </a:xfrm>
          <a:prstGeom prst="rect">
            <a:avLst/>
          </a:prstGeom>
          <a:noFill/>
        </p:spPr>
        <p:txBody>
          <a:bodyPr wrap="square" rtlCol="0">
            <a:spAutoFit/>
          </a:bodyPr>
          <a:lstStyle/>
          <a:p>
            <a:r>
              <a:rPr lang="en-US" altLang="ja-JP" sz="1400" dirty="0" smtClean="0">
                <a:ln w="12700">
                  <a:solidFill>
                    <a:srgbClr val="0070C0"/>
                  </a:solidFill>
                  <a:prstDash val="solid"/>
                </a:ln>
                <a:solidFill>
                  <a:schemeClr val="accent3">
                    <a:lumMod val="50000"/>
                  </a:schemeClr>
                </a:solidFill>
                <a:effectLst>
                  <a:outerShdw blurRad="41275" dist="20320" dir="1800000" algn="tl" rotWithShape="0">
                    <a:srgbClr val="000000">
                      <a:alpha val="40000"/>
                    </a:srgbClr>
                  </a:outerShdw>
                </a:effectLst>
              </a:rPr>
              <a:t>【</a:t>
            </a:r>
            <a:r>
              <a:rPr lang="ja-JP" altLang="en-US" sz="1400" dirty="0" smtClean="0">
                <a:ln w="12700">
                  <a:solidFill>
                    <a:srgbClr val="0070C0"/>
                  </a:solidFill>
                  <a:prstDash val="solid"/>
                </a:ln>
                <a:solidFill>
                  <a:schemeClr val="accent3">
                    <a:lumMod val="50000"/>
                  </a:schemeClr>
                </a:solidFill>
                <a:effectLst>
                  <a:outerShdw blurRad="41275" dist="20320" dir="1800000" algn="tl" rotWithShape="0">
                    <a:srgbClr val="000000">
                      <a:alpha val="40000"/>
                    </a:srgbClr>
                  </a:outerShdw>
                </a:effectLst>
              </a:rPr>
              <a:t>給与所得の経年変化から見る女性の労働</a:t>
            </a:r>
            <a:r>
              <a:rPr lang="en-US" altLang="ja-JP" sz="1400" dirty="0" smtClean="0">
                <a:ln w="12700">
                  <a:solidFill>
                    <a:srgbClr val="0070C0"/>
                  </a:solidFill>
                  <a:prstDash val="solid"/>
                </a:ln>
                <a:solidFill>
                  <a:schemeClr val="accent1">
                    <a:lumMod val="50000"/>
                  </a:schemeClr>
                </a:solidFill>
                <a:effectLst>
                  <a:outerShdw blurRad="41275" dist="20320" dir="1800000" algn="tl" rotWithShape="0">
                    <a:srgbClr val="000000">
                      <a:alpha val="40000"/>
                    </a:srgbClr>
                  </a:outerShdw>
                </a:effectLst>
              </a:rPr>
              <a:t>】</a:t>
            </a:r>
          </a:p>
          <a:p>
            <a:r>
              <a:rPr lang="ja-JP" altLang="en-US" sz="1400" dirty="0" smtClean="0">
                <a:ln w="12700">
                  <a:solidFill>
                    <a:schemeClr val="accent5">
                      <a:lumMod val="75000"/>
                    </a:schemeClr>
                  </a:solidFill>
                  <a:prstDash val="solid"/>
                </a:ln>
                <a:solidFill>
                  <a:schemeClr val="accent5">
                    <a:lumMod val="50000"/>
                  </a:schemeClr>
                </a:solidFill>
                <a:latin typeface="+mj-ea"/>
                <a:ea typeface="+mj-ea"/>
              </a:rPr>
              <a:t>○</a:t>
            </a:r>
            <a:r>
              <a:rPr lang="en-US" altLang="ja-JP" sz="1400" b="1" dirty="0" smtClean="0">
                <a:ln w="12700">
                  <a:solidFill>
                    <a:schemeClr val="accent5">
                      <a:lumMod val="75000"/>
                    </a:schemeClr>
                  </a:solidFill>
                  <a:prstDash val="solid"/>
                </a:ln>
                <a:solidFill>
                  <a:schemeClr val="accent5">
                    <a:lumMod val="50000"/>
                  </a:schemeClr>
                </a:solidFill>
                <a:latin typeface="+mj-ea"/>
                <a:ea typeface="+mj-ea"/>
              </a:rPr>
              <a:t>100</a:t>
            </a:r>
            <a:r>
              <a:rPr lang="ja-JP" altLang="en-US" sz="1400" b="1" dirty="0" smtClean="0">
                <a:ln w="12700">
                  <a:solidFill>
                    <a:schemeClr val="accent5">
                      <a:lumMod val="75000"/>
                    </a:schemeClr>
                  </a:solidFill>
                  <a:prstDash val="solid"/>
                </a:ln>
                <a:solidFill>
                  <a:schemeClr val="accent5">
                    <a:lumMod val="50000"/>
                  </a:schemeClr>
                </a:solidFill>
                <a:latin typeface="+mj-ea"/>
                <a:ea typeface="+mj-ea"/>
              </a:rPr>
              <a:t>万円以下の層に変化が見られない</a:t>
            </a:r>
            <a:endParaRPr lang="en-US" altLang="ja-JP" sz="1400" b="1" dirty="0" smtClean="0">
              <a:ln w="12700">
                <a:solidFill>
                  <a:schemeClr val="accent5">
                    <a:lumMod val="75000"/>
                  </a:schemeClr>
                </a:solidFill>
                <a:prstDash val="solid"/>
              </a:ln>
              <a:solidFill>
                <a:schemeClr val="accent5">
                  <a:lumMod val="50000"/>
                </a:schemeClr>
              </a:solidFill>
              <a:latin typeface="+mj-ea"/>
              <a:ea typeface="+mj-ea"/>
            </a:endParaRPr>
          </a:p>
          <a:p>
            <a:r>
              <a:rPr lang="ja-JP" altLang="en-US" sz="1400" b="1" dirty="0" smtClean="0">
                <a:ln w="12700">
                  <a:solidFill>
                    <a:schemeClr val="accent5">
                      <a:lumMod val="75000"/>
                    </a:schemeClr>
                  </a:solidFill>
                  <a:prstDash val="solid"/>
                </a:ln>
                <a:solidFill>
                  <a:schemeClr val="accent5">
                    <a:lumMod val="50000"/>
                  </a:schemeClr>
                </a:solidFill>
                <a:latin typeface="+mj-ea"/>
                <a:ea typeface="+mj-ea"/>
              </a:rPr>
              <a:t>○</a:t>
            </a:r>
            <a:r>
              <a:rPr lang="en-US" altLang="ja-JP" sz="1400" b="1" dirty="0" smtClean="0">
                <a:ln w="12700">
                  <a:solidFill>
                    <a:schemeClr val="accent5">
                      <a:lumMod val="75000"/>
                    </a:schemeClr>
                  </a:solidFill>
                  <a:prstDash val="solid"/>
                </a:ln>
                <a:solidFill>
                  <a:schemeClr val="accent5">
                    <a:lumMod val="50000"/>
                  </a:schemeClr>
                </a:solidFill>
                <a:latin typeface="+mj-ea"/>
                <a:ea typeface="+mj-ea"/>
              </a:rPr>
              <a:t>200</a:t>
            </a:r>
            <a:r>
              <a:rPr lang="ja-JP" altLang="en-US" sz="1400" b="1" dirty="0" smtClean="0">
                <a:ln w="12700">
                  <a:solidFill>
                    <a:schemeClr val="accent5">
                      <a:lumMod val="75000"/>
                    </a:schemeClr>
                  </a:solidFill>
                  <a:prstDash val="solid"/>
                </a:ln>
                <a:solidFill>
                  <a:schemeClr val="accent5">
                    <a:lumMod val="50000"/>
                  </a:schemeClr>
                </a:solidFill>
                <a:latin typeface="+mj-ea"/>
                <a:ea typeface="+mj-ea"/>
              </a:rPr>
              <a:t>万円以下の層も一旦は減ったものの、近年増加傾向</a:t>
            </a:r>
            <a:endParaRPr lang="en-US" altLang="ja-JP" sz="1400" b="1" dirty="0" smtClean="0">
              <a:ln w="12700">
                <a:solidFill>
                  <a:schemeClr val="accent5">
                    <a:lumMod val="75000"/>
                  </a:schemeClr>
                </a:solidFill>
                <a:prstDash val="solid"/>
              </a:ln>
              <a:solidFill>
                <a:schemeClr val="accent5">
                  <a:lumMod val="50000"/>
                </a:schemeClr>
              </a:solidFill>
              <a:latin typeface="+mj-ea"/>
              <a:ea typeface="+mj-ea"/>
            </a:endParaRPr>
          </a:p>
          <a:p>
            <a:r>
              <a:rPr lang="ja-JP" altLang="en-US" sz="1400" b="1" dirty="0" smtClean="0">
                <a:ln w="12700">
                  <a:solidFill>
                    <a:schemeClr val="accent5">
                      <a:lumMod val="75000"/>
                    </a:schemeClr>
                  </a:solidFill>
                  <a:prstDash val="solid"/>
                </a:ln>
                <a:solidFill>
                  <a:schemeClr val="accent5">
                    <a:lumMod val="50000"/>
                  </a:schemeClr>
                </a:solidFill>
                <a:latin typeface="+mj-ea"/>
                <a:ea typeface="+mj-ea"/>
              </a:rPr>
              <a:t>○高所得者層が一定数増えたことは確かだが、全体として低所得傾向</a:t>
            </a:r>
            <a:endParaRPr lang="en-US" altLang="ja-JP" sz="1400" b="1" dirty="0" smtClean="0">
              <a:ln w="12700">
                <a:solidFill>
                  <a:schemeClr val="accent5">
                    <a:lumMod val="75000"/>
                  </a:schemeClr>
                </a:solidFill>
                <a:prstDash val="solid"/>
              </a:ln>
              <a:solidFill>
                <a:schemeClr val="accent5">
                  <a:lumMod val="50000"/>
                </a:schemeClr>
              </a:solidFill>
              <a:latin typeface="+mj-ea"/>
              <a:ea typeface="+mj-ea"/>
            </a:endParaRPr>
          </a:p>
        </p:txBody>
      </p:sp>
      <p:graphicFrame>
        <p:nvGraphicFramePr>
          <p:cNvPr id="10" name="グラフ 9"/>
          <p:cNvGraphicFramePr/>
          <p:nvPr/>
        </p:nvGraphicFramePr>
        <p:xfrm>
          <a:off x="1043608" y="2420888"/>
          <a:ext cx="6524626" cy="4229100"/>
        </p:xfrm>
        <a:graphic>
          <a:graphicData uri="http://schemas.openxmlformats.org/drawingml/2006/chart">
            <c:chart xmlns:c="http://schemas.openxmlformats.org/drawingml/2006/chart" xmlns:r="http://schemas.openxmlformats.org/officeDocument/2006/relationships" r:id="rId2"/>
          </a:graphicData>
        </a:graphic>
      </p:graphicFrame>
      <p:sp>
        <p:nvSpPr>
          <p:cNvPr id="11" name="テキスト ボックス 10"/>
          <p:cNvSpPr txBox="1"/>
          <p:nvPr/>
        </p:nvSpPr>
        <p:spPr>
          <a:xfrm>
            <a:off x="611560" y="2492896"/>
            <a:ext cx="461665" cy="3888432"/>
          </a:xfrm>
          <a:prstGeom prst="rect">
            <a:avLst/>
          </a:prstGeom>
          <a:noFill/>
        </p:spPr>
        <p:txBody>
          <a:bodyPr vert="eaVert" wrap="square" rtlCol="0">
            <a:spAutoFit/>
          </a:bodyPr>
          <a:lstStyle/>
          <a:p>
            <a:pPr algn="ctr"/>
            <a:r>
              <a:rPr kumimoji="1" lang="ja-JP" altLang="en-US" dirty="0" smtClean="0"/>
              <a:t>女性の給与所得の変化</a:t>
            </a:r>
            <a:endParaRPr kumimoji="1" lang="ja-JP" altLang="en-US" dirty="0"/>
          </a:p>
        </p:txBody>
      </p:sp>
      <p:sp>
        <p:nvSpPr>
          <p:cNvPr id="12" name="円/楕円 11"/>
          <p:cNvSpPr/>
          <p:nvPr/>
        </p:nvSpPr>
        <p:spPr>
          <a:xfrm>
            <a:off x="1691680" y="2708920"/>
            <a:ext cx="648072" cy="37444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p:cNvPicPr>
            <a:picLocks noChangeAspect="1" noChangeArrowheads="1"/>
          </p:cNvPicPr>
          <p:nvPr/>
        </p:nvPicPr>
        <p:blipFill>
          <a:blip r:embed="rId3" cstate="print"/>
          <a:srcRect/>
          <a:stretch>
            <a:fillRect/>
          </a:stretch>
        </p:blipFill>
        <p:spPr bwMode="auto">
          <a:xfrm rot="690045">
            <a:off x="7565463" y="5320467"/>
            <a:ext cx="1040351" cy="1239700"/>
          </a:xfrm>
          <a:prstGeom prst="rect">
            <a:avLst/>
          </a:prstGeom>
          <a:noFill/>
          <a:ln w="9525">
            <a:noFill/>
            <a:miter lim="800000"/>
            <a:headEnd/>
            <a:tailEnd/>
          </a:ln>
        </p:spPr>
      </p:pic>
      <p:sp>
        <p:nvSpPr>
          <p:cNvPr id="20" name="円形吹き出し 19"/>
          <p:cNvSpPr/>
          <p:nvPr/>
        </p:nvSpPr>
        <p:spPr>
          <a:xfrm>
            <a:off x="6732240" y="4221088"/>
            <a:ext cx="1728192" cy="1080120"/>
          </a:xfrm>
          <a:prstGeom prst="wedgeEllipseCallout">
            <a:avLst>
              <a:gd name="adj1" fmla="val 12758"/>
              <a:gd name="adj2" fmla="val 6343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804248" y="4293096"/>
            <a:ext cx="1584176" cy="830997"/>
          </a:xfrm>
          <a:prstGeom prst="rect">
            <a:avLst/>
          </a:prstGeom>
          <a:noFill/>
        </p:spPr>
        <p:txBody>
          <a:bodyPr wrap="square" rtlCol="0">
            <a:spAutoFit/>
          </a:bodyPr>
          <a:lstStyle/>
          <a:p>
            <a:pPr algn="ctr"/>
            <a:r>
              <a:rPr lang="ja-JP" altLang="en-US" sz="1600" dirty="0" smtClean="0"/>
              <a:t>全体的に、</a:t>
            </a:r>
            <a:endParaRPr lang="en-US" altLang="ja-JP" sz="1600" dirty="0" smtClean="0"/>
          </a:p>
          <a:p>
            <a:pPr algn="ctr"/>
            <a:r>
              <a:rPr kumimoji="1" lang="ja-JP" altLang="en-US" sz="1600" dirty="0" smtClean="0"/>
              <a:t>低賃金だよね。</a:t>
            </a:r>
            <a:endParaRPr kumimoji="1" lang="en-US" altLang="ja-JP" sz="1600" dirty="0" smtClean="0"/>
          </a:p>
          <a:p>
            <a:pPr algn="ctr"/>
            <a:r>
              <a:rPr lang="ja-JP" altLang="en-US" sz="1600" dirty="0" smtClean="0"/>
              <a:t>うー</a:t>
            </a:r>
            <a:r>
              <a:rPr lang="ja-JP" altLang="en-US" sz="1600" dirty="0" err="1" smtClean="0"/>
              <a:t>む。。。</a:t>
            </a:r>
            <a:endParaRPr kumimoji="1" lang="en-US" altLang="ja-JP" sz="1600" dirty="0" smtClean="0"/>
          </a:p>
        </p:txBody>
      </p:sp>
      <p:sp>
        <p:nvSpPr>
          <p:cNvPr id="14" name="テキスト ボックス 13"/>
          <p:cNvSpPr txBox="1"/>
          <p:nvPr/>
        </p:nvSpPr>
        <p:spPr>
          <a:xfrm>
            <a:off x="179512" y="6093296"/>
            <a:ext cx="1296144" cy="577081"/>
          </a:xfrm>
          <a:prstGeom prst="rect">
            <a:avLst/>
          </a:prstGeom>
          <a:noFill/>
        </p:spPr>
        <p:txBody>
          <a:bodyPr wrap="square" rtlCol="0">
            <a:spAutoFit/>
          </a:bodyPr>
          <a:lstStyle/>
          <a:p>
            <a:r>
              <a:rPr kumimoji="1" lang="ja-JP" altLang="en-US" sz="1050" dirty="0" smtClean="0"/>
              <a:t>国税庁「民間給与実態調査（各年度）より作成</a:t>
            </a:r>
            <a:endParaRPr kumimoji="1" lang="ja-JP" altLang="en-US" sz="10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グラフ 40"/>
          <p:cNvGraphicFramePr>
            <a:graphicFrameLocks/>
          </p:cNvGraphicFramePr>
          <p:nvPr>
            <p:extLst/>
          </p:nvPr>
        </p:nvGraphicFramePr>
        <p:xfrm>
          <a:off x="3761511" y="1497126"/>
          <a:ext cx="4626913" cy="418212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4"/>
          <p:cNvSpPr txBox="1">
            <a:spLocks noChangeArrowheads="1"/>
          </p:cNvSpPr>
          <p:nvPr/>
        </p:nvSpPr>
        <p:spPr bwMode="auto">
          <a:xfrm>
            <a:off x="755576" y="6546830"/>
            <a:ext cx="8391702" cy="338554"/>
          </a:xfrm>
          <a:prstGeom prst="rect">
            <a:avLst/>
          </a:prstGeom>
          <a:noFill/>
          <a:ln w="9525">
            <a:noFill/>
            <a:miter lim="800000"/>
            <a:headEnd/>
            <a:tailEnd/>
          </a:ln>
        </p:spPr>
        <p:txBody>
          <a:bodyPr wrap="square">
            <a:spAutoFit/>
          </a:bodyPr>
          <a:lstStyle/>
          <a:p>
            <a:r>
              <a:rPr lang="ja-JP" altLang="en-US" sz="800" dirty="0" smtClean="0">
                <a:latin typeface="ＭＳ Ｐゴシック" pitchFamily="50" charset="-128"/>
              </a:rPr>
              <a:t> ４　諸外国のデータは原則</a:t>
            </a:r>
            <a:r>
              <a:rPr lang="ja-JP" altLang="en-US" sz="800" dirty="0">
                <a:latin typeface="ＭＳ Ｐゴシック" pitchFamily="50" charset="-128"/>
              </a:rPr>
              <a:t>，全産業の賃金額。労働者の範囲は国により異なる場合がある。日本は一般</a:t>
            </a:r>
            <a:r>
              <a:rPr lang="ja-JP" altLang="en-US" sz="800" dirty="0" smtClean="0">
                <a:latin typeface="ＭＳ Ｐゴシック" pitchFamily="50" charset="-128"/>
              </a:rPr>
              <a:t>労働者（</a:t>
            </a:r>
            <a:r>
              <a:rPr lang="en-US" altLang="ja-JP" sz="800" dirty="0" smtClean="0">
                <a:latin typeface="ＭＳ Ｐゴシック" pitchFamily="50" charset="-128"/>
              </a:rPr>
              <a:t>10</a:t>
            </a:r>
            <a:r>
              <a:rPr lang="ja-JP" altLang="en-US" sz="800" dirty="0" smtClean="0">
                <a:latin typeface="ＭＳ Ｐゴシック" pitchFamily="50" charset="-128"/>
              </a:rPr>
              <a:t>人以上）の</a:t>
            </a:r>
            <a:r>
              <a:rPr lang="en-US" altLang="ja-JP" sz="800" dirty="0">
                <a:latin typeface="ＭＳ Ｐゴシック" pitchFamily="50" charset="-128"/>
              </a:rPr>
              <a:t>1</a:t>
            </a:r>
            <a:r>
              <a:rPr lang="ja-JP" altLang="en-US" sz="800" dirty="0">
                <a:latin typeface="ＭＳ Ｐゴシック" pitchFamily="50" charset="-128"/>
              </a:rPr>
              <a:t>か月当たり所定内給与額</a:t>
            </a:r>
            <a:r>
              <a:rPr lang="ja-JP" altLang="en-US" sz="800" dirty="0" smtClean="0">
                <a:latin typeface="ＭＳ Ｐゴシック" pitchFamily="50" charset="-128"/>
              </a:rPr>
              <a:t>。</a:t>
            </a:r>
            <a:endParaRPr lang="en-US" altLang="ja-JP" sz="800" dirty="0" smtClean="0">
              <a:latin typeface="ＭＳ Ｐゴシック" pitchFamily="50" charset="-128"/>
            </a:endParaRPr>
          </a:p>
          <a:p>
            <a:r>
              <a:rPr lang="ja-JP" altLang="en-US" sz="800" dirty="0" smtClean="0">
                <a:latin typeface="ＭＳ Ｐゴシック" pitchFamily="50" charset="-128"/>
              </a:rPr>
              <a:t>　　　</a:t>
            </a:r>
            <a:endParaRPr lang="en-US" altLang="ja-JP" sz="800" dirty="0" smtClean="0">
              <a:latin typeface="ＭＳ Ｐゴシック" pitchFamily="50" charset="-128"/>
            </a:endParaRPr>
          </a:p>
        </p:txBody>
      </p:sp>
      <p:grpSp>
        <p:nvGrpSpPr>
          <p:cNvPr id="2" name="グループ化 17"/>
          <p:cNvGrpSpPr/>
          <p:nvPr/>
        </p:nvGrpSpPr>
        <p:grpSpPr>
          <a:xfrm>
            <a:off x="7740354" y="1556792"/>
            <a:ext cx="1318299" cy="3460739"/>
            <a:chOff x="6519889" y="1072803"/>
            <a:chExt cx="2627047" cy="3614002"/>
          </a:xfrm>
        </p:grpSpPr>
        <p:sp>
          <p:nvSpPr>
            <p:cNvPr id="11" name="テキスト ボックス 10"/>
            <p:cNvSpPr txBox="1"/>
            <p:nvPr/>
          </p:nvSpPr>
          <p:spPr>
            <a:xfrm>
              <a:off x="7667999" y="1085537"/>
              <a:ext cx="1433209" cy="867799"/>
            </a:xfrm>
            <a:prstGeom prst="rect">
              <a:avLst/>
            </a:prstGeom>
            <a:solidFill>
              <a:schemeClr val="bg1"/>
            </a:solidFill>
            <a:ln>
              <a:solidFill>
                <a:schemeClr val="bg1">
                  <a:lumMod val="50000"/>
                </a:schemeClr>
              </a:solidFill>
            </a:ln>
          </p:spPr>
          <p:txBody>
            <a:bodyPr wrap="square" rtlCol="0">
              <a:spAutoFit/>
            </a:bodyPr>
            <a:lstStyle/>
            <a:p>
              <a:r>
                <a:rPr kumimoji="1" lang="ja-JP" altLang="en-US" sz="800" dirty="0" smtClean="0"/>
                <a:t>管理職比率が男女同程度になった場合に改善される格差（</a:t>
              </a:r>
              <a:r>
                <a:rPr kumimoji="1" lang="en-US" altLang="ja-JP" sz="800" dirty="0" smtClean="0"/>
                <a:t>10.3</a:t>
              </a:r>
              <a:r>
                <a:rPr kumimoji="1" lang="ja-JP" altLang="en-US" sz="800" dirty="0" smtClean="0"/>
                <a:t>）</a:t>
              </a:r>
              <a:endParaRPr kumimoji="1" lang="ja-JP" altLang="en-US" sz="800" dirty="0"/>
            </a:p>
          </p:txBody>
        </p:sp>
        <p:cxnSp>
          <p:nvCxnSpPr>
            <p:cNvPr id="16" name="直線矢印コネクタ 15"/>
            <p:cNvCxnSpPr/>
            <p:nvPr/>
          </p:nvCxnSpPr>
          <p:spPr bwMode="auto">
            <a:xfrm flipH="1">
              <a:off x="7248255" y="1711977"/>
              <a:ext cx="468001"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 name="テキスト ボックス 11"/>
            <p:cNvSpPr txBox="1"/>
            <p:nvPr/>
          </p:nvSpPr>
          <p:spPr>
            <a:xfrm>
              <a:off x="7712152" y="1912703"/>
              <a:ext cx="1434784" cy="867799"/>
            </a:xfrm>
            <a:prstGeom prst="rect">
              <a:avLst/>
            </a:prstGeom>
            <a:solidFill>
              <a:schemeClr val="bg1"/>
            </a:solidFill>
            <a:ln>
              <a:solidFill>
                <a:schemeClr val="bg1">
                  <a:lumMod val="50000"/>
                </a:schemeClr>
              </a:solidFill>
            </a:ln>
          </p:spPr>
          <p:txBody>
            <a:bodyPr wrap="square" rtlCol="0">
              <a:spAutoFit/>
            </a:bodyPr>
            <a:lstStyle/>
            <a:p>
              <a:r>
                <a:rPr lang="ja-JP" altLang="en-US" sz="800" dirty="0" smtClean="0"/>
                <a:t>勤続年数が男女同程度になった場合に改善される格差（</a:t>
              </a:r>
              <a:r>
                <a:rPr lang="en-US" altLang="ja-JP" sz="800" dirty="0" smtClean="0"/>
                <a:t>5.0</a:t>
              </a:r>
              <a:r>
                <a:rPr lang="ja-JP" altLang="en-US" sz="800" dirty="0" smtClean="0"/>
                <a:t>）</a:t>
              </a:r>
            </a:p>
          </p:txBody>
        </p:sp>
        <p:cxnSp>
          <p:nvCxnSpPr>
            <p:cNvPr id="13" name="直線矢印コネクタ 12"/>
            <p:cNvCxnSpPr/>
            <p:nvPr/>
          </p:nvCxnSpPr>
          <p:spPr bwMode="auto">
            <a:xfrm flipH="1">
              <a:off x="7248255" y="2040964"/>
              <a:ext cx="468001"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5" name="角丸四角形 14"/>
            <p:cNvSpPr/>
            <p:nvPr/>
          </p:nvSpPr>
          <p:spPr bwMode="auto">
            <a:xfrm>
              <a:off x="6519889" y="1072803"/>
              <a:ext cx="962363" cy="3614002"/>
            </a:xfrm>
            <a:prstGeom prst="roundRect">
              <a:avLst>
                <a:gd name="adj" fmla="val 12500"/>
              </a:avLst>
            </a:prstGeom>
            <a:noFill/>
            <a:ln w="19050" cap="flat" cmpd="sng" algn="ctr">
              <a:solidFill>
                <a:srgbClr val="FF0000"/>
              </a:solidFill>
              <a:prstDash val="dash"/>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sz="800"/>
            </a:p>
          </p:txBody>
        </p:sp>
        <p:sp>
          <p:nvSpPr>
            <p:cNvPr id="17" name="テキスト ボックス 16"/>
            <p:cNvSpPr txBox="1"/>
            <p:nvPr/>
          </p:nvSpPr>
          <p:spPr>
            <a:xfrm>
              <a:off x="6519891" y="1097059"/>
              <a:ext cx="924013" cy="289266"/>
            </a:xfrm>
            <a:prstGeom prst="rect">
              <a:avLst/>
            </a:prstGeom>
            <a:noFill/>
          </p:spPr>
          <p:txBody>
            <a:bodyPr wrap="square" rtlCol="0">
              <a:spAutoFit/>
            </a:bodyPr>
            <a:lstStyle/>
            <a:p>
              <a:r>
                <a:rPr kumimoji="1" lang="en-US" altLang="ja-JP" sz="1200" dirty="0" smtClean="0">
                  <a:latin typeface="+mn-lt"/>
                  <a:ea typeface="+mj-ea"/>
                </a:rPr>
                <a:t>87.8</a:t>
              </a:r>
              <a:endParaRPr kumimoji="1" lang="ja-JP" altLang="en-US" sz="1200" dirty="0">
                <a:latin typeface="+mn-lt"/>
                <a:ea typeface="+mj-ea"/>
              </a:endParaRPr>
            </a:p>
          </p:txBody>
        </p:sp>
      </p:grpSp>
      <p:sp>
        <p:nvSpPr>
          <p:cNvPr id="7" name="テキスト ボックス 26"/>
          <p:cNvSpPr txBox="1">
            <a:spLocks noChangeArrowheads="1"/>
          </p:cNvSpPr>
          <p:nvPr/>
        </p:nvSpPr>
        <p:spPr bwMode="auto">
          <a:xfrm>
            <a:off x="417693" y="6093296"/>
            <a:ext cx="8017814" cy="495056"/>
          </a:xfrm>
          <a:prstGeom prst="rect">
            <a:avLst/>
          </a:prstGeom>
          <a:noFill/>
          <a:ln w="9525">
            <a:noFill/>
            <a:miter lim="800000"/>
            <a:headEnd/>
            <a:tailEnd/>
          </a:ln>
        </p:spPr>
        <p:txBody>
          <a:bodyPr lIns="0" tIns="0" rIns="0" bIns="0"/>
          <a:lstStyle/>
          <a:p>
            <a:pPr>
              <a:defRPr/>
            </a:pPr>
            <a:r>
              <a:rPr lang="ja-JP" altLang="en-US" sz="800" dirty="0" smtClean="0">
                <a:latin typeface="+mj-ea"/>
                <a:ea typeface="+mj-ea"/>
              </a:rPr>
              <a:t>（資料出所）日本</a:t>
            </a:r>
            <a:r>
              <a:rPr lang="en-US" altLang="ja-JP" sz="800" dirty="0">
                <a:latin typeface="+mj-ea"/>
                <a:ea typeface="+mj-ea"/>
              </a:rPr>
              <a:t>;</a:t>
            </a:r>
            <a:r>
              <a:rPr lang="ja-JP" altLang="en-US" sz="800" dirty="0">
                <a:latin typeface="+mj-ea"/>
                <a:ea typeface="+mj-ea"/>
              </a:rPr>
              <a:t>厚生労働省「</a:t>
            </a:r>
            <a:r>
              <a:rPr lang="ja-JP" altLang="en-US" sz="800" dirty="0" smtClean="0">
                <a:latin typeface="+mj-ea"/>
                <a:ea typeface="+mj-ea"/>
              </a:rPr>
              <a:t>平成</a:t>
            </a:r>
            <a:r>
              <a:rPr lang="en-US" altLang="ja-JP" sz="800" dirty="0">
                <a:latin typeface="+mj-ea"/>
                <a:ea typeface="+mj-ea"/>
              </a:rPr>
              <a:t>25</a:t>
            </a:r>
            <a:r>
              <a:rPr lang="ja-JP" altLang="en-US" sz="800" dirty="0" smtClean="0">
                <a:latin typeface="+mj-ea"/>
                <a:ea typeface="+mj-ea"/>
              </a:rPr>
              <a:t>年</a:t>
            </a:r>
            <a:r>
              <a:rPr lang="ja-JP" altLang="en-US" sz="800" dirty="0">
                <a:latin typeface="+mj-ea"/>
                <a:ea typeface="+mj-ea"/>
              </a:rPr>
              <a:t>賃金構造基本統計調査</a:t>
            </a:r>
            <a:r>
              <a:rPr lang="ja-JP" altLang="en-US" sz="800" dirty="0" smtClean="0">
                <a:latin typeface="+mj-ea"/>
                <a:ea typeface="+mj-ea"/>
              </a:rPr>
              <a:t>」及び</a:t>
            </a:r>
            <a:r>
              <a:rPr lang="ja-JP" altLang="en-US" sz="800" dirty="0" smtClean="0">
                <a:latin typeface="+mj-ea"/>
              </a:rPr>
              <a:t>（独）労働政策研究・研修機構「データブック国際労働比較２０１４」</a:t>
            </a:r>
            <a:r>
              <a:rPr lang="ja-JP" altLang="en-US" sz="800" dirty="0" smtClean="0">
                <a:latin typeface="+mj-ea"/>
                <a:ea typeface="+mj-ea"/>
              </a:rPr>
              <a:t>を用いて厚生労働省雇用均等・児童家庭局作成</a:t>
            </a:r>
            <a:endParaRPr lang="ja-JP" altLang="en-US" sz="800" dirty="0" smtClean="0">
              <a:ea typeface="ＭＳ ゴシック" pitchFamily="49" charset="-128"/>
            </a:endParaRPr>
          </a:p>
          <a:p>
            <a:pPr>
              <a:lnSpc>
                <a:spcPct val="15000"/>
              </a:lnSpc>
              <a:spcBef>
                <a:spcPts val="0"/>
              </a:spcBef>
              <a:defRPr/>
            </a:pPr>
            <a:r>
              <a:rPr lang="ja-JP" altLang="en-US" sz="800" dirty="0" smtClean="0">
                <a:latin typeface="ＭＳ ゴシック" pitchFamily="49" charset="-128"/>
                <a:ea typeface="ＭＳ ゴシック" pitchFamily="49" charset="-128"/>
              </a:rPr>
              <a:t>　　　　　</a:t>
            </a:r>
          </a:p>
          <a:p>
            <a:pPr>
              <a:defRPr/>
            </a:pPr>
            <a:endParaRPr lang="en-US" altLang="ja-JP" sz="800" dirty="0">
              <a:latin typeface="+mj-ea"/>
              <a:ea typeface="+mj-ea"/>
            </a:endParaRPr>
          </a:p>
        </p:txBody>
      </p:sp>
      <p:graphicFrame>
        <p:nvGraphicFramePr>
          <p:cNvPr id="18" name="表 17"/>
          <p:cNvGraphicFramePr>
            <a:graphicFrameLocks noGrp="1"/>
          </p:cNvGraphicFramePr>
          <p:nvPr>
            <p:extLst/>
          </p:nvPr>
        </p:nvGraphicFramePr>
        <p:xfrm>
          <a:off x="287157" y="1674143"/>
          <a:ext cx="3329352" cy="3581400"/>
        </p:xfrm>
        <a:graphic>
          <a:graphicData uri="http://schemas.openxmlformats.org/drawingml/2006/table">
            <a:tbl>
              <a:tblPr/>
              <a:tblGrid>
                <a:gridCol w="832338"/>
                <a:gridCol w="832338"/>
                <a:gridCol w="832338"/>
                <a:gridCol w="832338"/>
              </a:tblGrid>
              <a:tr h="457200">
                <a:tc rowSpan="2">
                  <a:txBody>
                    <a:bodyPr/>
                    <a:lstStyle/>
                    <a:p>
                      <a:pPr algn="ctr" fontAlgn="ctr"/>
                      <a:r>
                        <a:rPr lang="ja-JP" altLang="en-US" sz="1000" b="0" i="0" u="none" strike="noStrike" dirty="0">
                          <a:solidFill>
                            <a:srgbClr val="000000"/>
                          </a:solidFill>
                          <a:latin typeface="ＭＳ Ｐゴシック"/>
                        </a:rPr>
                        <a:t>調整した事項</a:t>
                      </a:r>
                    </a:p>
                  </a:txBody>
                  <a:tcPr marL="8792" marR="8792"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TW" altLang="en-US" sz="1000" b="0" i="0" u="none" strike="noStrike" dirty="0">
                          <a:solidFill>
                            <a:srgbClr val="000000"/>
                          </a:solidFill>
                          <a:latin typeface="ＭＳ Ｐゴシック" panose="020B0600070205080204" pitchFamily="50" charset="-128"/>
                          <a:ea typeface="ＭＳ Ｐゴシック" panose="020B0600070205080204" pitchFamily="50" charset="-128"/>
                        </a:rPr>
                        <a:t>男女賃金格差</a:t>
                      </a:r>
                    </a:p>
                  </a:txBody>
                  <a:tcPr marL="8792" marR="8792"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2">
                  <a:txBody>
                    <a:bodyPr/>
                    <a:lstStyle/>
                    <a:p>
                      <a:pPr algn="ctr" fontAlgn="ctr"/>
                      <a:r>
                        <a:rPr lang="ja-JP" altLang="en-US" sz="1000" b="0" i="0" u="none" strike="noStrike">
                          <a:solidFill>
                            <a:srgbClr val="000000"/>
                          </a:solidFill>
                          <a:latin typeface="ＭＳ Ｐゴシック"/>
                        </a:rPr>
                        <a:t>男女間格差の縮小の程度</a:t>
                      </a:r>
                      <a:br>
                        <a:rPr lang="ja-JP" altLang="en-US" sz="1000" b="0" i="0" u="none" strike="noStrike">
                          <a:solidFill>
                            <a:srgbClr val="000000"/>
                          </a:solidFill>
                          <a:latin typeface="ＭＳ Ｐゴシック"/>
                        </a:rPr>
                      </a:br>
                      <a:r>
                        <a:rPr lang="ja-JP" altLang="en-US" sz="1000" b="0" i="0" u="none" strike="noStrike">
                          <a:solidFill>
                            <a:srgbClr val="000000"/>
                          </a:solidFill>
                          <a:latin typeface="ＭＳ Ｐゴシック"/>
                        </a:rPr>
                        <a:t>②－①</a:t>
                      </a:r>
                    </a:p>
                  </a:txBody>
                  <a:tcPr marL="8792" marR="8792"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200">
                <a:tc vMerge="1">
                  <a:txBody>
                    <a:bodyPr/>
                    <a:lstStyle/>
                    <a:p>
                      <a:endParaRPr kumimoji="1" lang="ja-JP" altLang="en-US"/>
                    </a:p>
                  </a:txBody>
                  <a:tcPr/>
                </a:tc>
                <a:tc>
                  <a:txBody>
                    <a:bodyPr/>
                    <a:lstStyle/>
                    <a:p>
                      <a:pPr algn="ctr" fontAlgn="ctr"/>
                      <a:r>
                        <a:rPr lang="ja-JP" altLang="en-US" sz="1000" b="0" i="0" u="none" strike="noStrike" dirty="0">
                          <a:solidFill>
                            <a:srgbClr val="000000"/>
                          </a:solidFill>
                          <a:latin typeface="ＭＳ Ｐゴシック"/>
                        </a:rPr>
                        <a:t>男女間</a:t>
                      </a:r>
                      <a:r>
                        <a:rPr lang="ja-JP" altLang="en-US" sz="1000" b="0" i="0" u="none" strike="noStrike" dirty="0" smtClean="0">
                          <a:solidFill>
                            <a:srgbClr val="000000"/>
                          </a:solidFill>
                          <a:latin typeface="ＭＳ Ｐゴシック"/>
                        </a:rPr>
                        <a:t>格差</a:t>
                      </a:r>
                      <a:endParaRPr lang="en-US" altLang="ja-JP" sz="1000" b="0" i="0" u="none" strike="noStrike" dirty="0" smtClean="0">
                        <a:solidFill>
                          <a:srgbClr val="000000"/>
                        </a:solidFill>
                        <a:latin typeface="ＭＳ Ｐゴシック"/>
                      </a:endParaRPr>
                    </a:p>
                    <a:p>
                      <a:pPr algn="ctr" fontAlgn="ctr"/>
                      <a:r>
                        <a:rPr lang="ja-JP" altLang="en-US" sz="1000" b="0" i="0" u="none" strike="noStrike" dirty="0" smtClean="0">
                          <a:solidFill>
                            <a:srgbClr val="000000"/>
                          </a:solidFill>
                          <a:latin typeface="ＭＳ Ｐゴシック"/>
                        </a:rPr>
                        <a:t>（</a:t>
                      </a:r>
                      <a:r>
                        <a:rPr lang="ja-JP" altLang="en-US" sz="1000" b="0" i="0" u="none" strike="noStrike" dirty="0">
                          <a:solidFill>
                            <a:srgbClr val="000000"/>
                          </a:solidFill>
                          <a:latin typeface="ＭＳ Ｐゴシック"/>
                        </a:rPr>
                        <a:t>原数値）①</a:t>
                      </a:r>
                    </a:p>
                  </a:txBody>
                  <a:tcPr marL="8792" marR="8792"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男女間</a:t>
                      </a:r>
                      <a:r>
                        <a:rPr lang="ja-JP" altLang="en-US" sz="1000" b="0" i="0" u="none" strike="noStrike" dirty="0" smtClean="0">
                          <a:solidFill>
                            <a:srgbClr val="000000"/>
                          </a:solidFill>
                          <a:latin typeface="ＭＳ Ｐゴシック"/>
                        </a:rPr>
                        <a:t>格差</a:t>
                      </a:r>
                      <a:endParaRPr lang="en-US" altLang="ja-JP" sz="1000" b="0" i="0" u="none" strike="noStrike" dirty="0" smtClean="0">
                        <a:solidFill>
                          <a:srgbClr val="000000"/>
                        </a:solidFill>
                        <a:latin typeface="ＭＳ Ｐゴシック"/>
                      </a:endParaRPr>
                    </a:p>
                    <a:p>
                      <a:pPr algn="ctr" fontAlgn="ctr"/>
                      <a:r>
                        <a:rPr lang="ja-JP" altLang="en-US" sz="1000" b="0" i="0" u="none" strike="noStrike" dirty="0" smtClean="0">
                          <a:solidFill>
                            <a:srgbClr val="000000"/>
                          </a:solidFill>
                          <a:latin typeface="ＭＳ Ｐゴシック"/>
                        </a:rPr>
                        <a:t>（</a:t>
                      </a:r>
                      <a:r>
                        <a:rPr lang="ja-JP" altLang="en-US" sz="1000" b="0" i="0" u="none" strike="noStrike" dirty="0">
                          <a:solidFill>
                            <a:srgbClr val="000000"/>
                          </a:solidFill>
                          <a:latin typeface="ＭＳ Ｐゴシック"/>
                        </a:rPr>
                        <a:t>調整済み）②</a:t>
                      </a:r>
                    </a:p>
                  </a:txBody>
                  <a:tcPr marL="8792" marR="8792"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r>
              <a:tr h="381000">
                <a:tc>
                  <a:txBody>
                    <a:bodyPr/>
                    <a:lstStyle/>
                    <a:p>
                      <a:pPr algn="ctr" fontAlgn="ctr"/>
                      <a:r>
                        <a:rPr lang="ja-JP" altLang="en-US" sz="1000" b="0" i="0" u="none" strike="noStrike">
                          <a:solidFill>
                            <a:srgbClr val="000000"/>
                          </a:solidFill>
                          <a:latin typeface="ＭＳ Ｐゴシック"/>
                        </a:rPr>
                        <a:t>勤続年数</a:t>
                      </a:r>
                    </a:p>
                  </a:txBody>
                  <a:tcPr marL="8792" marR="8792"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71.3</a:t>
                      </a:r>
                    </a:p>
                  </a:txBody>
                  <a:tcPr marL="8792" marR="8792"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76.3</a:t>
                      </a:r>
                      <a:endParaRPr lang="en-US" altLang="ja-JP" sz="1000" b="0" i="0" u="none" strike="noStrike" dirty="0">
                        <a:solidFill>
                          <a:srgbClr val="000000"/>
                        </a:solidFill>
                        <a:latin typeface="ＭＳ Ｐゴシック"/>
                      </a:endParaRPr>
                    </a:p>
                  </a:txBody>
                  <a:tcPr marL="8792" marR="8792"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5.0</a:t>
                      </a:r>
                      <a:endParaRPr lang="en-US" altLang="ja-JP" sz="1000" b="0" i="0" u="none" strike="noStrike" dirty="0">
                        <a:solidFill>
                          <a:srgbClr val="000000"/>
                        </a:solidFill>
                        <a:latin typeface="ＭＳ Ｐゴシック"/>
                      </a:endParaRPr>
                    </a:p>
                  </a:txBody>
                  <a:tcPr marL="8792" marR="8792"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ctr" fontAlgn="ctr"/>
                      <a:r>
                        <a:rPr lang="ja-JP" altLang="en-US" sz="1000" b="0" i="0" u="none" strike="noStrike" dirty="0">
                          <a:solidFill>
                            <a:srgbClr val="000000"/>
                          </a:solidFill>
                          <a:latin typeface="ＭＳ Ｐゴシック"/>
                        </a:rPr>
                        <a:t>職階</a:t>
                      </a:r>
                    </a:p>
                  </a:txBody>
                  <a:tcPr marL="8792" marR="8792"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73.5</a:t>
                      </a:r>
                      <a:endParaRPr lang="en-US" altLang="ja-JP" sz="1000" b="0" i="0" u="none" strike="noStrike" dirty="0">
                        <a:solidFill>
                          <a:srgbClr val="000000"/>
                        </a:solidFill>
                        <a:latin typeface="ＭＳ Ｐゴシック"/>
                      </a:endParaRPr>
                    </a:p>
                  </a:txBody>
                  <a:tcPr marL="8792" marR="8792"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83.8</a:t>
                      </a:r>
                      <a:endParaRPr lang="en-US" altLang="ja-JP" sz="1000" b="0" i="0" u="none" strike="noStrike" dirty="0">
                        <a:solidFill>
                          <a:srgbClr val="000000"/>
                        </a:solidFill>
                        <a:latin typeface="ＭＳ Ｐゴシック"/>
                      </a:endParaRPr>
                    </a:p>
                  </a:txBody>
                  <a:tcPr marL="8792" marR="8792"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10.3</a:t>
                      </a:r>
                      <a:endParaRPr lang="en-US" altLang="ja-JP" sz="1000" b="0" i="0" u="none" strike="noStrike" dirty="0">
                        <a:solidFill>
                          <a:srgbClr val="000000"/>
                        </a:solidFill>
                        <a:latin typeface="ＭＳ Ｐゴシック"/>
                      </a:endParaRPr>
                    </a:p>
                  </a:txBody>
                  <a:tcPr marL="8792" marR="8792"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ctr" fontAlgn="ctr"/>
                      <a:r>
                        <a:rPr lang="ja-JP" altLang="en-US" sz="1000" b="0" i="0" u="none" strike="noStrike" dirty="0">
                          <a:solidFill>
                            <a:srgbClr val="000000"/>
                          </a:solidFill>
                          <a:latin typeface="ＭＳ Ｐゴシック"/>
                        </a:rPr>
                        <a:t>年齢</a:t>
                      </a:r>
                    </a:p>
                  </a:txBody>
                  <a:tcPr marL="8792" marR="8792"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71.3</a:t>
                      </a:r>
                      <a:endParaRPr lang="en-US" altLang="ja-JP" sz="1000" b="0" i="0" u="none" strike="noStrike" dirty="0">
                        <a:solidFill>
                          <a:srgbClr val="000000"/>
                        </a:solidFill>
                        <a:latin typeface="ＭＳ Ｐゴシック"/>
                      </a:endParaRPr>
                    </a:p>
                  </a:txBody>
                  <a:tcPr marL="8792" marR="8792"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72.5</a:t>
                      </a:r>
                      <a:endParaRPr lang="en-US" altLang="ja-JP" sz="1000" b="0" i="0" u="none" strike="noStrike" dirty="0">
                        <a:solidFill>
                          <a:srgbClr val="000000"/>
                        </a:solidFill>
                        <a:latin typeface="ＭＳ Ｐゴシック"/>
                      </a:endParaRPr>
                    </a:p>
                  </a:txBody>
                  <a:tcPr marL="8792" marR="8792"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1.2</a:t>
                      </a:r>
                      <a:endParaRPr lang="en-US" altLang="ja-JP" sz="1000" b="0" i="0" u="none" strike="noStrike" dirty="0">
                        <a:solidFill>
                          <a:srgbClr val="000000"/>
                        </a:solidFill>
                        <a:latin typeface="ＭＳ Ｐゴシック"/>
                      </a:endParaRPr>
                    </a:p>
                  </a:txBody>
                  <a:tcPr marL="8792" marR="8792"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ctr" fontAlgn="ctr"/>
                      <a:r>
                        <a:rPr lang="ja-JP" altLang="en-US" sz="1000" b="0" i="0" u="none" strike="noStrike" dirty="0">
                          <a:solidFill>
                            <a:srgbClr val="000000"/>
                          </a:solidFill>
                          <a:latin typeface="ＭＳ Ｐゴシック"/>
                        </a:rPr>
                        <a:t>学歴</a:t>
                      </a:r>
                    </a:p>
                  </a:txBody>
                  <a:tcPr marL="8792" marR="8792"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71.3</a:t>
                      </a:r>
                      <a:endParaRPr lang="en-US" altLang="ja-JP" sz="1000" b="0" i="0" u="none" strike="noStrike" dirty="0">
                        <a:solidFill>
                          <a:srgbClr val="000000"/>
                        </a:solidFill>
                        <a:latin typeface="ＭＳ Ｐゴシック"/>
                      </a:endParaRPr>
                    </a:p>
                  </a:txBody>
                  <a:tcPr marL="8792" marR="8792"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72.0</a:t>
                      </a:r>
                      <a:endParaRPr lang="en-US" altLang="ja-JP" sz="1000" b="0" i="0" u="none" strike="noStrike" dirty="0">
                        <a:solidFill>
                          <a:srgbClr val="000000"/>
                        </a:solidFill>
                        <a:latin typeface="ＭＳ Ｐゴシック"/>
                      </a:endParaRPr>
                    </a:p>
                  </a:txBody>
                  <a:tcPr marL="8792" marR="8792"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0.7</a:t>
                      </a:r>
                      <a:endParaRPr lang="en-US" altLang="ja-JP" sz="1000" b="0" i="0" u="none" strike="noStrike" dirty="0">
                        <a:solidFill>
                          <a:srgbClr val="000000"/>
                        </a:solidFill>
                        <a:latin typeface="ＭＳ Ｐゴシック"/>
                      </a:endParaRPr>
                    </a:p>
                  </a:txBody>
                  <a:tcPr marL="8792" marR="8792"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ctr" fontAlgn="ctr"/>
                      <a:r>
                        <a:rPr lang="ja-JP" altLang="en-US" sz="1000" b="0" i="0" u="none" strike="noStrike" dirty="0">
                          <a:solidFill>
                            <a:srgbClr val="000000"/>
                          </a:solidFill>
                          <a:latin typeface="ＭＳ Ｐゴシック"/>
                        </a:rPr>
                        <a:t>労働時間</a:t>
                      </a:r>
                    </a:p>
                  </a:txBody>
                  <a:tcPr marL="8792" marR="8792"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71.3</a:t>
                      </a:r>
                      <a:endParaRPr lang="en-US" altLang="ja-JP" sz="1000" b="0" i="0" u="none" strike="noStrike" dirty="0">
                        <a:solidFill>
                          <a:srgbClr val="000000"/>
                        </a:solidFill>
                        <a:latin typeface="ＭＳ Ｐゴシック"/>
                      </a:endParaRPr>
                    </a:p>
                  </a:txBody>
                  <a:tcPr marL="8792" marR="8792"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72.7</a:t>
                      </a:r>
                      <a:endParaRPr lang="en-US" altLang="ja-JP" sz="1000" b="0" i="0" u="none" strike="noStrike" dirty="0">
                        <a:solidFill>
                          <a:srgbClr val="000000"/>
                        </a:solidFill>
                        <a:latin typeface="ＭＳ Ｐゴシック"/>
                      </a:endParaRPr>
                    </a:p>
                  </a:txBody>
                  <a:tcPr marL="8792" marR="8792"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1.4</a:t>
                      </a:r>
                      <a:endParaRPr lang="en-US" altLang="ja-JP" sz="1000" b="0" i="0" u="none" strike="noStrike" dirty="0">
                        <a:solidFill>
                          <a:srgbClr val="000000"/>
                        </a:solidFill>
                        <a:latin typeface="ＭＳ Ｐゴシック"/>
                      </a:endParaRPr>
                    </a:p>
                  </a:txBody>
                  <a:tcPr marL="8792" marR="8792"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ctr" fontAlgn="ctr"/>
                      <a:r>
                        <a:rPr lang="ja-JP" altLang="en-US" sz="1000" b="0" i="0" u="none" strike="noStrike" dirty="0">
                          <a:solidFill>
                            <a:srgbClr val="000000"/>
                          </a:solidFill>
                          <a:latin typeface="ＭＳ Ｐゴシック"/>
                        </a:rPr>
                        <a:t>企業規模</a:t>
                      </a:r>
                    </a:p>
                  </a:txBody>
                  <a:tcPr marL="8792" marR="8792"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71.3</a:t>
                      </a:r>
                      <a:endParaRPr lang="en-US" altLang="ja-JP" sz="1000" b="0" i="0" u="none" strike="noStrike" dirty="0">
                        <a:solidFill>
                          <a:srgbClr val="000000"/>
                        </a:solidFill>
                        <a:latin typeface="ＭＳ Ｐゴシック"/>
                      </a:endParaRPr>
                    </a:p>
                  </a:txBody>
                  <a:tcPr marL="8792" marR="8792"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71.9</a:t>
                      </a:r>
                      <a:endParaRPr lang="en-US" altLang="ja-JP" sz="1000" b="0" i="0" u="none" strike="noStrike" dirty="0">
                        <a:solidFill>
                          <a:srgbClr val="000000"/>
                        </a:solidFill>
                        <a:latin typeface="ＭＳ Ｐゴシック"/>
                      </a:endParaRPr>
                    </a:p>
                  </a:txBody>
                  <a:tcPr marL="8792" marR="8792"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0.6</a:t>
                      </a:r>
                      <a:endParaRPr lang="en-US" altLang="ja-JP" sz="1000" b="0" i="0" u="none" strike="noStrike" dirty="0">
                        <a:solidFill>
                          <a:srgbClr val="000000"/>
                        </a:solidFill>
                        <a:latin typeface="ＭＳ Ｐゴシック"/>
                      </a:endParaRPr>
                    </a:p>
                  </a:txBody>
                  <a:tcPr marL="8792" marR="8792"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ctr" fontAlgn="ctr"/>
                      <a:r>
                        <a:rPr lang="ja-JP" altLang="en-US" sz="1000" b="0" i="0" u="none" strike="noStrike" dirty="0">
                          <a:solidFill>
                            <a:srgbClr val="000000"/>
                          </a:solidFill>
                          <a:latin typeface="ＭＳ Ｐゴシック"/>
                        </a:rPr>
                        <a:t>産業</a:t>
                      </a:r>
                    </a:p>
                  </a:txBody>
                  <a:tcPr marL="8792" marR="8792"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71.3</a:t>
                      </a:r>
                      <a:endParaRPr lang="en-US" altLang="ja-JP" sz="1000" b="0" i="0" u="none" strike="noStrike" dirty="0">
                        <a:solidFill>
                          <a:srgbClr val="000000"/>
                        </a:solidFill>
                        <a:latin typeface="ＭＳ Ｐゴシック"/>
                      </a:endParaRPr>
                    </a:p>
                  </a:txBody>
                  <a:tcPr marL="8792" marR="8792"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68.6</a:t>
                      </a:r>
                      <a:endParaRPr lang="en-US" altLang="ja-JP" sz="1000" b="0" i="0" u="none" strike="noStrike" dirty="0">
                        <a:solidFill>
                          <a:srgbClr val="000000"/>
                        </a:solidFill>
                        <a:latin typeface="ＭＳ Ｐゴシック"/>
                      </a:endParaRPr>
                    </a:p>
                  </a:txBody>
                  <a:tcPr marL="8792" marR="8792"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-2.7</a:t>
                      </a:r>
                      <a:endParaRPr lang="en-US" altLang="ja-JP" sz="1000" b="0" i="0" u="none" strike="noStrike" dirty="0">
                        <a:solidFill>
                          <a:srgbClr val="000000"/>
                        </a:solidFill>
                        <a:latin typeface="ＭＳ Ｐゴシック"/>
                      </a:endParaRPr>
                    </a:p>
                  </a:txBody>
                  <a:tcPr marL="8792" marR="8792"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 name="Rectangle 9"/>
          <p:cNvSpPr>
            <a:spLocks noChangeArrowheads="1"/>
          </p:cNvSpPr>
          <p:nvPr/>
        </p:nvSpPr>
        <p:spPr bwMode="auto">
          <a:xfrm>
            <a:off x="293063" y="1340770"/>
            <a:ext cx="3323446" cy="333375"/>
          </a:xfrm>
          <a:prstGeom prst="rect">
            <a:avLst/>
          </a:prstGeom>
          <a:noFill/>
          <a:ln w="9525" algn="ctr">
            <a:noFill/>
            <a:miter lim="800000"/>
            <a:headEnd/>
            <a:tailEnd/>
          </a:ln>
        </p:spPr>
        <p:txBody>
          <a:bodyPr wrap="none" anchor="ctr"/>
          <a:lstStyle/>
          <a:p>
            <a:pPr algn="ctr">
              <a:spcBef>
                <a:spcPct val="50000"/>
              </a:spcBef>
            </a:pPr>
            <a:r>
              <a:rPr lang="ja-JP" altLang="en-US" sz="1400" dirty="0"/>
              <a:t>男女間賃金格差</a:t>
            </a:r>
            <a:r>
              <a:rPr lang="ja-JP" altLang="en-US" sz="1400" dirty="0" smtClean="0"/>
              <a:t>の要因（単純分析）</a:t>
            </a:r>
            <a:endParaRPr lang="ja-JP" altLang="en-US" sz="1400" dirty="0"/>
          </a:p>
        </p:txBody>
      </p:sp>
      <p:sp>
        <p:nvSpPr>
          <p:cNvPr id="21" name="正方形/長方形 20"/>
          <p:cNvSpPr/>
          <p:nvPr/>
        </p:nvSpPr>
        <p:spPr>
          <a:xfrm>
            <a:off x="542321" y="6207697"/>
            <a:ext cx="7893185" cy="461665"/>
          </a:xfrm>
          <a:prstGeom prst="rect">
            <a:avLst/>
          </a:prstGeom>
        </p:spPr>
        <p:txBody>
          <a:bodyPr wrap="square">
            <a:spAutoFit/>
          </a:bodyPr>
          <a:lstStyle/>
          <a:p>
            <a:r>
              <a:rPr lang="ja-JP" altLang="en-US" sz="800" dirty="0" smtClean="0"/>
              <a:t>（注）  １ 「調整前（原数値）」は男性</a:t>
            </a:r>
            <a:r>
              <a:rPr lang="en-US" altLang="ja-JP" sz="800" dirty="0" smtClean="0"/>
              <a:t>100</a:t>
            </a:r>
            <a:r>
              <a:rPr lang="ja-JP" altLang="en-US" sz="800" dirty="0" smtClean="0"/>
              <a:t>に対する、実際の女性の賃金水準 </a:t>
            </a:r>
          </a:p>
          <a:p>
            <a:r>
              <a:rPr lang="ja-JP" altLang="en-US" sz="800" dirty="0" smtClean="0"/>
              <a:t>　　　　２ 「調整後」は女性の各要因の労働者構成が男性と同じと仮定した場合の賃金水準 </a:t>
            </a:r>
          </a:p>
          <a:p>
            <a:r>
              <a:rPr lang="ja-JP" altLang="en-US" sz="800" dirty="0" smtClean="0"/>
              <a:t>　　　　３ 「職階」による調査結果については、調整の都合上、一部のデータを除外しているので他の要因による調整結果と比較する際に注意が必要 </a:t>
            </a:r>
            <a:endParaRPr lang="ja-JP" altLang="en-US" sz="800" dirty="0"/>
          </a:p>
        </p:txBody>
      </p:sp>
      <p:cxnSp>
        <p:nvCxnSpPr>
          <p:cNvPr id="27" name="直線矢印コネクタ 26"/>
          <p:cNvCxnSpPr/>
          <p:nvPr/>
        </p:nvCxnSpPr>
        <p:spPr bwMode="auto">
          <a:xfrm>
            <a:off x="7524328" y="2033845"/>
            <a:ext cx="330657"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4" name="四角形吹き出し 33"/>
          <p:cNvSpPr/>
          <p:nvPr/>
        </p:nvSpPr>
        <p:spPr bwMode="auto">
          <a:xfrm>
            <a:off x="8388424" y="3647229"/>
            <a:ext cx="695784" cy="645867"/>
          </a:xfrm>
          <a:prstGeom prst="wedgeRectCallout">
            <a:avLst>
              <a:gd name="adj1" fmla="val -70457"/>
              <a:gd name="adj2" fmla="val 41050"/>
            </a:avLst>
          </a:prstGeom>
          <a:solidFill>
            <a:schemeClr val="bg1"/>
          </a:solid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800" dirty="0" smtClean="0">
                <a:latin typeface="Arial" charset="0"/>
              </a:rPr>
              <a:t>各要因が改善されるケース</a:t>
            </a:r>
            <a:endParaRPr kumimoji="1" lang="ja-JP" altLang="en-US" sz="800" b="0" i="0" u="none" strike="noStrike" cap="none" normalizeH="0" baseline="0" dirty="0" smtClean="0">
              <a:ln>
                <a:noFill/>
              </a:ln>
              <a:solidFill>
                <a:schemeClr val="tx1"/>
              </a:solidFill>
              <a:effectLst/>
              <a:latin typeface="Arial" charset="0"/>
              <a:ea typeface="ＭＳ Ｐゴシック" pitchFamily="50" charset="-128"/>
            </a:endParaRPr>
          </a:p>
        </p:txBody>
      </p:sp>
      <p:sp>
        <p:nvSpPr>
          <p:cNvPr id="22" name="テキスト ボックス 21"/>
          <p:cNvSpPr txBox="1"/>
          <p:nvPr/>
        </p:nvSpPr>
        <p:spPr>
          <a:xfrm>
            <a:off x="8347957" y="4779151"/>
            <a:ext cx="710696" cy="707886"/>
          </a:xfrm>
          <a:prstGeom prst="rect">
            <a:avLst/>
          </a:prstGeom>
          <a:solidFill>
            <a:schemeClr val="bg1"/>
          </a:solidFill>
          <a:ln>
            <a:solidFill>
              <a:schemeClr val="bg1">
                <a:lumMod val="50000"/>
              </a:schemeClr>
            </a:solidFill>
          </a:ln>
        </p:spPr>
        <p:txBody>
          <a:bodyPr wrap="square" rtlCol="0">
            <a:spAutoFit/>
          </a:bodyPr>
          <a:lstStyle/>
          <a:p>
            <a:r>
              <a:rPr lang="ja-JP" altLang="en-US" sz="800" dirty="0" smtClean="0"/>
              <a:t>産業が男女同程度になった場合に生じる格差（</a:t>
            </a:r>
            <a:r>
              <a:rPr lang="en-US" altLang="ja-JP" sz="800" dirty="0" smtClean="0"/>
              <a:t>-2.7</a:t>
            </a:r>
            <a:r>
              <a:rPr lang="ja-JP" altLang="en-US" sz="800" dirty="0" smtClean="0"/>
              <a:t>）</a:t>
            </a:r>
          </a:p>
        </p:txBody>
      </p:sp>
      <p:cxnSp>
        <p:nvCxnSpPr>
          <p:cNvPr id="24" name="直線矢印コネクタ 23"/>
          <p:cNvCxnSpPr/>
          <p:nvPr/>
        </p:nvCxnSpPr>
        <p:spPr bwMode="auto">
          <a:xfrm flipH="1">
            <a:off x="8144705" y="5094185"/>
            <a:ext cx="23485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直線矢印コネクタ 25"/>
          <p:cNvCxnSpPr/>
          <p:nvPr/>
        </p:nvCxnSpPr>
        <p:spPr bwMode="auto">
          <a:xfrm>
            <a:off x="7524328" y="1922929"/>
            <a:ext cx="330657" cy="5226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直線矢印コネクタ 27"/>
          <p:cNvCxnSpPr/>
          <p:nvPr/>
        </p:nvCxnSpPr>
        <p:spPr bwMode="auto">
          <a:xfrm>
            <a:off x="7480015" y="2078850"/>
            <a:ext cx="35478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9" name="直線矢印コネクタ 28"/>
          <p:cNvCxnSpPr/>
          <p:nvPr/>
        </p:nvCxnSpPr>
        <p:spPr bwMode="auto">
          <a:xfrm>
            <a:off x="7524328" y="1857019"/>
            <a:ext cx="310467" cy="9134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0" name="テキスト ボックス 26"/>
          <p:cNvSpPr txBox="1">
            <a:spLocks noChangeArrowheads="1"/>
          </p:cNvSpPr>
          <p:nvPr/>
        </p:nvSpPr>
        <p:spPr bwMode="auto">
          <a:xfrm>
            <a:off x="916210" y="5679250"/>
            <a:ext cx="8017814" cy="495056"/>
          </a:xfrm>
          <a:prstGeom prst="rect">
            <a:avLst/>
          </a:prstGeom>
          <a:noFill/>
          <a:ln w="9525">
            <a:noFill/>
            <a:miter lim="800000"/>
            <a:headEnd/>
            <a:tailEnd/>
          </a:ln>
        </p:spPr>
        <p:txBody>
          <a:bodyPr lIns="0" tIns="0" rIns="0" bIns="0"/>
          <a:lstStyle/>
          <a:p>
            <a:pPr>
              <a:defRPr/>
            </a:pPr>
            <a:r>
              <a:rPr lang="en-US" altLang="ja-JP" sz="1200" dirty="0" smtClean="0">
                <a:latin typeface="+mn-ea"/>
              </a:rPr>
              <a:t>※</a:t>
            </a:r>
            <a:r>
              <a:rPr lang="ja-JP" altLang="en-US" sz="1200" dirty="0" smtClean="0">
                <a:latin typeface="+mn-ea"/>
              </a:rPr>
              <a:t>　上記の他、家族手当・住宅手当の存在により、１．４程度の格差が生じているとの推計がある。（平成</a:t>
            </a:r>
            <a:r>
              <a:rPr lang="en-US" altLang="ja-JP" sz="1200" dirty="0" smtClean="0">
                <a:latin typeface="+mn-ea"/>
              </a:rPr>
              <a:t>16</a:t>
            </a:r>
            <a:r>
              <a:rPr lang="ja-JP" altLang="en-US" sz="1200" dirty="0" smtClean="0">
                <a:latin typeface="+mn-ea"/>
              </a:rPr>
              <a:t>年度「男女間の</a:t>
            </a:r>
            <a:endParaRPr lang="en-US" altLang="ja-JP" sz="1200" dirty="0" smtClean="0">
              <a:latin typeface="+mn-ea"/>
            </a:endParaRPr>
          </a:p>
          <a:p>
            <a:pPr>
              <a:defRPr/>
            </a:pPr>
            <a:r>
              <a:rPr lang="ja-JP" altLang="en-US" sz="1200" dirty="0">
                <a:latin typeface="+mn-ea"/>
              </a:rPr>
              <a:t>　</a:t>
            </a:r>
            <a:r>
              <a:rPr lang="ja-JP" altLang="en-US" sz="1200" dirty="0" smtClean="0">
                <a:latin typeface="+mn-ea"/>
              </a:rPr>
              <a:t>賃金格差問題に関する研究会報告書」にて試算。）</a:t>
            </a:r>
            <a:endParaRPr lang="en-US" altLang="ja-JP" sz="1200" dirty="0">
              <a:latin typeface="+mn-ea"/>
            </a:endParaRPr>
          </a:p>
        </p:txBody>
      </p:sp>
      <p:sp>
        <p:nvSpPr>
          <p:cNvPr id="25" name="テキスト ボックス 24"/>
          <p:cNvSpPr txBox="1"/>
          <p:nvPr/>
        </p:nvSpPr>
        <p:spPr>
          <a:xfrm>
            <a:off x="6818096" y="1498138"/>
            <a:ext cx="706232" cy="1077218"/>
          </a:xfrm>
          <a:prstGeom prst="rect">
            <a:avLst/>
          </a:prstGeom>
          <a:solidFill>
            <a:schemeClr val="bg1"/>
          </a:solidFill>
          <a:ln>
            <a:solidFill>
              <a:schemeClr val="bg1">
                <a:lumMod val="50000"/>
              </a:schemeClr>
            </a:solidFill>
          </a:ln>
        </p:spPr>
        <p:txBody>
          <a:bodyPr wrap="square" rtlCol="0">
            <a:spAutoFit/>
          </a:bodyPr>
          <a:lstStyle/>
          <a:p>
            <a:r>
              <a:rPr kumimoji="1" lang="ja-JP" altLang="en-US" sz="800" dirty="0" smtClean="0"/>
              <a:t>年齢、学歴、労働時間、企業規模が男女同程度になった場合に改善される格差（</a:t>
            </a:r>
            <a:r>
              <a:rPr kumimoji="1" lang="en-US" altLang="ja-JP" sz="800" dirty="0" smtClean="0"/>
              <a:t>3.9</a:t>
            </a:r>
            <a:r>
              <a:rPr kumimoji="1" lang="ja-JP" altLang="en-US" sz="800" dirty="0" smtClean="0"/>
              <a:t>）</a:t>
            </a:r>
            <a:endParaRPr kumimoji="1" lang="ja-JP" altLang="en-US" sz="800" dirty="0"/>
          </a:p>
        </p:txBody>
      </p:sp>
      <p:sp>
        <p:nvSpPr>
          <p:cNvPr id="31" name="タイトル 1"/>
          <p:cNvSpPr txBox="1">
            <a:spLocks/>
          </p:cNvSpPr>
          <p:nvPr/>
        </p:nvSpPr>
        <p:spPr bwMode="auto">
          <a:xfrm>
            <a:off x="0" y="-99392"/>
            <a:ext cx="9144000" cy="64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eaLnBrk="0" hangingPunct="0">
              <a:defRPr/>
            </a:pPr>
            <a:r>
              <a:rPr lang="ja-JP" altLang="en-US" sz="2800" kern="0" dirty="0" smtClean="0">
                <a:latin typeface="+mn-ea"/>
                <a:ea typeface="+mn-ea"/>
                <a:cs typeface="+mj-cs"/>
              </a:rPr>
              <a:t>男女間</a:t>
            </a:r>
            <a:r>
              <a:rPr lang="ja-JP" altLang="en-US" sz="2800" kern="0" noProof="0" dirty="0" smtClean="0">
                <a:latin typeface="+mn-ea"/>
                <a:ea typeface="+mn-ea"/>
                <a:cs typeface="+mj-cs"/>
              </a:rPr>
              <a:t>賃金格差の要因と国際比較</a:t>
            </a:r>
            <a:endParaRPr kumimoji="1" lang="ja-JP" altLang="en-US" sz="2800" i="0" u="none" strike="noStrike" kern="0" cap="none" spc="0" normalizeH="0" baseline="0" noProof="0" dirty="0">
              <a:ln>
                <a:noFill/>
              </a:ln>
              <a:effectLst/>
              <a:uLnTx/>
              <a:uFillTx/>
              <a:latin typeface="+mn-ea"/>
              <a:ea typeface="+mn-ea"/>
              <a:cs typeface="+mj-cs"/>
            </a:endParaRPr>
          </a:p>
        </p:txBody>
      </p:sp>
      <p:sp>
        <p:nvSpPr>
          <p:cNvPr id="32" name="Text Box 3" descr="50%"/>
          <p:cNvSpPr txBox="1">
            <a:spLocks noChangeArrowheads="1"/>
          </p:cNvSpPr>
          <p:nvPr/>
        </p:nvSpPr>
        <p:spPr bwMode="auto">
          <a:xfrm>
            <a:off x="126891" y="549314"/>
            <a:ext cx="8931762" cy="5889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marL="285750" indent="-285750">
              <a:buFont typeface="ｺﾞｼｯｸ" panose="020B0609070205080204" pitchFamily="49" charset="-128"/>
              <a:buChar char="○"/>
            </a:pPr>
            <a:r>
              <a:rPr lang="ja-JP" altLang="en-US" sz="1400" dirty="0" smtClean="0">
                <a:solidFill>
                  <a:prstClr val="black"/>
                </a:solidFill>
                <a:latin typeface="HGPｺﾞｼｯｸM" panose="020B0600000000000000" pitchFamily="50" charset="-128"/>
                <a:ea typeface="HGPｺﾞｼｯｸM" panose="020B0600000000000000" pitchFamily="50" charset="-128"/>
              </a:rPr>
              <a:t>一般</a:t>
            </a:r>
            <a:r>
              <a:rPr lang="ja-JP" altLang="en-US" sz="1400" dirty="0">
                <a:solidFill>
                  <a:prstClr val="black"/>
                </a:solidFill>
                <a:latin typeface="HGPｺﾞｼｯｸM" panose="020B0600000000000000" pitchFamily="50" charset="-128"/>
                <a:ea typeface="HGPｺﾞｼｯｸM" panose="020B0600000000000000" pitchFamily="50" charset="-128"/>
              </a:rPr>
              <a:t>労働者（常用労働者のうち、「短時間労働者」以外の者）の男女間賃金格差は、国際的にみる</a:t>
            </a:r>
            <a:r>
              <a:rPr lang="ja-JP" altLang="en-US" sz="1400" dirty="0" smtClean="0">
                <a:solidFill>
                  <a:prstClr val="black"/>
                </a:solidFill>
                <a:latin typeface="HGPｺﾞｼｯｸM" panose="020B0600000000000000" pitchFamily="50" charset="-128"/>
                <a:ea typeface="HGPｺﾞｼｯｸM" panose="020B0600000000000000" pitchFamily="50" charset="-128"/>
              </a:rPr>
              <a:t>と大きいが、</a:t>
            </a:r>
            <a:endParaRPr lang="en-US" altLang="ja-JP" sz="1400" dirty="0" smtClean="0">
              <a:solidFill>
                <a:prstClr val="black"/>
              </a:solidFill>
              <a:latin typeface="HGPｺﾞｼｯｸM" panose="020B0600000000000000" pitchFamily="50" charset="-128"/>
              <a:ea typeface="HGPｺﾞｼｯｸM" panose="020B0600000000000000" pitchFamily="50" charset="-128"/>
            </a:endParaRPr>
          </a:p>
          <a:p>
            <a:r>
              <a:rPr lang="ja-JP" altLang="en-US" sz="1400" dirty="0">
                <a:solidFill>
                  <a:prstClr val="black"/>
                </a:solidFill>
                <a:latin typeface="HGPｺﾞｼｯｸM" panose="020B0600000000000000" pitchFamily="50" charset="-128"/>
                <a:ea typeface="HGPｺﾞｼｯｸM" panose="020B0600000000000000" pitchFamily="50" charset="-128"/>
              </a:rPr>
              <a:t>　</a:t>
            </a:r>
            <a:r>
              <a:rPr lang="ja-JP" altLang="en-US" sz="1400" u="sng" dirty="0" smtClean="0">
                <a:solidFill>
                  <a:prstClr val="black"/>
                </a:solidFill>
                <a:latin typeface="HGPｺﾞｼｯｸM" panose="020B0600000000000000" pitchFamily="50" charset="-128"/>
                <a:ea typeface="HGPｺﾞｼｯｸM" panose="020B0600000000000000" pitchFamily="50" charset="-128"/>
              </a:rPr>
              <a:t>管理</a:t>
            </a:r>
            <a:r>
              <a:rPr lang="ja-JP" altLang="en-US" sz="1400" u="sng" dirty="0">
                <a:solidFill>
                  <a:prstClr val="black"/>
                </a:solidFill>
                <a:latin typeface="HGPｺﾞｼｯｸM" panose="020B0600000000000000" pitchFamily="50" charset="-128"/>
                <a:ea typeface="HGPｺﾞｼｯｸM" panose="020B0600000000000000" pitchFamily="50" charset="-128"/>
              </a:rPr>
              <a:t>職や勤続年数が男女同程度になると仮定すると</a:t>
            </a:r>
            <a:r>
              <a:rPr lang="ja-JP" altLang="en-US" sz="1400" dirty="0">
                <a:solidFill>
                  <a:prstClr val="black"/>
                </a:solidFill>
                <a:latin typeface="HGPｺﾞｼｯｸM" panose="020B0600000000000000" pitchFamily="50" charset="-128"/>
                <a:ea typeface="HGPｺﾞｼｯｸM" panose="020B0600000000000000" pitchFamily="50" charset="-128"/>
              </a:rPr>
              <a:t>、</a:t>
            </a:r>
            <a:r>
              <a:rPr lang="ja-JP" altLang="en-US" sz="1400" u="sng" dirty="0">
                <a:solidFill>
                  <a:prstClr val="black"/>
                </a:solidFill>
                <a:latin typeface="HGPｺﾞｼｯｸM" panose="020B0600000000000000" pitchFamily="50" charset="-128"/>
                <a:ea typeface="HGPｺﾞｼｯｸM" panose="020B0600000000000000" pitchFamily="50" charset="-128"/>
              </a:rPr>
              <a:t>格差</a:t>
            </a:r>
            <a:r>
              <a:rPr lang="ja-JP" altLang="en-US" sz="1400" u="sng" dirty="0" smtClean="0">
                <a:solidFill>
                  <a:prstClr val="black"/>
                </a:solidFill>
                <a:latin typeface="HGPｺﾞｼｯｸM" panose="020B0600000000000000" pitchFamily="50" charset="-128"/>
                <a:ea typeface="HGPｺﾞｼｯｸM" panose="020B0600000000000000" pitchFamily="50" charset="-128"/>
              </a:rPr>
              <a:t>は大幅に縮小する</a:t>
            </a:r>
            <a:r>
              <a:rPr lang="ja-JP" altLang="en-US" sz="1400" dirty="0" smtClean="0">
                <a:solidFill>
                  <a:prstClr val="black"/>
                </a:solidFill>
                <a:latin typeface="HGPｺﾞｼｯｸM" panose="020B0600000000000000" pitchFamily="50" charset="-128"/>
                <a:ea typeface="HGPｺﾞｼｯｸM" panose="020B0600000000000000" pitchFamily="50" charset="-128"/>
              </a:rPr>
              <a:t>。</a:t>
            </a:r>
            <a:endParaRPr lang="ja-JP" altLang="en-US" sz="1400" dirty="0">
              <a:solidFill>
                <a:prstClr val="black"/>
              </a:solidFill>
              <a:latin typeface="HGPｺﾞｼｯｸM" panose="020B0600000000000000" pitchFamily="50" charset="-128"/>
              <a:ea typeface="HGPｺﾞｼｯｸM" panose="020B0600000000000000" pitchFamily="50" charset="-128"/>
            </a:endParaRPr>
          </a:p>
        </p:txBody>
      </p:sp>
      <p:sp>
        <p:nvSpPr>
          <p:cNvPr id="33" name="スライド番号プレースホルダー 1"/>
          <p:cNvSpPr txBox="1">
            <a:spLocks/>
          </p:cNvSpPr>
          <p:nvPr/>
        </p:nvSpPr>
        <p:spPr>
          <a:xfrm>
            <a:off x="7066028" y="6558043"/>
            <a:ext cx="2133600" cy="365125"/>
          </a:xfrm>
          <a:prstGeom prst="rect">
            <a:avLst/>
          </a:prstGeom>
        </p:spPr>
        <p:txBody>
          <a:bodyPr vert="horz" lIns="91412" tIns="45705" rIns="91412" bIns="45705" rtlCol="0" anchor="ctr"/>
          <a:lstStyle>
            <a:defPPr>
              <a:defRPr lang="ja-JP"/>
            </a:defPPr>
            <a:lvl1pPr algn="r" rtl="0" fontAlgn="base">
              <a:spcBef>
                <a:spcPct val="0"/>
              </a:spcBef>
              <a:spcAft>
                <a:spcPct val="0"/>
              </a:spcAft>
              <a:defRPr kumimoji="1" sz="1200" kern="1200">
                <a:solidFill>
                  <a:schemeClr val="tx1">
                    <a:tint val="75000"/>
                  </a:schemeClr>
                </a:solidFill>
                <a:latin typeface="Arial" charset="0"/>
                <a:ea typeface="ＭＳ Ｐゴシック" charset="-128"/>
                <a:cs typeface="+mn-cs"/>
              </a:defRPr>
            </a:lvl1pPr>
            <a:lvl2pPr marL="457062"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125"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187"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25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5312" algn="l" defTabSz="914125" rtl="0" eaLnBrk="1" latinLnBrk="0" hangingPunct="1">
              <a:defRPr kumimoji="1" kern="1200">
                <a:solidFill>
                  <a:schemeClr val="tx1"/>
                </a:solidFill>
                <a:latin typeface="Arial" pitchFamily="34" charset="0"/>
                <a:ea typeface="ＭＳ Ｐゴシック" pitchFamily="50" charset="-128"/>
                <a:cs typeface="+mn-cs"/>
              </a:defRPr>
            </a:lvl6pPr>
            <a:lvl7pPr marL="2742375" algn="l" defTabSz="914125" rtl="0" eaLnBrk="1" latinLnBrk="0" hangingPunct="1">
              <a:defRPr kumimoji="1" kern="1200">
                <a:solidFill>
                  <a:schemeClr val="tx1"/>
                </a:solidFill>
                <a:latin typeface="Arial" pitchFamily="34" charset="0"/>
                <a:ea typeface="ＭＳ Ｐゴシック" pitchFamily="50" charset="-128"/>
                <a:cs typeface="+mn-cs"/>
              </a:defRPr>
            </a:lvl7pPr>
            <a:lvl8pPr marL="3199437" algn="l" defTabSz="914125" rtl="0" eaLnBrk="1" latinLnBrk="0" hangingPunct="1">
              <a:defRPr kumimoji="1" kern="1200">
                <a:solidFill>
                  <a:schemeClr val="tx1"/>
                </a:solidFill>
                <a:latin typeface="Arial" pitchFamily="34" charset="0"/>
                <a:ea typeface="ＭＳ Ｐゴシック" pitchFamily="50" charset="-128"/>
                <a:cs typeface="+mn-cs"/>
              </a:defRPr>
            </a:lvl8pPr>
            <a:lvl9pPr marL="3656500" algn="l" defTabSz="914125" rtl="0" eaLnBrk="1" latinLnBrk="0" hangingPunct="1">
              <a:defRPr kumimoji="1" kern="1200">
                <a:solidFill>
                  <a:schemeClr val="tx1"/>
                </a:solidFill>
                <a:latin typeface="Arial" pitchFamily="34" charset="0"/>
                <a:ea typeface="ＭＳ Ｐゴシック" pitchFamily="50" charset="-128"/>
                <a:cs typeface="+mn-cs"/>
              </a:defRPr>
            </a:lvl9pPr>
          </a:lstStyle>
          <a:p>
            <a:endParaRPr lang="ja-JP" altLang="en-US"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1242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pic>
        <p:nvPicPr>
          <p:cNvPr id="2050" name="Picture 2"/>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グラフ 20"/>
          <p:cNvGraphicFramePr>
            <a:graphicFrameLocks/>
          </p:cNvGraphicFramePr>
          <p:nvPr/>
        </p:nvGraphicFramePr>
        <p:xfrm>
          <a:off x="4932040" y="1196752"/>
          <a:ext cx="3987311" cy="4256088"/>
        </p:xfrm>
        <a:graphic>
          <a:graphicData uri="http://schemas.openxmlformats.org/presentationml/2006/ole">
            <mc:AlternateContent xmlns:mc="http://schemas.openxmlformats.org/markup-compatibility/2006">
              <mc:Choice xmlns:v="urn:schemas-microsoft-com:vml" Requires="v">
                <p:oleObj spid="_x0000_s6156" r:id="rId4" imgW="4316342" imgH="4255377" progId="Excel.Sheet.8">
                  <p:embed/>
                </p:oleObj>
              </mc:Choice>
              <mc:Fallback>
                <p:oleObj r:id="rId4" imgW="4316342" imgH="4255377" progId="Excel.Sheet.8">
                  <p:embed/>
                  <p:pic>
                    <p:nvPicPr>
                      <p:cNvPr id="0" name="グラフ 2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1196752"/>
                        <a:ext cx="3987311" cy="4256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59" name="グラフ 16"/>
          <p:cNvGraphicFramePr>
            <a:graphicFrameLocks/>
          </p:cNvGraphicFramePr>
          <p:nvPr/>
        </p:nvGraphicFramePr>
        <p:xfrm>
          <a:off x="0" y="1196752"/>
          <a:ext cx="5127381" cy="4725988"/>
        </p:xfrm>
        <a:graphic>
          <a:graphicData uri="http://schemas.openxmlformats.org/presentationml/2006/ole">
            <mc:AlternateContent xmlns:mc="http://schemas.openxmlformats.org/markup-compatibility/2006">
              <mc:Choice xmlns:v="urn:schemas-microsoft-com:vml" Requires="v">
                <p:oleObj spid="_x0000_s6157" r:id="rId6" imgW="5553937" imgH="4724809" progId="Excel.Sheet.8">
                  <p:embed/>
                </p:oleObj>
              </mc:Choice>
              <mc:Fallback>
                <p:oleObj r:id="rId6" imgW="5553937" imgH="4724809" progId="Excel.Sheet.8">
                  <p:embed/>
                  <p:pic>
                    <p:nvPicPr>
                      <p:cNvPr id="0" name="グラフ 1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196752"/>
                        <a:ext cx="5127381" cy="4725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60" name="Text Box 3" descr="50%"/>
          <p:cNvSpPr>
            <a:spLocks noGrp="1" noChangeArrowheads="1"/>
          </p:cNvSpPr>
          <p:nvPr>
            <p:ph type="title"/>
          </p:nvPr>
        </p:nvSpPr>
        <p:spPr>
          <a:xfrm>
            <a:off x="179512" y="548680"/>
            <a:ext cx="8784976" cy="588962"/>
          </a:xfrm>
        </p:spPr>
        <p:style>
          <a:lnRef idx="1">
            <a:schemeClr val="accent2"/>
          </a:lnRef>
          <a:fillRef idx="2">
            <a:schemeClr val="accent2"/>
          </a:fillRef>
          <a:effectRef idx="1">
            <a:schemeClr val="accent2"/>
          </a:effectRef>
          <a:fontRef idx="minor">
            <a:schemeClr val="dk1"/>
          </a:fontRef>
        </p:style>
        <p:txBody>
          <a:bodyPr>
            <a:noAutofit/>
          </a:bodyPr>
          <a:lstStyle/>
          <a:p>
            <a:pPr marL="196850" indent="-196850" algn="l" eaLnBrk="1" hangingPunct="1">
              <a:lnSpc>
                <a:spcPct val="120000"/>
              </a:lnSpc>
              <a:spcBef>
                <a:spcPct val="50000"/>
              </a:spcBef>
            </a:pPr>
            <a:r>
              <a:rPr lang="en-US" altLang="ja-JP" sz="1600" b="1" dirty="0" smtClean="0">
                <a:latin typeface="HGPｺﾞｼｯｸM" pitchFamily="50" charset="-128"/>
                <a:ea typeface="HGPｺﾞｼｯｸM" pitchFamily="50" charset="-128"/>
              </a:rPr>
              <a:t>○</a:t>
            </a:r>
            <a:r>
              <a:rPr lang="ja-JP" altLang="en-US" sz="1600" b="1" dirty="0" smtClean="0">
                <a:latin typeface="HGPｺﾞｼｯｸM" pitchFamily="50" charset="-128"/>
                <a:ea typeface="HGPｺﾞｼｯｸM" pitchFamily="50" charset="-128"/>
              </a:rPr>
              <a:t>管理職に占める女性の割合は長期的には上昇傾向にあるが、国際的に見ると依然その水準は低い。</a:t>
            </a:r>
          </a:p>
        </p:txBody>
      </p:sp>
      <p:sp>
        <p:nvSpPr>
          <p:cNvPr id="45061" name="Rectangle 9"/>
          <p:cNvSpPr>
            <a:spLocks noChangeArrowheads="1"/>
          </p:cNvSpPr>
          <p:nvPr/>
        </p:nvSpPr>
        <p:spPr bwMode="auto">
          <a:xfrm>
            <a:off x="1331640" y="1268760"/>
            <a:ext cx="2447192" cy="333375"/>
          </a:xfrm>
          <a:prstGeom prst="rect">
            <a:avLst/>
          </a:prstGeom>
          <a:noFill/>
          <a:ln w="9525" algn="ctr">
            <a:noFill/>
            <a:miter lim="800000"/>
            <a:headEnd/>
            <a:tailEnd/>
          </a:ln>
        </p:spPr>
        <p:txBody>
          <a:bodyPr wrap="none" anchor="ctr"/>
          <a:lstStyle/>
          <a:p>
            <a:pPr algn="ctr">
              <a:spcBef>
                <a:spcPct val="50000"/>
              </a:spcBef>
            </a:pPr>
            <a:r>
              <a:rPr lang="ja-JP" altLang="en-US" sz="1400" dirty="0">
                <a:solidFill>
                  <a:srgbClr val="000000"/>
                </a:solidFill>
              </a:rPr>
              <a:t>役職別管理職に占める女性割合の推移（企業規模１００人以上）</a:t>
            </a:r>
          </a:p>
        </p:txBody>
      </p:sp>
      <p:sp>
        <p:nvSpPr>
          <p:cNvPr id="13" name="Rectangle 2"/>
          <p:cNvSpPr txBox="1">
            <a:spLocks noChangeArrowheads="1"/>
          </p:cNvSpPr>
          <p:nvPr/>
        </p:nvSpPr>
        <p:spPr bwMode="auto">
          <a:xfrm>
            <a:off x="142143" y="95250"/>
            <a:ext cx="9001857" cy="453430"/>
          </a:xfrm>
          <a:prstGeom prst="rect">
            <a:avLst/>
          </a:prstGeom>
          <a:noFill/>
          <a:ln w="9525">
            <a:noFill/>
            <a:miter lim="800000"/>
            <a:headEnd/>
            <a:tailEnd/>
          </a:ln>
        </p:spPr>
        <p:txBody>
          <a:bodyPr anchor="ctr"/>
          <a:lstStyle/>
          <a:p>
            <a:pPr algn="ctr">
              <a:defRPr/>
            </a:pPr>
            <a:r>
              <a:rPr lang="ja-JP" altLang="en-US" sz="2400" kern="0" dirty="0">
                <a:solidFill>
                  <a:srgbClr val="26968B"/>
                </a:solidFill>
                <a:latin typeface="HGPｺﾞｼｯｸM" pitchFamily="50" charset="-128"/>
                <a:ea typeface="HGPｺﾞｼｯｸM" pitchFamily="50" charset="-128"/>
              </a:rPr>
              <a:t>　</a:t>
            </a:r>
            <a:r>
              <a:rPr lang="ja-JP" altLang="en-US" sz="2400" b="1" kern="0" dirty="0">
                <a:solidFill>
                  <a:prstClr val="black"/>
                </a:solidFill>
                <a:uFill>
                  <a:solidFill>
                    <a:srgbClr val="26968B"/>
                  </a:solidFill>
                </a:uFill>
                <a:latin typeface="+mj-ea"/>
                <a:ea typeface="+mj-ea"/>
              </a:rPr>
              <a:t>管　理　職</a:t>
            </a:r>
          </a:p>
        </p:txBody>
      </p:sp>
      <p:sp>
        <p:nvSpPr>
          <p:cNvPr id="45063" name="Rectangle 9"/>
          <p:cNvSpPr>
            <a:spLocks noChangeArrowheads="1"/>
          </p:cNvSpPr>
          <p:nvPr/>
        </p:nvSpPr>
        <p:spPr bwMode="auto">
          <a:xfrm>
            <a:off x="5693020" y="1268760"/>
            <a:ext cx="2447192" cy="333375"/>
          </a:xfrm>
          <a:prstGeom prst="rect">
            <a:avLst/>
          </a:prstGeom>
          <a:noFill/>
          <a:ln w="9525" algn="ctr">
            <a:noFill/>
            <a:miter lim="800000"/>
            <a:headEnd/>
            <a:tailEnd/>
          </a:ln>
        </p:spPr>
        <p:txBody>
          <a:bodyPr wrap="none" anchor="ctr"/>
          <a:lstStyle/>
          <a:p>
            <a:pPr algn="ctr">
              <a:spcBef>
                <a:spcPct val="50000"/>
              </a:spcBef>
            </a:pPr>
            <a:r>
              <a:rPr lang="ja-JP" altLang="en-US" sz="1400" dirty="0">
                <a:solidFill>
                  <a:srgbClr val="000000"/>
                </a:solidFill>
              </a:rPr>
              <a:t>管理的職業従事者に占める女性割合の国際比較</a:t>
            </a:r>
          </a:p>
        </p:txBody>
      </p:sp>
      <p:sp>
        <p:nvSpPr>
          <p:cNvPr id="45064" name="Text Box 4"/>
          <p:cNvSpPr txBox="1">
            <a:spLocks noChangeArrowheads="1"/>
          </p:cNvSpPr>
          <p:nvPr/>
        </p:nvSpPr>
        <p:spPr bwMode="auto">
          <a:xfrm>
            <a:off x="5112727" y="5085184"/>
            <a:ext cx="4031273" cy="1350963"/>
          </a:xfrm>
          <a:prstGeom prst="rect">
            <a:avLst/>
          </a:prstGeom>
          <a:noFill/>
          <a:ln w="9525">
            <a:noFill/>
            <a:miter lim="800000"/>
            <a:headEnd/>
            <a:tailEnd/>
          </a:ln>
        </p:spPr>
        <p:txBody>
          <a:bodyPr lIns="54000" tIns="10800" rIns="54000" bIns="10800"/>
          <a:lstStyle/>
          <a:p>
            <a:pPr>
              <a:lnSpc>
                <a:spcPct val="95000"/>
              </a:lnSpc>
            </a:pPr>
            <a:r>
              <a:rPr lang="ja-JP" altLang="en-US" sz="1000" dirty="0">
                <a:solidFill>
                  <a:srgbClr val="000000"/>
                </a:solidFill>
                <a:latin typeface="ＭＳ ゴシック" pitchFamily="49" charset="-128"/>
                <a:ea typeface="ＭＳ ゴシック" pitchFamily="49" charset="-128"/>
              </a:rPr>
              <a:t>資料出所：</a:t>
            </a:r>
            <a:r>
              <a:rPr lang="ja-JP" altLang="en-US" sz="1000" dirty="0">
                <a:solidFill>
                  <a:srgbClr val="000000"/>
                </a:solidFill>
                <a:latin typeface="ＭＳ Ｐゴシック" pitchFamily="50" charset="-128"/>
              </a:rPr>
              <a:t>日本</a:t>
            </a:r>
            <a:r>
              <a:rPr lang="en-US" altLang="ja-JP" sz="1000" dirty="0">
                <a:solidFill>
                  <a:srgbClr val="000000"/>
                </a:solidFill>
                <a:latin typeface="ＭＳ Ｐゴシック" pitchFamily="50" charset="-128"/>
              </a:rPr>
              <a:t>;</a:t>
            </a:r>
            <a:r>
              <a:rPr lang="ja-JP" altLang="en-US" sz="1000" dirty="0">
                <a:solidFill>
                  <a:srgbClr val="000000"/>
                </a:solidFill>
                <a:latin typeface="ＭＳ Ｐゴシック" pitchFamily="50" charset="-128"/>
              </a:rPr>
              <a:t>総務省統計局「労働力調査」、</a:t>
            </a:r>
            <a:endParaRPr lang="en-US" altLang="ja-JP" sz="1000" dirty="0">
              <a:solidFill>
                <a:srgbClr val="000000"/>
              </a:solidFill>
              <a:latin typeface="ＭＳ Ｐゴシック" pitchFamily="50" charset="-128"/>
            </a:endParaRPr>
          </a:p>
          <a:p>
            <a:pPr>
              <a:lnSpc>
                <a:spcPct val="95000"/>
              </a:lnSpc>
            </a:pPr>
            <a:r>
              <a:rPr lang="ja-JP" altLang="en-US" sz="1000" dirty="0">
                <a:solidFill>
                  <a:srgbClr val="000000"/>
                </a:solidFill>
                <a:latin typeface="ＭＳ Ｐゴシック" pitchFamily="50" charset="-128"/>
              </a:rPr>
              <a:t>　　</a:t>
            </a:r>
            <a:r>
              <a:rPr lang="ja-JP" altLang="en-US" sz="1000" dirty="0" smtClean="0">
                <a:solidFill>
                  <a:srgbClr val="000000"/>
                </a:solidFill>
                <a:latin typeface="ＭＳ Ｐゴシック" pitchFamily="50" charset="-128"/>
              </a:rPr>
              <a:t>その他</a:t>
            </a:r>
            <a:r>
              <a:rPr lang="en-US" altLang="ja-JP" sz="1000" dirty="0">
                <a:solidFill>
                  <a:srgbClr val="000000"/>
                </a:solidFill>
                <a:latin typeface="ＭＳ Ｐゴシック" pitchFamily="50" charset="-128"/>
              </a:rPr>
              <a:t>:</a:t>
            </a:r>
            <a:r>
              <a:rPr lang="ja-JP" altLang="en-US" sz="1000" dirty="0">
                <a:solidFill>
                  <a:srgbClr val="000000"/>
                </a:solidFill>
                <a:latin typeface="ＭＳ Ｐゴシック" pitchFamily="50" charset="-128"/>
              </a:rPr>
              <a:t>（独）労働政策研究・研修機構「データブック国際労働比較２０１４」</a:t>
            </a:r>
            <a:endParaRPr lang="ja-JP" altLang="en-US" sz="1000" dirty="0">
              <a:solidFill>
                <a:srgbClr val="000000"/>
              </a:solidFill>
              <a:latin typeface="Calibri" pitchFamily="34" charset="0"/>
              <a:ea typeface="ＭＳ ゴシック" pitchFamily="49" charset="-128"/>
            </a:endParaRPr>
          </a:p>
          <a:p>
            <a:pPr>
              <a:lnSpc>
                <a:spcPct val="15000"/>
              </a:lnSpc>
            </a:pPr>
            <a:r>
              <a:rPr lang="ja-JP" altLang="en-US" sz="1000" dirty="0">
                <a:solidFill>
                  <a:srgbClr val="000000"/>
                </a:solidFill>
                <a:latin typeface="ＭＳ ゴシック" pitchFamily="49" charset="-128"/>
                <a:ea typeface="ＭＳ ゴシック" pitchFamily="49" charset="-128"/>
              </a:rPr>
              <a:t>　　　　　</a:t>
            </a:r>
          </a:p>
          <a:p>
            <a:r>
              <a:rPr lang="ja-JP" altLang="en-US" sz="1000" dirty="0" smtClean="0">
                <a:solidFill>
                  <a:srgbClr val="000000"/>
                </a:solidFill>
                <a:latin typeface="ＭＳ ゴシック" pitchFamily="49" charset="-128"/>
                <a:ea typeface="ＭＳ ゴシック" pitchFamily="49" charset="-128"/>
              </a:rPr>
              <a:t>注</a:t>
            </a:r>
            <a:r>
              <a:rPr lang="ja-JP" altLang="en-US" sz="1000" dirty="0">
                <a:solidFill>
                  <a:srgbClr val="000000"/>
                </a:solidFill>
                <a:latin typeface="ＭＳ ゴシック" pitchFamily="49" charset="-128"/>
                <a:ea typeface="ＭＳ ゴシック" pitchFamily="49" charset="-128"/>
              </a:rPr>
              <a:t>１）日本の分類基準（</a:t>
            </a:r>
            <a:r>
              <a:rPr lang="en-US" altLang="ja-JP" sz="1000" dirty="0">
                <a:solidFill>
                  <a:srgbClr val="000000"/>
                </a:solidFill>
                <a:latin typeface="ＭＳ ゴシック" pitchFamily="49" charset="-128"/>
                <a:ea typeface="ＭＳ ゴシック" pitchFamily="49" charset="-128"/>
              </a:rPr>
              <a:t>ISCO-68</a:t>
            </a:r>
            <a:r>
              <a:rPr lang="ja-JP" altLang="en-US" sz="1000" dirty="0">
                <a:solidFill>
                  <a:srgbClr val="000000"/>
                </a:solidFill>
                <a:latin typeface="ＭＳ ゴシック" pitchFamily="49" charset="-128"/>
                <a:ea typeface="ＭＳ ゴシック" pitchFamily="49" charset="-128"/>
              </a:rPr>
              <a:t>）と日本以外の国の分類基準</a:t>
            </a:r>
            <a:endParaRPr lang="en-US" altLang="ja-JP" sz="1000" dirty="0">
              <a:solidFill>
                <a:srgbClr val="000000"/>
              </a:solidFill>
              <a:latin typeface="ＭＳ ゴシック" pitchFamily="49" charset="-128"/>
              <a:ea typeface="ＭＳ ゴシック" pitchFamily="49" charset="-128"/>
            </a:endParaRPr>
          </a:p>
          <a:p>
            <a:r>
              <a:rPr lang="ja-JP" altLang="en-US" sz="1000" dirty="0">
                <a:solidFill>
                  <a:srgbClr val="000000"/>
                </a:solidFill>
                <a:latin typeface="ＭＳ ゴシック" pitchFamily="49" charset="-128"/>
                <a:ea typeface="ＭＳ ゴシック" pitchFamily="49" charset="-128"/>
              </a:rPr>
              <a:t>　</a:t>
            </a:r>
            <a:r>
              <a:rPr lang="ja-JP" altLang="en-US" sz="1000" dirty="0" smtClean="0">
                <a:solidFill>
                  <a:srgbClr val="000000"/>
                </a:solidFill>
                <a:latin typeface="ＭＳ ゴシック" pitchFamily="49" charset="-128"/>
                <a:ea typeface="ＭＳ ゴシック" pitchFamily="49" charset="-128"/>
              </a:rPr>
              <a:t>（</a:t>
            </a:r>
            <a:r>
              <a:rPr lang="en-US" altLang="ja-JP" sz="1000" dirty="0">
                <a:solidFill>
                  <a:srgbClr val="000000"/>
                </a:solidFill>
                <a:latin typeface="ＭＳ ゴシック" pitchFamily="49" charset="-128"/>
                <a:ea typeface="ＭＳ ゴシック" pitchFamily="49" charset="-128"/>
              </a:rPr>
              <a:t>ISCO-88</a:t>
            </a:r>
            <a:r>
              <a:rPr lang="ja-JP" altLang="en-US" sz="1000" dirty="0">
                <a:solidFill>
                  <a:srgbClr val="000000"/>
                </a:solidFill>
                <a:latin typeface="ＭＳ ゴシック" pitchFamily="49" charset="-128"/>
                <a:ea typeface="ＭＳ ゴシック" pitchFamily="49" charset="-128"/>
              </a:rPr>
              <a:t>）が異なるので、単純比較は難しいことに留意が必要。</a:t>
            </a:r>
            <a:endParaRPr lang="en-US" altLang="ja-JP" sz="1000" dirty="0">
              <a:solidFill>
                <a:srgbClr val="000000"/>
              </a:solidFill>
              <a:latin typeface="ＭＳ ゴシック" pitchFamily="49" charset="-128"/>
              <a:ea typeface="ＭＳ ゴシック" pitchFamily="49" charset="-128"/>
            </a:endParaRPr>
          </a:p>
          <a:p>
            <a:r>
              <a:rPr lang="ja-JP" altLang="en-US" sz="1000" dirty="0" smtClean="0">
                <a:solidFill>
                  <a:srgbClr val="000000"/>
                </a:solidFill>
                <a:latin typeface="ＭＳ ゴシック" pitchFamily="49" charset="-128"/>
                <a:ea typeface="ＭＳ ゴシック" pitchFamily="49" charset="-128"/>
              </a:rPr>
              <a:t>２</a:t>
            </a:r>
            <a:r>
              <a:rPr lang="ja-JP" altLang="en-US" sz="1000" dirty="0">
                <a:solidFill>
                  <a:srgbClr val="000000"/>
                </a:solidFill>
                <a:latin typeface="ＭＳ ゴシック" pitchFamily="49" charset="-128"/>
                <a:ea typeface="ＭＳ ゴシック" pitchFamily="49" charset="-128"/>
              </a:rPr>
              <a:t>）ここでいう「管理職」は、管理的職業従事者（会社役員や</a:t>
            </a:r>
            <a:endParaRPr lang="en-US" altLang="ja-JP" sz="1000" dirty="0">
              <a:solidFill>
                <a:srgbClr val="000000"/>
              </a:solidFill>
              <a:latin typeface="ＭＳ ゴシック" pitchFamily="49" charset="-128"/>
              <a:ea typeface="ＭＳ ゴシック" pitchFamily="49" charset="-128"/>
            </a:endParaRPr>
          </a:p>
          <a:p>
            <a:r>
              <a:rPr lang="ja-JP" altLang="en-US" sz="1000" dirty="0">
                <a:solidFill>
                  <a:srgbClr val="000000"/>
                </a:solidFill>
                <a:latin typeface="ＭＳ ゴシック" pitchFamily="49" charset="-128"/>
                <a:ea typeface="ＭＳ ゴシック" pitchFamily="49" charset="-128"/>
              </a:rPr>
              <a:t>　　　　　　企業の課長相当職以上や管理的公務員等）をいう</a:t>
            </a:r>
            <a:r>
              <a:rPr lang="ja-JP" altLang="en-US" sz="1000" dirty="0" smtClean="0">
                <a:solidFill>
                  <a:srgbClr val="000000"/>
                </a:solidFill>
                <a:latin typeface="ＭＳ ゴシック" pitchFamily="49" charset="-128"/>
                <a:ea typeface="ＭＳ ゴシック" pitchFamily="49" charset="-128"/>
              </a:rPr>
              <a:t>。</a:t>
            </a:r>
            <a:r>
              <a:rPr lang="ja-JP" altLang="en-US" sz="1000" dirty="0">
                <a:solidFill>
                  <a:srgbClr val="000000"/>
                </a:solidFill>
                <a:latin typeface="ＭＳ ゴシック" pitchFamily="49" charset="-128"/>
                <a:ea typeface="ＭＳ ゴシック" pitchFamily="49" charset="-128"/>
              </a:rPr>
              <a:t>　３）割合は、管理的職業従事者のうち女性の占める割合。</a:t>
            </a:r>
            <a:endParaRPr lang="en-US" altLang="ja-JP" sz="1000" dirty="0">
              <a:solidFill>
                <a:srgbClr val="000000"/>
              </a:solidFill>
              <a:latin typeface="ＭＳ ゴシック" pitchFamily="49" charset="-128"/>
              <a:ea typeface="ＭＳ ゴシック" pitchFamily="49" charset="-128"/>
            </a:endParaRPr>
          </a:p>
          <a:p>
            <a:endParaRPr lang="ja-JP" altLang="en-US" sz="1000" dirty="0">
              <a:solidFill>
                <a:srgbClr val="000000"/>
              </a:solidFill>
              <a:latin typeface="ＭＳ ゴシック" pitchFamily="49" charset="-128"/>
              <a:ea typeface="ＭＳ ゴシック" pitchFamily="49" charset="-128"/>
            </a:endParaRPr>
          </a:p>
        </p:txBody>
      </p:sp>
      <p:sp>
        <p:nvSpPr>
          <p:cNvPr id="45065" name="Text Box 5"/>
          <p:cNvSpPr txBox="1">
            <a:spLocks noChangeArrowheads="1"/>
          </p:cNvSpPr>
          <p:nvPr/>
        </p:nvSpPr>
        <p:spPr bwMode="auto">
          <a:xfrm>
            <a:off x="1082920" y="6399213"/>
            <a:ext cx="3672254" cy="246062"/>
          </a:xfrm>
          <a:prstGeom prst="rect">
            <a:avLst/>
          </a:prstGeom>
          <a:noFill/>
          <a:ln w="9525">
            <a:noFill/>
            <a:miter lim="800000"/>
            <a:headEnd/>
            <a:tailEnd/>
          </a:ln>
        </p:spPr>
        <p:txBody>
          <a:bodyPr>
            <a:spAutoFit/>
          </a:bodyPr>
          <a:lstStyle/>
          <a:p>
            <a:pPr algn="r">
              <a:spcBef>
                <a:spcPct val="50000"/>
              </a:spcBef>
            </a:pPr>
            <a:r>
              <a:rPr lang="zh-TW" altLang="en-US" sz="1000" dirty="0">
                <a:solidFill>
                  <a:srgbClr val="000000"/>
                </a:solidFill>
                <a:latin typeface="ＭＳ ゴシック" pitchFamily="49" charset="-128"/>
                <a:ea typeface="ＭＳ ゴシック" pitchFamily="49" charset="-128"/>
              </a:rPr>
              <a:t>資料出所：厚生労働省「賃金構造基本統計調査」</a:t>
            </a:r>
            <a:endParaRPr lang="ja-JP" altLang="en-US" sz="1000" dirty="0">
              <a:solidFill>
                <a:srgbClr val="000000"/>
              </a:solidFill>
              <a:latin typeface="ＭＳ ゴシック" pitchFamily="49" charset="-128"/>
              <a:ea typeface="ＭＳ ゴシック" pitchFamily="49" charset="-128"/>
            </a:endParaRPr>
          </a:p>
        </p:txBody>
      </p:sp>
      <p:sp>
        <p:nvSpPr>
          <p:cNvPr id="45066" name="テキスト ボックス 16"/>
          <p:cNvSpPr txBox="1">
            <a:spLocks noChangeArrowheads="1"/>
          </p:cNvSpPr>
          <p:nvPr/>
        </p:nvSpPr>
        <p:spPr bwMode="auto">
          <a:xfrm>
            <a:off x="4862146" y="1628776"/>
            <a:ext cx="1288074" cy="246063"/>
          </a:xfrm>
          <a:prstGeom prst="rect">
            <a:avLst/>
          </a:prstGeom>
          <a:noFill/>
          <a:ln w="9525">
            <a:noFill/>
            <a:miter lim="800000"/>
            <a:headEnd/>
            <a:tailEnd/>
          </a:ln>
        </p:spPr>
        <p:txBody>
          <a:bodyPr>
            <a:spAutoFit/>
          </a:bodyPr>
          <a:lstStyle/>
          <a:p>
            <a:r>
              <a:rPr lang="ja-JP" altLang="en-US" sz="1000">
                <a:solidFill>
                  <a:srgbClr val="000000"/>
                </a:solidFill>
              </a:rPr>
              <a:t>（％）</a:t>
            </a:r>
          </a:p>
        </p:txBody>
      </p:sp>
      <p:sp>
        <p:nvSpPr>
          <p:cNvPr id="45067" name="Oval 6"/>
          <p:cNvSpPr>
            <a:spLocks noChangeArrowheads="1"/>
          </p:cNvSpPr>
          <p:nvPr/>
        </p:nvSpPr>
        <p:spPr bwMode="auto">
          <a:xfrm>
            <a:off x="7788079" y="3507582"/>
            <a:ext cx="531934" cy="358775"/>
          </a:xfrm>
          <a:prstGeom prst="ellipse">
            <a:avLst/>
          </a:prstGeom>
          <a:noFill/>
          <a:ln w="38100">
            <a:solidFill>
              <a:srgbClr val="FF0000"/>
            </a:solidFill>
            <a:prstDash val="sysDot"/>
            <a:round/>
            <a:headEnd/>
            <a:tailEnd/>
          </a:ln>
        </p:spPr>
        <p:txBody>
          <a:bodyPr wrap="none" anchor="ctr"/>
          <a:lstStyle/>
          <a:p>
            <a:pPr algn="ctr"/>
            <a:endParaRPr lang="ja-JP" altLang="en-US">
              <a:solidFill>
                <a:srgbClr val="000000"/>
              </a:solidFill>
            </a:endParaRPr>
          </a:p>
        </p:txBody>
      </p:sp>
      <p:sp>
        <p:nvSpPr>
          <p:cNvPr id="45068" name="Oval 6"/>
          <p:cNvSpPr>
            <a:spLocks noChangeArrowheads="1"/>
          </p:cNvSpPr>
          <p:nvPr/>
        </p:nvSpPr>
        <p:spPr bwMode="auto">
          <a:xfrm>
            <a:off x="4620316" y="3507582"/>
            <a:ext cx="389792" cy="404812"/>
          </a:xfrm>
          <a:prstGeom prst="ellipse">
            <a:avLst/>
          </a:prstGeom>
          <a:noFill/>
          <a:ln w="38100">
            <a:solidFill>
              <a:srgbClr val="FF0000"/>
            </a:solidFill>
            <a:prstDash val="sysDot"/>
            <a:round/>
            <a:headEnd/>
            <a:tailEnd/>
          </a:ln>
        </p:spPr>
        <p:txBody>
          <a:bodyPr wrap="none" anchor="ctr"/>
          <a:lstStyle/>
          <a:p>
            <a:pPr algn="ctr"/>
            <a:endParaRPr lang="ja-JP" altLang="en-US">
              <a:solidFill>
                <a:srgbClr val="000000"/>
              </a:solidFill>
            </a:endParaRPr>
          </a:p>
        </p:txBody>
      </p:sp>
      <p:sp>
        <p:nvSpPr>
          <p:cNvPr id="45069" name="テキスト ボックス 18"/>
          <p:cNvSpPr txBox="1">
            <a:spLocks noChangeArrowheads="1"/>
          </p:cNvSpPr>
          <p:nvPr/>
        </p:nvSpPr>
        <p:spPr bwMode="auto">
          <a:xfrm>
            <a:off x="458666" y="5432425"/>
            <a:ext cx="416169" cy="185738"/>
          </a:xfrm>
          <a:prstGeom prst="rect">
            <a:avLst/>
          </a:prstGeom>
          <a:noFill/>
          <a:ln w="9525">
            <a:noFill/>
            <a:miter lim="800000"/>
            <a:headEnd/>
            <a:tailEnd/>
          </a:ln>
        </p:spPr>
        <p:txBody>
          <a:bodyPr>
            <a:spAutoFit/>
          </a:bodyPr>
          <a:lstStyle/>
          <a:p>
            <a:r>
              <a:rPr lang="ja-JP" altLang="en-US" sz="600">
                <a:solidFill>
                  <a:srgbClr val="000000"/>
                </a:solidFill>
              </a:rPr>
              <a:t>昭和</a:t>
            </a:r>
          </a:p>
        </p:txBody>
      </p:sp>
      <p:sp>
        <p:nvSpPr>
          <p:cNvPr id="45070" name="テキスト ボックス 19"/>
          <p:cNvSpPr txBox="1">
            <a:spLocks noChangeArrowheads="1"/>
          </p:cNvSpPr>
          <p:nvPr/>
        </p:nvSpPr>
        <p:spPr bwMode="auto">
          <a:xfrm>
            <a:off x="625720" y="5432425"/>
            <a:ext cx="414703" cy="185738"/>
          </a:xfrm>
          <a:prstGeom prst="rect">
            <a:avLst/>
          </a:prstGeom>
          <a:noFill/>
          <a:ln w="9525">
            <a:noFill/>
            <a:miter lim="800000"/>
            <a:headEnd/>
            <a:tailEnd/>
          </a:ln>
        </p:spPr>
        <p:txBody>
          <a:bodyPr>
            <a:spAutoFit/>
          </a:bodyPr>
          <a:lstStyle/>
          <a:p>
            <a:r>
              <a:rPr lang="ja-JP" altLang="en-US" sz="600">
                <a:solidFill>
                  <a:srgbClr val="000000"/>
                </a:solidFill>
              </a:rPr>
              <a:t>平成</a:t>
            </a:r>
          </a:p>
        </p:txBody>
      </p:sp>
      <p:sp>
        <p:nvSpPr>
          <p:cNvPr id="45071" name="テキスト ボックス 1"/>
          <p:cNvSpPr txBox="1">
            <a:spLocks noChangeArrowheads="1"/>
          </p:cNvSpPr>
          <p:nvPr/>
        </p:nvSpPr>
        <p:spPr bwMode="auto">
          <a:xfrm>
            <a:off x="4467958" y="5453063"/>
            <a:ext cx="1107831" cy="182562"/>
          </a:xfrm>
          <a:prstGeom prst="rect">
            <a:avLst/>
          </a:prstGeom>
          <a:noFill/>
          <a:ln w="9525">
            <a:noFill/>
            <a:miter lim="800000"/>
            <a:headEnd/>
            <a:tailEnd/>
          </a:ln>
        </p:spPr>
        <p:txBody>
          <a:bodyPr/>
          <a:lstStyle/>
          <a:p>
            <a:r>
              <a:rPr lang="ja-JP" altLang="en-US" sz="800">
                <a:solidFill>
                  <a:srgbClr val="000000"/>
                </a:solidFill>
                <a:latin typeface="Calibri" pitchFamily="34" charset="0"/>
              </a:rPr>
              <a:t>（年）</a:t>
            </a:r>
          </a:p>
        </p:txBody>
      </p:sp>
      <p:sp>
        <p:nvSpPr>
          <p:cNvPr id="45072" name="スライド番号プレースホルダー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26CD3C4-6B9B-4138-89CE-1EC151671A46}" type="slidenum">
              <a:rPr lang="en-US" altLang="ja-JP" smtClean="0">
                <a:solidFill>
                  <a:schemeClr val="tx1"/>
                </a:solidFill>
              </a:rPr>
              <a:pPr/>
              <a:t>9</a:t>
            </a:fld>
            <a:endParaRPr lang="en-US" altLang="ja-JP" smtClean="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1162</TotalTime>
  <Words>3520</Words>
  <Application>Microsoft Office PowerPoint</Application>
  <PresentationFormat>画面に合わせる (4:3)</PresentationFormat>
  <Paragraphs>517</Paragraphs>
  <Slides>34</Slides>
  <Notes>3</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34</vt:i4>
      </vt:variant>
    </vt:vector>
  </HeadingPairs>
  <TitlesOfParts>
    <vt:vector size="37" baseType="lpstr">
      <vt:lpstr>Office テーマ</vt:lpstr>
      <vt:lpstr>Office ​​テーマ</vt:lpstr>
      <vt:lpstr>Microsoft Excel 97-2003 ワークシート</vt:lpstr>
      <vt:lpstr>PowerPoint プレゼンテーション</vt:lpstr>
      <vt:lpstr>PowerPoint プレゼンテーション</vt:lpstr>
      <vt:lpstr>PowerPoint プレゼンテーション</vt:lpstr>
      <vt:lpstr>女性の就業継続と出産</vt:lpstr>
      <vt:lpstr>PowerPoint プレゼンテーション</vt:lpstr>
      <vt:lpstr>PowerPoint プレゼンテーション</vt:lpstr>
      <vt:lpstr>PowerPoint プレゼンテーション</vt:lpstr>
      <vt:lpstr>PowerPoint プレゼンテーション</vt:lpstr>
      <vt:lpstr>○管理職に占める女性の割合は長期的には上昇傾向にあるが、国際的に見ると依然その水準は低い。</vt:lpstr>
      <vt:lpstr>PowerPoint プレゼンテーション</vt:lpstr>
      <vt:lpstr>PowerPoint プレゼンテーション</vt:lpstr>
      <vt:lpstr>都道府県労働局雇用均等室での相談件数 （厚生省調べＨ２５年度）</vt:lpstr>
      <vt:lpstr>働く女性を取り巻く法制度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「働くことを軸とする安心社会」に向けて</dc:title>
  <dc:creator>m-nambu</dc:creator>
  <cp:lastModifiedBy>自治労県本支部</cp:lastModifiedBy>
  <cp:revision>55</cp:revision>
  <cp:lastPrinted>2015-05-27T04:21:28Z</cp:lastPrinted>
  <dcterms:created xsi:type="dcterms:W3CDTF">2015-01-16T07:55:11Z</dcterms:created>
  <dcterms:modified xsi:type="dcterms:W3CDTF">2015-06-02T00:24:29Z</dcterms:modified>
</cp:coreProperties>
</file>