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33" r:id="rId2"/>
  </p:sldMasterIdLst>
  <p:notesMasterIdLst>
    <p:notesMasterId r:id="rId92"/>
  </p:notesMasterIdLst>
  <p:handoutMasterIdLst>
    <p:handoutMasterId r:id="rId93"/>
  </p:handoutMasterIdLst>
  <p:sldIdLst>
    <p:sldId id="256" r:id="rId3"/>
    <p:sldId id="262" r:id="rId4"/>
    <p:sldId id="260" r:id="rId5"/>
    <p:sldId id="261" r:id="rId6"/>
    <p:sldId id="318" r:id="rId7"/>
    <p:sldId id="319" r:id="rId8"/>
    <p:sldId id="330" r:id="rId9"/>
    <p:sldId id="331" r:id="rId10"/>
    <p:sldId id="333" r:id="rId11"/>
    <p:sldId id="334" r:id="rId12"/>
    <p:sldId id="379" r:id="rId13"/>
    <p:sldId id="380" r:id="rId14"/>
    <p:sldId id="321" r:id="rId15"/>
    <p:sldId id="263" r:id="rId16"/>
    <p:sldId id="257" r:id="rId17"/>
    <p:sldId id="258" r:id="rId18"/>
    <p:sldId id="259" r:id="rId19"/>
    <p:sldId id="378" r:id="rId20"/>
    <p:sldId id="305" r:id="rId21"/>
    <p:sldId id="336" r:id="rId22"/>
    <p:sldId id="306" r:id="rId23"/>
    <p:sldId id="269" r:id="rId24"/>
    <p:sldId id="275" r:id="rId25"/>
    <p:sldId id="307" r:id="rId26"/>
    <p:sldId id="270" r:id="rId27"/>
    <p:sldId id="303" r:id="rId28"/>
    <p:sldId id="308" r:id="rId29"/>
    <p:sldId id="309" r:id="rId30"/>
    <p:sldId id="310" r:id="rId31"/>
    <p:sldId id="311" r:id="rId32"/>
    <p:sldId id="274" r:id="rId33"/>
    <p:sldId id="312" r:id="rId34"/>
    <p:sldId id="337" r:id="rId35"/>
    <p:sldId id="339" r:id="rId36"/>
    <p:sldId id="345" r:id="rId37"/>
    <p:sldId id="350" r:id="rId38"/>
    <p:sldId id="357" r:id="rId39"/>
    <p:sldId id="358" r:id="rId40"/>
    <p:sldId id="360" r:id="rId41"/>
    <p:sldId id="361" r:id="rId42"/>
    <p:sldId id="362" r:id="rId43"/>
    <p:sldId id="365" r:id="rId44"/>
    <p:sldId id="276" r:id="rId45"/>
    <p:sldId id="299" r:id="rId46"/>
    <p:sldId id="300" r:id="rId47"/>
    <p:sldId id="301" r:id="rId48"/>
    <p:sldId id="302" r:id="rId49"/>
    <p:sldId id="293" r:id="rId50"/>
    <p:sldId id="295" r:id="rId51"/>
    <p:sldId id="296" r:id="rId52"/>
    <p:sldId id="297" r:id="rId53"/>
    <p:sldId id="381" r:id="rId54"/>
    <p:sldId id="382" r:id="rId55"/>
    <p:sldId id="363" r:id="rId56"/>
    <p:sldId id="364" r:id="rId57"/>
    <p:sldId id="439" r:id="rId58"/>
    <p:sldId id="385" r:id="rId59"/>
    <p:sldId id="386" r:id="rId60"/>
    <p:sldId id="387" r:id="rId61"/>
    <p:sldId id="388" r:id="rId62"/>
    <p:sldId id="314" r:id="rId63"/>
    <p:sldId id="390" r:id="rId64"/>
    <p:sldId id="391" r:id="rId65"/>
    <p:sldId id="392" r:id="rId66"/>
    <p:sldId id="316" r:id="rId67"/>
    <p:sldId id="395" r:id="rId68"/>
    <p:sldId id="397" r:id="rId69"/>
    <p:sldId id="399" r:id="rId70"/>
    <p:sldId id="400" r:id="rId71"/>
    <p:sldId id="402" r:id="rId72"/>
    <p:sldId id="405" r:id="rId73"/>
    <p:sldId id="407" r:id="rId74"/>
    <p:sldId id="408" r:id="rId75"/>
    <p:sldId id="409" r:id="rId76"/>
    <p:sldId id="411" r:id="rId77"/>
    <p:sldId id="412" r:id="rId78"/>
    <p:sldId id="414" r:id="rId79"/>
    <p:sldId id="416" r:id="rId80"/>
    <p:sldId id="418" r:id="rId81"/>
    <p:sldId id="419" r:id="rId82"/>
    <p:sldId id="420" r:id="rId83"/>
    <p:sldId id="421" r:id="rId84"/>
    <p:sldId id="422" r:id="rId85"/>
    <p:sldId id="423" r:id="rId86"/>
    <p:sldId id="425" r:id="rId87"/>
    <p:sldId id="435" r:id="rId88"/>
    <p:sldId id="288" r:id="rId89"/>
    <p:sldId id="289" r:id="rId90"/>
    <p:sldId id="290" r:id="rId91"/>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3493" autoAdjust="0"/>
  </p:normalViewPr>
  <p:slideViewPr>
    <p:cSldViewPr>
      <p:cViewPr varScale="1">
        <p:scale>
          <a:sx n="101" d="100"/>
          <a:sy n="101" d="100"/>
        </p:scale>
        <p:origin x="-26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9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97"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a:t>日本人女性の平均寿命（歳）</a:t>
            </a:r>
          </a:p>
        </c:rich>
      </c:tx>
      <c:overlay val="0"/>
    </c:title>
    <c:autoTitleDeleted val="0"/>
    <c:plotArea>
      <c:layout/>
      <c:lineChart>
        <c:grouping val="standard"/>
        <c:varyColors val="0"/>
        <c:ser>
          <c:idx val="1"/>
          <c:order val="0"/>
          <c:tx>
            <c:strRef>
              <c:f>Sheet2!$B$1</c:f>
              <c:strCache>
                <c:ptCount val="1"/>
                <c:pt idx="0">
                  <c:v>歳</c:v>
                </c:pt>
              </c:strCache>
            </c:strRef>
          </c:tx>
          <c:marker>
            <c:symbol val="none"/>
          </c:marker>
          <c:cat>
            <c:numRef>
              <c:f>Sheet2!$A$2:$A$14</c:f>
              <c:numCache>
                <c:formatCode>General</c:formatCode>
                <c:ptCount val="13"/>
                <c:pt idx="0">
                  <c:v>1890</c:v>
                </c:pt>
                <c:pt idx="1">
                  <c:v>1900</c:v>
                </c:pt>
                <c:pt idx="2">
                  <c:v>1910</c:v>
                </c:pt>
                <c:pt idx="3">
                  <c:v>1920</c:v>
                </c:pt>
                <c:pt idx="4">
                  <c:v>1930</c:v>
                </c:pt>
                <c:pt idx="5">
                  <c:v>1940</c:v>
                </c:pt>
                <c:pt idx="6">
                  <c:v>1950</c:v>
                </c:pt>
                <c:pt idx="7">
                  <c:v>1960</c:v>
                </c:pt>
                <c:pt idx="8">
                  <c:v>1970</c:v>
                </c:pt>
                <c:pt idx="9">
                  <c:v>1980</c:v>
                </c:pt>
                <c:pt idx="10">
                  <c:v>1990</c:v>
                </c:pt>
                <c:pt idx="11">
                  <c:v>2000</c:v>
                </c:pt>
                <c:pt idx="12">
                  <c:v>2009</c:v>
                </c:pt>
              </c:numCache>
            </c:numRef>
          </c:cat>
          <c:val>
            <c:numRef>
              <c:f>Sheet2!$B$2:$B$14</c:f>
              <c:numCache>
                <c:formatCode>General</c:formatCode>
                <c:ptCount val="13"/>
                <c:pt idx="0">
                  <c:v>44</c:v>
                </c:pt>
                <c:pt idx="1">
                  <c:v>45</c:v>
                </c:pt>
                <c:pt idx="2">
                  <c:v>45</c:v>
                </c:pt>
                <c:pt idx="3">
                  <c:v>43</c:v>
                </c:pt>
                <c:pt idx="4">
                  <c:v>47</c:v>
                </c:pt>
                <c:pt idx="6">
                  <c:v>62</c:v>
                </c:pt>
                <c:pt idx="7">
                  <c:v>70</c:v>
                </c:pt>
                <c:pt idx="8">
                  <c:v>75</c:v>
                </c:pt>
                <c:pt idx="9">
                  <c:v>79</c:v>
                </c:pt>
                <c:pt idx="10">
                  <c:v>82</c:v>
                </c:pt>
                <c:pt idx="11">
                  <c:v>85</c:v>
                </c:pt>
                <c:pt idx="12">
                  <c:v>86</c:v>
                </c:pt>
              </c:numCache>
            </c:numRef>
          </c:val>
          <c:smooth val="0"/>
        </c:ser>
        <c:dLbls>
          <c:showLegendKey val="0"/>
          <c:showVal val="0"/>
          <c:showCatName val="0"/>
          <c:showSerName val="0"/>
          <c:showPercent val="0"/>
          <c:showBubbleSize val="0"/>
        </c:dLbls>
        <c:marker val="1"/>
        <c:smooth val="0"/>
        <c:axId val="106202240"/>
        <c:axId val="106203776"/>
      </c:lineChart>
      <c:catAx>
        <c:axId val="106202240"/>
        <c:scaling>
          <c:orientation val="minMax"/>
        </c:scaling>
        <c:delete val="0"/>
        <c:axPos val="b"/>
        <c:numFmt formatCode="General" sourceLinked="1"/>
        <c:majorTickMark val="out"/>
        <c:minorTickMark val="none"/>
        <c:tickLblPos val="nextTo"/>
        <c:crossAx val="106203776"/>
        <c:crosses val="autoZero"/>
        <c:auto val="1"/>
        <c:lblAlgn val="ctr"/>
        <c:lblOffset val="100"/>
        <c:noMultiLvlLbl val="0"/>
      </c:catAx>
      <c:valAx>
        <c:axId val="106203776"/>
        <c:scaling>
          <c:orientation val="minMax"/>
          <c:max val="90"/>
          <c:min val="30"/>
        </c:scaling>
        <c:delete val="0"/>
        <c:axPos val="l"/>
        <c:majorGridlines/>
        <c:numFmt formatCode="General" sourceLinked="1"/>
        <c:majorTickMark val="out"/>
        <c:minorTickMark val="none"/>
        <c:tickLblPos val="nextTo"/>
        <c:crossAx val="106202240"/>
        <c:crosses val="autoZero"/>
        <c:crossBetween val="between"/>
        <c:majorUnit val="5"/>
      </c:valAx>
    </c:plotArea>
    <c:legend>
      <c:legendPos val="r"/>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0.83761</cdr:x>
      <cdr:y>0.59551</cdr:y>
    </cdr:from>
    <cdr:to>
      <cdr:x>1</cdr:x>
      <cdr:y>0.7191</cdr:y>
    </cdr:to>
    <cdr:sp macro="" textlink="">
      <cdr:nvSpPr>
        <cdr:cNvPr id="2" name="左矢印 1"/>
        <cdr:cNvSpPr/>
      </cdr:nvSpPr>
      <cdr:spPr>
        <a:xfrm xmlns:a="http://schemas.openxmlformats.org/drawingml/2006/main">
          <a:off x="7056784" y="3816424"/>
          <a:ext cx="1368152" cy="792088"/>
        </a:xfrm>
        <a:prstGeom xmlns:a="http://schemas.openxmlformats.org/drawingml/2006/main" prst="leftArrow">
          <a:avLst/>
        </a:prstGeom>
      </cdr:spPr>
      <cdr:style>
        <a:lnRef xmlns:a="http://schemas.openxmlformats.org/drawingml/2006/main" idx="1">
          <a:schemeClr val="accent2"/>
        </a:lnRef>
        <a:fillRef xmlns:a="http://schemas.openxmlformats.org/drawingml/2006/main" idx="2">
          <a:schemeClr val="accent2"/>
        </a:fillRef>
        <a:effectRef xmlns:a="http://schemas.openxmlformats.org/drawingml/2006/main" idx="1">
          <a:schemeClr val="accent2"/>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ja-JP" altLang="en-US" sz="1740" dirty="0" smtClean="0">
              <a:solidFill>
                <a:schemeClr val="tx1"/>
              </a:solidFill>
            </a:rPr>
            <a:t>閉経年齢</a:t>
          </a:r>
          <a:endParaRPr lang="ja-JP" sz="1740" dirty="0">
            <a:solidFill>
              <a:schemeClr val="tx1"/>
            </a:solidFill>
          </a:endParaRPr>
        </a:p>
      </cdr:txBody>
    </cdr:sp>
  </cdr:relSizeAnchor>
  <cdr:relSizeAnchor xmlns:cdr="http://schemas.openxmlformats.org/drawingml/2006/chartDrawing">
    <cdr:from>
      <cdr:x>0.60684</cdr:x>
      <cdr:y>0.30337</cdr:y>
    </cdr:from>
    <cdr:to>
      <cdr:x>0.89744</cdr:x>
      <cdr:y>0.55627</cdr:y>
    </cdr:to>
    <cdr:sp macro="" textlink="">
      <cdr:nvSpPr>
        <cdr:cNvPr id="7" name="角丸四角形吹き出し 6"/>
        <cdr:cNvSpPr/>
      </cdr:nvSpPr>
      <cdr:spPr>
        <a:xfrm xmlns:a="http://schemas.openxmlformats.org/drawingml/2006/main">
          <a:off x="5112568" y="1944216"/>
          <a:ext cx="2448272" cy="1620760"/>
        </a:xfrm>
        <a:prstGeom xmlns:a="http://schemas.openxmlformats.org/drawingml/2006/main" prst="wedgeRoundRectCallout">
          <a:avLst>
            <a:gd name="adj1" fmla="val -79273"/>
            <a:gd name="adj2" fmla="val 66852"/>
            <a:gd name="adj3" fmla="val 16667"/>
          </a:avLst>
        </a:prstGeom>
      </cdr:spPr>
      <cdr:style>
        <a:lnRef xmlns:a="http://schemas.openxmlformats.org/drawingml/2006/main" idx="3">
          <a:schemeClr val="lt1"/>
        </a:lnRef>
        <a:fillRef xmlns:a="http://schemas.openxmlformats.org/drawingml/2006/main" idx="1">
          <a:schemeClr val="accent2"/>
        </a:fillRef>
        <a:effectRef xmlns:a="http://schemas.openxmlformats.org/drawingml/2006/main" idx="1">
          <a:schemeClr val="accent2"/>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sz="2800" dirty="0" smtClean="0"/>
            <a:t>閉経以後の生存期間が延びている</a:t>
          </a:r>
          <a:endParaRPr lang="ja-JP" sz="2800" dirty="0"/>
        </a:p>
      </cdr:txBody>
    </cdr:sp>
  </cdr:relSizeAnchor>
  <cdr:relSizeAnchor xmlns:cdr="http://schemas.openxmlformats.org/drawingml/2006/chartDrawing">
    <cdr:from>
      <cdr:x>0.10256</cdr:x>
      <cdr:y>0.53933</cdr:y>
    </cdr:from>
    <cdr:to>
      <cdr:x>0.32478</cdr:x>
      <cdr:y>0.64616</cdr:y>
    </cdr:to>
    <cdr:sp macro="" textlink="">
      <cdr:nvSpPr>
        <cdr:cNvPr id="8" name="角丸四角形吹き出し 7"/>
        <cdr:cNvSpPr/>
      </cdr:nvSpPr>
      <cdr:spPr>
        <a:xfrm xmlns:a="http://schemas.openxmlformats.org/drawingml/2006/main">
          <a:off x="864096" y="3456384"/>
          <a:ext cx="1872190" cy="684643"/>
        </a:xfrm>
        <a:prstGeom xmlns:a="http://schemas.openxmlformats.org/drawingml/2006/main" prst="wedgeRoundRectCallout">
          <a:avLst>
            <a:gd name="adj1" fmla="val 52225"/>
            <a:gd name="adj2" fmla="val 67768"/>
            <a:gd name="adj3" fmla="val 16667"/>
          </a:avLst>
        </a:prstGeom>
      </cdr:spPr>
      <cdr:style>
        <a:lnRef xmlns:a="http://schemas.openxmlformats.org/drawingml/2006/main" idx="1">
          <a:schemeClr val="accent1"/>
        </a:lnRef>
        <a:fillRef xmlns:a="http://schemas.openxmlformats.org/drawingml/2006/main" idx="2">
          <a:schemeClr val="accent1"/>
        </a:fillRef>
        <a:effectRef xmlns:a="http://schemas.openxmlformats.org/drawingml/2006/main" idx="1">
          <a:schemeClr val="accent1"/>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ja-JP" altLang="en-US" sz="1600" dirty="0" smtClean="0"/>
            <a:t>平均寿命は</a:t>
          </a:r>
          <a:endParaRPr lang="en-US" altLang="ja-JP" sz="1600" dirty="0" smtClean="0"/>
        </a:p>
        <a:p xmlns:a="http://schemas.openxmlformats.org/drawingml/2006/main">
          <a:r>
            <a:rPr lang="ja-JP" altLang="en-US" sz="1600" dirty="0" smtClean="0"/>
            <a:t>閉経年齢以下</a:t>
          </a:r>
          <a:endParaRPr lang="ja-JP" sz="16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443A89C-D93F-4B04-9855-364AAD52FEFF}" type="datetimeFigureOut">
              <a:rPr lang="ja-JP" altLang="en-US"/>
              <a:pPr>
                <a:defRPr/>
              </a:pPr>
              <a:t>2015/5/24</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96DC351-E7B5-4071-9E2D-D534CD43B5F8}" type="slidenum">
              <a:rPr lang="ja-JP" altLang="en-US"/>
              <a:pPr>
                <a:defRPr/>
              </a:pPr>
              <a:t>‹#›</a:t>
            </a:fld>
            <a:endParaRPr lang="ja-JP" altLang="en-US"/>
          </a:p>
        </p:txBody>
      </p:sp>
    </p:spTree>
    <p:extLst>
      <p:ext uri="{BB962C8B-B14F-4D97-AF65-F5344CB8AC3E}">
        <p14:creationId xmlns:p14="http://schemas.microsoft.com/office/powerpoint/2010/main" val="3288914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317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A08CA0E-71FF-4379-B1BF-DDC9ADC09D1E}" type="slidenum">
              <a:rPr lang="en-US" altLang="ja-JP"/>
              <a:pPr>
                <a:defRPr/>
              </a:pPr>
              <a:t>‹#›</a:t>
            </a:fld>
            <a:endParaRPr lang="en-US" altLang="ja-JP"/>
          </a:p>
        </p:txBody>
      </p:sp>
    </p:spTree>
    <p:extLst>
      <p:ext uri="{BB962C8B-B14F-4D97-AF65-F5344CB8AC3E}">
        <p14:creationId xmlns:p14="http://schemas.microsoft.com/office/powerpoint/2010/main" val="41749307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スライド イメージ プレースホルダ 1"/>
          <p:cNvSpPr>
            <a:spLocks noGrp="1" noRot="1" noChangeAspect="1" noTextEdit="1"/>
          </p:cNvSpPr>
          <p:nvPr>
            <p:ph type="sldImg"/>
          </p:nvPr>
        </p:nvSpPr>
        <p:spPr>
          <a:ln/>
        </p:spPr>
      </p:sp>
      <p:sp>
        <p:nvSpPr>
          <p:cNvPr id="113667" name="ノート プレースホルダ 2"/>
          <p:cNvSpPr>
            <a:spLocks noGrp="1"/>
          </p:cNvSpPr>
          <p:nvPr>
            <p:ph type="body" idx="1"/>
          </p:nvPr>
        </p:nvSpPr>
        <p:spPr>
          <a:noFill/>
          <a:ln/>
        </p:spPr>
        <p:txBody>
          <a:bodyPr/>
          <a:lstStyle/>
          <a:p>
            <a:pPr eaLnBrk="1" hangingPunct="1"/>
            <a:endParaRPr lang="ja-JP" altLang="en-US" smtClean="0">
              <a:latin typeface="Arial" pitchFamily="34" charset="0"/>
            </a:endParaRPr>
          </a:p>
        </p:txBody>
      </p:sp>
      <p:sp>
        <p:nvSpPr>
          <p:cNvPr id="113668" name="スライド番号プレースホルダ 3"/>
          <p:cNvSpPr>
            <a:spLocks noGrp="1"/>
          </p:cNvSpPr>
          <p:nvPr>
            <p:ph type="sldNum" sz="quarter" idx="5"/>
          </p:nvPr>
        </p:nvSpPr>
        <p:spPr>
          <a:noFill/>
        </p:spPr>
        <p:txBody>
          <a:bodyPr/>
          <a:lstStyle/>
          <a:p>
            <a:fld id="{3B2109EF-4E28-4601-8C6D-15D1DE31AE93}" type="slidenum">
              <a:rPr lang="en-US" altLang="ja-JP" smtClean="0">
                <a:latin typeface="Arial" pitchFamily="34" charset="0"/>
              </a:rPr>
              <a:pPr/>
              <a:t>20</a:t>
            </a:fld>
            <a:endParaRPr lang="en-US" altLang="ja-JP"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スライド イメージ プレースホルダ 1"/>
          <p:cNvSpPr>
            <a:spLocks noGrp="1" noRot="1" noChangeAspect="1" noTextEdit="1"/>
          </p:cNvSpPr>
          <p:nvPr>
            <p:ph type="sldImg"/>
          </p:nvPr>
        </p:nvSpPr>
        <p:spPr>
          <a:ln/>
        </p:spPr>
      </p:sp>
      <p:sp>
        <p:nvSpPr>
          <p:cNvPr id="116739"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
        <p:nvSpPr>
          <p:cNvPr id="116740" name="スライド番号プレースホルダ 3"/>
          <p:cNvSpPr>
            <a:spLocks noGrp="1"/>
          </p:cNvSpPr>
          <p:nvPr>
            <p:ph type="sldNum" sz="quarter" idx="5"/>
          </p:nvPr>
        </p:nvSpPr>
        <p:spPr>
          <a:noFill/>
        </p:spPr>
        <p:txBody>
          <a:bodyPr/>
          <a:lstStyle/>
          <a:p>
            <a:fld id="{E22E0930-847E-49D1-8E43-B55FCB3F5B76}" type="slidenum">
              <a:rPr lang="en-US" altLang="ja-JP" smtClean="0">
                <a:latin typeface="Arial" pitchFamily="34" charset="0"/>
              </a:rPr>
              <a:pPr/>
              <a:t>36</a:t>
            </a:fld>
            <a:endParaRPr lang="en-US" altLang="ja-JP"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46742C68-13FE-403E-A1E9-928027C1DEC7}" type="slidenum">
              <a:rPr lang="en-US" altLang="ja-JP" smtClean="0">
                <a:latin typeface="Arial" pitchFamily="34" charset="0"/>
              </a:rPr>
              <a:pPr/>
              <a:t>61</a:t>
            </a:fld>
            <a:endParaRPr lang="en-US" altLang="ja-JP" smtClean="0">
              <a:latin typeface="Arial" pitchFamily="34" charset="0"/>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ja-JP" altLang="ja-JP"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5600398D-A3BF-4265-997A-0ECCCA6D574B}" type="slidenum">
              <a:rPr lang="en-US" altLang="ja-JP" smtClean="0">
                <a:latin typeface="Arial" pitchFamily="34" charset="0"/>
              </a:rPr>
              <a:pPr/>
              <a:t>62</a:t>
            </a:fld>
            <a:endParaRPr lang="en-US" altLang="ja-JP" smtClean="0">
              <a:latin typeface="Arial" pitchFamily="34" charset="0"/>
            </a:endParaRPr>
          </a:p>
        </p:txBody>
      </p:sp>
      <p:sp>
        <p:nvSpPr>
          <p:cNvPr id="125955" name="Rectangle 2"/>
          <p:cNvSpPr>
            <a:spLocks noGrp="1" noRot="1" noChangeAspect="1" noChangeArrowheads="1" noTextEdit="1"/>
          </p:cNvSpPr>
          <p:nvPr>
            <p:ph type="sldImg"/>
          </p:nvPr>
        </p:nvSpPr>
        <p:spPr>
          <a:xfrm>
            <a:off x="1143000" y="685800"/>
            <a:ext cx="4572000" cy="3429000"/>
          </a:xfrm>
          <a:ln/>
        </p:spPr>
      </p:sp>
      <p:sp>
        <p:nvSpPr>
          <p:cNvPr id="125956" name="Rectangle 3"/>
          <p:cNvSpPr>
            <a:spLocks noGrp="1" noChangeArrowheads="1"/>
          </p:cNvSpPr>
          <p:nvPr>
            <p:ph type="body" idx="1"/>
          </p:nvPr>
        </p:nvSpPr>
        <p:spPr>
          <a:noFill/>
          <a:ln/>
        </p:spPr>
        <p:txBody>
          <a:bodyPr/>
          <a:lstStyle/>
          <a:p>
            <a:pPr eaLnBrk="1" hangingPunct="1"/>
            <a:endParaRPr lang="ja-JP" altLang="ja-JP"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1658938" y="1600200"/>
            <a:ext cx="6837362" cy="32004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defRPr/>
              </a:pPr>
              <a:endParaRPr kumimoji="0" lang="ja-JP" altLang="ja-JP" sz="2400">
                <a:latin typeface="Times New Roman" pitchFamily="18" charset="0"/>
              </a:endParaRPr>
            </a:p>
          </p:txBody>
        </p:sp>
        <p:sp>
          <p:nvSpPr>
            <p:cNvPr id="6"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defRPr/>
              </a:pPr>
              <a:endParaRPr kumimoji="0" lang="ja-JP" altLang="ja-JP" sz="2400">
                <a:latin typeface="Times New Roman" pitchFamily="18" charset="0"/>
              </a:endParaRPr>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defRPr/>
              </a:pPr>
              <a:endParaRPr kumimoji="0" lang="ja-JP" altLang="ja-JP" sz="2400">
                <a:latin typeface="Times New Roman" pitchFamily="18" charset="0"/>
              </a:endParaRPr>
            </a:p>
          </p:txBody>
        </p:sp>
        <p:sp>
          <p:nvSpPr>
            <p:cNvPr id="8"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defRPr/>
              </a:pPr>
              <a:endParaRPr kumimoji="0" lang="ja-JP" altLang="ja-JP" sz="2400">
                <a:latin typeface="Times New Roman" pitchFamily="18" charset="0"/>
              </a:endParaRPr>
            </a:p>
          </p:txBody>
        </p:sp>
        <p:sp>
          <p:nvSpPr>
            <p:cNvPr id="9"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defRPr/>
              </a:pPr>
              <a:endParaRPr kumimoji="0" lang="ja-JP" altLang="ja-JP" sz="2400">
                <a:latin typeface="Times New Roman" pitchFamily="18" charset="0"/>
              </a:endParaRPr>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defRPr/>
              </a:pPr>
              <a:endParaRPr kumimoji="0" lang="ja-JP" altLang="ja-JP" sz="2400">
                <a:latin typeface="Times New Roman" pitchFamily="18" charset="0"/>
              </a:endParaRPr>
            </a:p>
          </p:txBody>
        </p:sp>
      </p:grpSp>
      <p:sp>
        <p:nvSpPr>
          <p:cNvPr id="7180" name="Rectangle 12"/>
          <p:cNvSpPr>
            <a:spLocks noGrp="1" noChangeArrowheads="1"/>
          </p:cNvSpPr>
          <p:nvPr>
            <p:ph type="ctrTitle"/>
          </p:nvPr>
        </p:nvSpPr>
        <p:spPr>
          <a:xfrm>
            <a:off x="685800" y="1219200"/>
            <a:ext cx="7772400" cy="1933575"/>
          </a:xfrm>
        </p:spPr>
        <p:txBody>
          <a:bodyPr anchor="b"/>
          <a:lstStyle>
            <a:lvl1pPr algn="r">
              <a:defRPr sz="4400"/>
            </a:lvl1pPr>
          </a:lstStyle>
          <a:p>
            <a:r>
              <a:rPr lang="ja-JP" altLang="en-US"/>
              <a:t>マスタ タイトルの書式設定</a:t>
            </a:r>
          </a:p>
        </p:txBody>
      </p:sp>
      <p:sp>
        <p:nvSpPr>
          <p:cNvPr id="7181"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ja-JP" altLang="en-US"/>
              <a:t>マスタ サブタイトルの書式設定</a:t>
            </a:r>
          </a:p>
        </p:txBody>
      </p:sp>
      <p:sp>
        <p:nvSpPr>
          <p:cNvPr id="11" name="Rectangle 9"/>
          <p:cNvSpPr>
            <a:spLocks noGrp="1" noChangeArrowheads="1"/>
          </p:cNvSpPr>
          <p:nvPr>
            <p:ph type="dt" sz="half" idx="10"/>
          </p:nvPr>
        </p:nvSpPr>
        <p:spPr/>
        <p:txBody>
          <a:bodyPr/>
          <a:lstStyle>
            <a:lvl1pPr>
              <a:defRPr/>
            </a:lvl1pPr>
          </a:lstStyle>
          <a:p>
            <a:pPr>
              <a:defRPr/>
            </a:pPr>
            <a:endParaRPr lang="en-US" altLang="ja-JP"/>
          </a:p>
        </p:txBody>
      </p:sp>
      <p:sp>
        <p:nvSpPr>
          <p:cNvPr id="12" name="Rectangle 10"/>
          <p:cNvSpPr>
            <a:spLocks noGrp="1" noChangeArrowheads="1"/>
          </p:cNvSpPr>
          <p:nvPr>
            <p:ph type="ftr" sz="quarter" idx="11"/>
          </p:nvPr>
        </p:nvSpPr>
        <p:spPr/>
        <p:txBody>
          <a:bodyPr/>
          <a:lstStyle>
            <a:lvl1pPr>
              <a:defRPr/>
            </a:lvl1pPr>
          </a:lstStyle>
          <a:p>
            <a:pPr>
              <a:defRPr/>
            </a:pPr>
            <a:endParaRPr lang="en-US" altLang="ja-JP"/>
          </a:p>
        </p:txBody>
      </p:sp>
      <p:sp>
        <p:nvSpPr>
          <p:cNvPr id="13" name="Rectangle 11"/>
          <p:cNvSpPr>
            <a:spLocks noGrp="1" noChangeArrowheads="1"/>
          </p:cNvSpPr>
          <p:nvPr>
            <p:ph type="sldNum" sz="quarter" idx="12"/>
          </p:nvPr>
        </p:nvSpPr>
        <p:spPr/>
        <p:txBody>
          <a:bodyPr/>
          <a:lstStyle>
            <a:lvl1pPr>
              <a:defRPr/>
            </a:lvl1pPr>
          </a:lstStyle>
          <a:p>
            <a:pPr>
              <a:defRPr/>
            </a:pPr>
            <a:fld id="{3D778384-736D-4889-8804-F7D92FDF868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1"/>
          <p:cNvSpPr>
            <a:spLocks noGrp="1" noChangeArrowheads="1"/>
          </p:cNvSpPr>
          <p:nvPr>
            <p:ph type="sldNum" sz="quarter" idx="12"/>
          </p:nvPr>
        </p:nvSpPr>
        <p:spPr>
          <a:ln/>
        </p:spPr>
        <p:txBody>
          <a:bodyPr/>
          <a:lstStyle>
            <a:lvl1pPr>
              <a:defRPr/>
            </a:lvl1pPr>
          </a:lstStyle>
          <a:p>
            <a:pPr>
              <a:defRPr/>
            </a:pPr>
            <a:fld id="{2C804316-D45E-427C-95AF-8B57DE87F235}"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62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62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1"/>
          <p:cNvSpPr>
            <a:spLocks noGrp="1" noChangeArrowheads="1"/>
          </p:cNvSpPr>
          <p:nvPr>
            <p:ph type="sldNum" sz="quarter" idx="12"/>
          </p:nvPr>
        </p:nvSpPr>
        <p:spPr>
          <a:ln/>
        </p:spPr>
        <p:txBody>
          <a:bodyPr/>
          <a:lstStyle>
            <a:lvl1pPr>
              <a:defRPr/>
            </a:lvl1pPr>
          </a:lstStyle>
          <a:p>
            <a:pPr>
              <a:defRPr/>
            </a:pPr>
            <a:fld id="{906CE19D-F415-4F44-AAE8-D878DF327504}"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8229600" cy="21891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3941763"/>
            <a:ext cx="8229600" cy="21891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1"/>
          <p:cNvSpPr>
            <a:spLocks noGrp="1" noChangeArrowheads="1"/>
          </p:cNvSpPr>
          <p:nvPr>
            <p:ph type="sldNum" sz="quarter" idx="12"/>
          </p:nvPr>
        </p:nvSpPr>
        <p:spPr>
          <a:ln/>
        </p:spPr>
        <p:txBody>
          <a:bodyPr/>
          <a:lstStyle>
            <a:lvl1pPr>
              <a:defRPr/>
            </a:lvl1pPr>
          </a:lstStyle>
          <a:p>
            <a:pPr>
              <a:defRPr/>
            </a:pPr>
            <a:fld id="{AABE0DDF-E9DE-4A15-8742-86A30F7925C9}"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5307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0"/>
            <a:ext cx="4038600" cy="21891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941763"/>
            <a:ext cx="4038600" cy="21891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11"/>
          <p:cNvSpPr>
            <a:spLocks noGrp="1" noChangeArrowheads="1"/>
          </p:cNvSpPr>
          <p:nvPr>
            <p:ph type="sldNum" sz="quarter" idx="12"/>
          </p:nvPr>
        </p:nvSpPr>
        <p:spPr>
          <a:ln/>
        </p:spPr>
        <p:txBody>
          <a:bodyPr/>
          <a:lstStyle>
            <a:lvl1pPr>
              <a:defRPr/>
            </a:lvl1pPr>
          </a:lstStyle>
          <a:p>
            <a:pPr>
              <a:defRPr/>
            </a:pPr>
            <a:fld id="{2B807585-D546-4278-B1E2-BF212FC0EAE6}" type="slidenum">
              <a:rPr lang="en-US" altLang="ja-JP"/>
              <a:pPr>
                <a:defRPr/>
              </a:pPr>
              <a: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bwMode="auto">
          <a:xfrm rot="5400000">
            <a:off x="7764621" y="1174097"/>
            <a:ext cx="2286000" cy="381000"/>
          </a:xfrm>
        </p:spPr>
        <p:txBody>
          <a:bodyPr/>
          <a:lstStyle/>
          <a:p>
            <a:pPr>
              <a:defRPr/>
            </a:pPr>
            <a:endParaRPr lang="en-US" altLang="ja-JP"/>
          </a:p>
        </p:txBody>
      </p:sp>
      <p:sp>
        <p:nvSpPr>
          <p:cNvPr id="17" name="フッター プレースホルダ 16"/>
          <p:cNvSpPr>
            <a:spLocks noGrp="1"/>
          </p:cNvSpPr>
          <p:nvPr>
            <p:ph type="ftr" sz="quarter" idx="11"/>
          </p:nvPr>
        </p:nvSpPr>
        <p:spPr bwMode="auto">
          <a:xfrm rot="5400000">
            <a:off x="7077269" y="4181669"/>
            <a:ext cx="3657600" cy="384048"/>
          </a:xfrm>
        </p:spPr>
        <p:txBody>
          <a:bodyPr/>
          <a:lstStyle/>
          <a:p>
            <a:pPr>
              <a:defRPr/>
            </a:pPr>
            <a:endParaRPr lang="en-US" altLang="ja-JP"/>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 28"/>
          <p:cNvSpPr>
            <a:spLocks noGrp="1"/>
          </p:cNvSpPr>
          <p:nvPr>
            <p:ph type="sldNum" sz="quarter" idx="12"/>
          </p:nvPr>
        </p:nvSpPr>
        <p:spPr bwMode="auto">
          <a:xfrm>
            <a:off x="1325544" y="4928702"/>
            <a:ext cx="609600" cy="517524"/>
          </a:xfrm>
        </p:spPr>
        <p:txBody>
          <a:bodyPr/>
          <a:lstStyle/>
          <a:p>
            <a:pPr>
              <a:defRPr/>
            </a:pPr>
            <a:fld id="{3D778384-736D-4889-8804-F7D92FDF8687}" type="slidenum">
              <a:rPr lang="en-US" altLang="ja-JP" smtClean="0"/>
              <a:pPr>
                <a:defRPr/>
              </a:pPr>
              <a:t>‹#›</a:t>
            </a:fld>
            <a:endParaRPr lang="en-US" altLang="ja-JP"/>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8" name="コンテンツ プレースホルダ 7"/>
          <p:cNvSpPr>
            <a:spLocks noGrp="1"/>
          </p:cNvSpPr>
          <p:nvPr>
            <p:ph sz="quarter" idx="1"/>
          </p:nvPr>
        </p:nvSpPr>
        <p:spPr>
          <a:xfrm>
            <a:off x="457200" y="1600200"/>
            <a:ext cx="7467600" cy="4873752"/>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4"/>
          </p:nvPr>
        </p:nvSpPr>
        <p:spPr/>
        <p:txBody>
          <a:bodyPr rtlCol="0"/>
          <a:lstStyle/>
          <a:p>
            <a:pPr>
              <a:defRPr/>
            </a:pPr>
            <a:endParaRPr lang="en-US" altLang="ja-JP"/>
          </a:p>
        </p:txBody>
      </p:sp>
      <p:sp>
        <p:nvSpPr>
          <p:cNvPr id="9" name="スライド番号プレースホルダ 8"/>
          <p:cNvSpPr>
            <a:spLocks noGrp="1"/>
          </p:cNvSpPr>
          <p:nvPr>
            <p:ph type="sldNum" sz="quarter" idx="15"/>
          </p:nvPr>
        </p:nvSpPr>
        <p:spPr/>
        <p:txBody>
          <a:bodyPr rtlCol="0"/>
          <a:lstStyle/>
          <a:p>
            <a:pPr>
              <a:defRPr/>
            </a:pPr>
            <a:fld id="{AB7FE54D-E9F1-4A8F-BF9D-913D6ECBD2C1}" type="slidenum">
              <a:rPr lang="en-US" altLang="ja-JP" smtClean="0"/>
              <a:pPr>
                <a:defRPr/>
              </a:pPr>
              <a:t>‹#›</a:t>
            </a:fld>
            <a:endParaRPr lang="en-US" altLang="ja-JP"/>
          </a:p>
        </p:txBody>
      </p:sp>
      <p:sp>
        <p:nvSpPr>
          <p:cNvPr id="10" name="フッター プレースホルダ 9"/>
          <p:cNvSpPr>
            <a:spLocks noGrp="1"/>
          </p:cNvSpPr>
          <p:nvPr>
            <p:ph type="ftr" sz="quarter" idx="16"/>
          </p:nvPr>
        </p:nvSpPr>
        <p:spPr/>
        <p:txBody>
          <a:bodyPr rtlCol="0"/>
          <a:lstStyle/>
          <a:p>
            <a:pPr>
              <a:defRPr/>
            </a:pPr>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bwMode="auto">
          <a:xfrm rot="5400000">
            <a:off x="7763256" y="1170432"/>
            <a:ext cx="2286000" cy="381000"/>
          </a:xfrm>
        </p:spPr>
        <p:txBody>
          <a:bodyPr/>
          <a:lstStyle/>
          <a:p>
            <a:pPr>
              <a:defRPr/>
            </a:pPr>
            <a:endParaRPr lang="en-US" altLang="ja-JP"/>
          </a:p>
        </p:txBody>
      </p:sp>
      <p:sp>
        <p:nvSpPr>
          <p:cNvPr id="5" name="フッター プレースホルダ 4"/>
          <p:cNvSpPr>
            <a:spLocks noGrp="1"/>
          </p:cNvSpPr>
          <p:nvPr>
            <p:ph type="ftr" sz="quarter" idx="11"/>
          </p:nvPr>
        </p:nvSpPr>
        <p:spPr bwMode="auto">
          <a:xfrm rot="5400000">
            <a:off x="7077456" y="4178808"/>
            <a:ext cx="3657600" cy="384048"/>
          </a:xfrm>
        </p:spPr>
        <p:txBody>
          <a:bodyPr/>
          <a:lstStyle/>
          <a:p>
            <a:pPr>
              <a:defRPr/>
            </a:pPr>
            <a:endParaRPr lang="en-US" altLang="ja-JP"/>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 5"/>
          <p:cNvSpPr>
            <a:spLocks noGrp="1"/>
          </p:cNvSpPr>
          <p:nvPr>
            <p:ph type="sldNum" sz="quarter" idx="12"/>
          </p:nvPr>
        </p:nvSpPr>
        <p:spPr bwMode="auto">
          <a:xfrm>
            <a:off x="1340616" y="4928702"/>
            <a:ext cx="609600" cy="517524"/>
          </a:xfrm>
        </p:spPr>
        <p:txBody>
          <a:bodyPr/>
          <a:lstStyle/>
          <a:p>
            <a:pPr>
              <a:defRPr/>
            </a:pPr>
            <a:fld id="{FF4732B1-6F0D-416F-8686-CC0A22813403}" type="slidenum">
              <a:rPr lang="en-US" altLang="ja-JP" smtClean="0"/>
              <a:pPr>
                <a:defRPr/>
              </a:pPr>
              <a: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pPr>
              <a:defRPr/>
            </a:pPr>
            <a:endParaRPr lang="en-US" altLang="ja-JP"/>
          </a:p>
        </p:txBody>
      </p:sp>
      <p:sp>
        <p:nvSpPr>
          <p:cNvPr id="6" name="フッター プレースホルダ 5"/>
          <p:cNvSpPr>
            <a:spLocks noGrp="1"/>
          </p:cNvSpPr>
          <p:nvPr>
            <p:ph type="ftr" sz="quarter" idx="11"/>
          </p:nvPr>
        </p:nvSpPr>
        <p:spPr/>
        <p:txBody>
          <a:bodyPr/>
          <a:lstStyle/>
          <a:p>
            <a:pPr>
              <a:defRPr/>
            </a:pPr>
            <a:endParaRPr lang="en-US" altLang="ja-JP"/>
          </a:p>
        </p:txBody>
      </p:sp>
      <p:sp>
        <p:nvSpPr>
          <p:cNvPr id="7" name="スライド番号プレースホルダ 6"/>
          <p:cNvSpPr>
            <a:spLocks noGrp="1"/>
          </p:cNvSpPr>
          <p:nvPr>
            <p:ph type="sldNum" sz="quarter" idx="12"/>
          </p:nvPr>
        </p:nvSpPr>
        <p:spPr/>
        <p:txBody>
          <a:bodyPr/>
          <a:lstStyle/>
          <a:p>
            <a:pPr>
              <a:defRPr/>
            </a:pPr>
            <a:fld id="{1FD4E07A-B2E5-4FDA-BE5F-57EC07612470}" type="slidenum">
              <a:rPr lang="en-US" altLang="ja-JP" smtClean="0"/>
              <a:pPr>
                <a:defRPr/>
              </a:pPr>
              <a:t>‹#›</a:t>
            </a:fld>
            <a:endParaRPr lang="en-US" altLang="ja-JP"/>
          </a:p>
        </p:txBody>
      </p:sp>
      <p:sp>
        <p:nvSpPr>
          <p:cNvPr id="9" name="コンテンツ プレースホルダ 8"/>
          <p:cNvSpPr>
            <a:spLocks noGrp="1"/>
          </p:cNvSpPr>
          <p:nvPr>
            <p:ph sz="quarter" idx="1"/>
          </p:nvPr>
        </p:nvSpPr>
        <p:spPr>
          <a:xfrm>
            <a:off x="457200"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270248"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pPr>
              <a:defRPr/>
            </a:pPr>
            <a:endParaRPr lang="en-US" altLang="ja-JP"/>
          </a:p>
        </p:txBody>
      </p:sp>
      <p:sp>
        <p:nvSpPr>
          <p:cNvPr id="8" name="フッター プレースホルダ 7"/>
          <p:cNvSpPr>
            <a:spLocks noGrp="1"/>
          </p:cNvSpPr>
          <p:nvPr>
            <p:ph type="ftr" sz="quarter" idx="11"/>
          </p:nvPr>
        </p:nvSpPr>
        <p:spPr/>
        <p:txBody>
          <a:bodyPr/>
          <a:lstStyle/>
          <a:p>
            <a:pPr>
              <a:defRPr/>
            </a:pPr>
            <a:endParaRPr lang="en-US" altLang="ja-JP"/>
          </a:p>
        </p:txBody>
      </p:sp>
      <p:sp>
        <p:nvSpPr>
          <p:cNvPr id="9" name="スライド番号プレースホルダ 8"/>
          <p:cNvSpPr>
            <a:spLocks noGrp="1"/>
          </p:cNvSpPr>
          <p:nvPr>
            <p:ph type="sldNum" sz="quarter" idx="12"/>
          </p:nvPr>
        </p:nvSpPr>
        <p:spPr/>
        <p:txBody>
          <a:bodyPr/>
          <a:lstStyle/>
          <a:p>
            <a:pPr>
              <a:defRPr/>
            </a:pPr>
            <a:fld id="{A9854F36-B340-469F-B857-7AAA66B69398}" type="slidenum">
              <a:rPr lang="en-US" altLang="ja-JP" smtClean="0"/>
              <a:pPr>
                <a:defRPr/>
              </a:pPr>
              <a:t>‹#›</a:t>
            </a:fld>
            <a:endParaRPr lang="en-US" altLang="ja-JP"/>
          </a:p>
        </p:txBody>
      </p:sp>
      <p:sp>
        <p:nvSpPr>
          <p:cNvPr id="11" name="コンテンツ プレースホルダ 10"/>
          <p:cNvSpPr>
            <a:spLocks noGrp="1"/>
          </p:cNvSpPr>
          <p:nvPr>
            <p:ph sz="quarter" idx="2"/>
          </p:nvPr>
        </p:nvSpPr>
        <p:spPr>
          <a:xfrm>
            <a:off x="457200"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371975"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6" name="日付プレースホルダ 5"/>
          <p:cNvSpPr>
            <a:spLocks noGrp="1"/>
          </p:cNvSpPr>
          <p:nvPr>
            <p:ph type="dt" sz="half" idx="10"/>
          </p:nvPr>
        </p:nvSpPr>
        <p:spPr/>
        <p:txBody>
          <a:bodyPr rtlCol="0"/>
          <a:lstStyle/>
          <a:p>
            <a:pPr>
              <a:defRPr/>
            </a:pPr>
            <a:endParaRPr lang="en-US" altLang="ja-JP"/>
          </a:p>
        </p:txBody>
      </p:sp>
      <p:sp>
        <p:nvSpPr>
          <p:cNvPr id="7" name="スライド番号プレースホルダ 6"/>
          <p:cNvSpPr>
            <a:spLocks noGrp="1"/>
          </p:cNvSpPr>
          <p:nvPr>
            <p:ph type="sldNum" sz="quarter" idx="11"/>
          </p:nvPr>
        </p:nvSpPr>
        <p:spPr/>
        <p:txBody>
          <a:bodyPr rtlCol="0"/>
          <a:lstStyle/>
          <a:p>
            <a:pPr>
              <a:defRPr/>
            </a:pPr>
            <a:fld id="{8C5D818F-93BC-4B12-AFC6-F580EDFEABC7}" type="slidenum">
              <a:rPr lang="en-US" altLang="ja-JP" smtClean="0"/>
              <a:pPr>
                <a:defRPr/>
              </a:pPr>
              <a:t>‹#›</a:t>
            </a:fld>
            <a:endParaRPr lang="en-US" altLang="ja-JP"/>
          </a:p>
        </p:txBody>
      </p:sp>
      <p:sp>
        <p:nvSpPr>
          <p:cNvPr id="8" name="フッター プレースホルダ 7"/>
          <p:cNvSpPr>
            <a:spLocks noGrp="1"/>
          </p:cNvSpPr>
          <p:nvPr>
            <p:ph type="ftr" sz="quarter" idx="12"/>
          </p:nvPr>
        </p:nvSpPr>
        <p:spPr/>
        <p:txBody>
          <a:bodyPr rtlCol="0"/>
          <a:lstStyle/>
          <a:p>
            <a:pPr>
              <a:defRPr/>
            </a:pPr>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1"/>
          <p:cNvSpPr>
            <a:spLocks noGrp="1" noChangeArrowheads="1"/>
          </p:cNvSpPr>
          <p:nvPr>
            <p:ph type="sldNum" sz="quarter" idx="12"/>
          </p:nvPr>
        </p:nvSpPr>
        <p:spPr>
          <a:ln/>
        </p:spPr>
        <p:txBody>
          <a:bodyPr/>
          <a:lstStyle>
            <a:lvl1pPr>
              <a:defRPr/>
            </a:lvl1pPr>
          </a:lstStyle>
          <a:p>
            <a:pPr>
              <a:defRPr/>
            </a:pPr>
            <a:fld id="{AB7FE54D-E9F1-4A8F-BF9D-913D6ECBD2C1}"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a:p>
        </p:txBody>
      </p:sp>
      <p:sp>
        <p:nvSpPr>
          <p:cNvPr id="3" name="フッター プレースホルダ 2"/>
          <p:cNvSpPr>
            <a:spLocks noGrp="1"/>
          </p:cNvSpPr>
          <p:nvPr>
            <p:ph type="ftr" sz="quarter" idx="11"/>
          </p:nvPr>
        </p:nvSpPr>
        <p:spPr/>
        <p:txBody>
          <a:bodyPr/>
          <a:lstStyle/>
          <a:p>
            <a:pPr>
              <a:defRPr/>
            </a:pPr>
            <a:endParaRPr lang="en-US" altLang="ja-JP"/>
          </a:p>
        </p:txBody>
      </p:sp>
      <p:sp>
        <p:nvSpPr>
          <p:cNvPr id="4" name="スライド番号プレースホルダ 3"/>
          <p:cNvSpPr>
            <a:spLocks noGrp="1"/>
          </p:cNvSpPr>
          <p:nvPr>
            <p:ph type="sldNum" sz="quarter" idx="12"/>
          </p:nvPr>
        </p:nvSpPr>
        <p:spPr/>
        <p:txBody>
          <a:bodyPr/>
          <a:lstStyle/>
          <a:p>
            <a:pPr>
              <a:defRPr/>
            </a:pPr>
            <a:fld id="{4CD9C9CB-5BDE-4116-89B2-617CF7E51A38}" type="slidenum">
              <a:rPr lang="en-US" altLang="ja-JP" smtClean="0"/>
              <a:pPr>
                <a:defRPr/>
              </a:pPr>
              <a: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 17"/>
          <p:cNvSpPr>
            <a:spLocks noGrp="1"/>
          </p:cNvSpPr>
          <p:nvPr>
            <p:ph sz="quarter" idx="1"/>
          </p:nvPr>
        </p:nvSpPr>
        <p:spPr>
          <a:xfrm>
            <a:off x="304800" y="274320"/>
            <a:ext cx="5638800" cy="6327648"/>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 20"/>
          <p:cNvSpPr>
            <a:spLocks noGrp="1"/>
          </p:cNvSpPr>
          <p:nvPr>
            <p:ph type="dt" sz="half" idx="14"/>
          </p:nvPr>
        </p:nvSpPr>
        <p:spPr/>
        <p:txBody>
          <a:bodyPr rtlCol="0"/>
          <a:lstStyle/>
          <a:p>
            <a:pPr>
              <a:defRPr/>
            </a:pPr>
            <a:endParaRPr lang="en-US" altLang="ja-JP"/>
          </a:p>
        </p:txBody>
      </p:sp>
      <p:sp>
        <p:nvSpPr>
          <p:cNvPr id="22" name="スライド番号プレースホルダ 21"/>
          <p:cNvSpPr>
            <a:spLocks noGrp="1"/>
          </p:cNvSpPr>
          <p:nvPr>
            <p:ph type="sldNum" sz="quarter" idx="15"/>
          </p:nvPr>
        </p:nvSpPr>
        <p:spPr/>
        <p:txBody>
          <a:bodyPr rtlCol="0"/>
          <a:lstStyle/>
          <a:p>
            <a:pPr>
              <a:defRPr/>
            </a:pPr>
            <a:fld id="{27B6052F-AD53-4238-BFAE-81212FBDEC1C}" type="slidenum">
              <a:rPr lang="en-US" altLang="ja-JP" smtClean="0"/>
              <a:pPr>
                <a:defRPr/>
              </a:pPr>
              <a:t>‹#›</a:t>
            </a:fld>
            <a:endParaRPr lang="en-US" altLang="ja-JP"/>
          </a:p>
        </p:txBody>
      </p:sp>
      <p:sp>
        <p:nvSpPr>
          <p:cNvPr id="23" name="フッター プレースホルダ 22"/>
          <p:cNvSpPr>
            <a:spLocks noGrp="1"/>
          </p:cNvSpPr>
          <p:nvPr>
            <p:ph type="ftr" sz="quarter" idx="16"/>
          </p:nvPr>
        </p:nvSpPr>
        <p:spPr/>
        <p:txBody>
          <a:bodyPr rtlCol="0"/>
          <a:lstStyle/>
          <a:p>
            <a:pPr>
              <a:defRPr/>
            </a:pPr>
            <a:endParaRPr lang="en-US" altLang="ja-JP"/>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 16"/>
          <p:cNvSpPr>
            <a:spLocks noGrp="1"/>
          </p:cNvSpPr>
          <p:nvPr>
            <p:ph type="dt" sz="half" idx="10"/>
          </p:nvPr>
        </p:nvSpPr>
        <p:spPr/>
        <p:txBody>
          <a:bodyPr rtlCol="0"/>
          <a:lstStyle/>
          <a:p>
            <a:pPr>
              <a:defRPr/>
            </a:pPr>
            <a:endParaRPr lang="en-US" altLang="ja-JP"/>
          </a:p>
        </p:txBody>
      </p:sp>
      <p:sp>
        <p:nvSpPr>
          <p:cNvPr id="18" name="スライド番号プレースホルダ 17"/>
          <p:cNvSpPr>
            <a:spLocks noGrp="1"/>
          </p:cNvSpPr>
          <p:nvPr>
            <p:ph type="sldNum" sz="quarter" idx="11"/>
          </p:nvPr>
        </p:nvSpPr>
        <p:spPr/>
        <p:txBody>
          <a:bodyPr rtlCol="0"/>
          <a:lstStyle/>
          <a:p>
            <a:pPr>
              <a:defRPr/>
            </a:pPr>
            <a:fld id="{9BA3C163-AADE-45FB-A7B0-D32A0E5A1AFE}" type="slidenum">
              <a:rPr lang="en-US" altLang="ja-JP" smtClean="0"/>
              <a:pPr>
                <a:defRPr/>
              </a:pPr>
              <a:t>‹#›</a:t>
            </a:fld>
            <a:endParaRPr lang="en-US" altLang="ja-JP"/>
          </a:p>
        </p:txBody>
      </p:sp>
      <p:sp>
        <p:nvSpPr>
          <p:cNvPr id="21" name="フッター プレースホルダ 20"/>
          <p:cNvSpPr>
            <a:spLocks noGrp="1"/>
          </p:cNvSpPr>
          <p:nvPr>
            <p:ph type="ftr" sz="quarter" idx="12"/>
          </p:nvPr>
        </p:nvSpPr>
        <p:spPr/>
        <p:txBody>
          <a:bodyPr rtlCol="0"/>
          <a:lstStyle/>
          <a:p>
            <a:pPr>
              <a:defRPr/>
            </a:pPr>
            <a:endParaRPr lang="en-US" altLang="ja-JP"/>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2C804316-D45E-427C-95AF-8B57DE87F235}" type="slidenum">
              <a:rPr lang="en-US" altLang="ja-JP" smtClean="0"/>
              <a:pPr>
                <a:defRPr/>
              </a:pPr>
              <a:t>‹#›</a:t>
            </a:fld>
            <a:endParaRPr lang="en-US" altLang="ja-JP"/>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906CE19D-F415-4F44-AAE8-D878DF327504}" type="slidenum">
              <a:rPr lang="en-US" altLang="ja-JP" smtClean="0"/>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1"/>
          <p:cNvSpPr>
            <a:spLocks noGrp="1" noChangeArrowheads="1"/>
          </p:cNvSpPr>
          <p:nvPr>
            <p:ph type="sldNum" sz="quarter" idx="12"/>
          </p:nvPr>
        </p:nvSpPr>
        <p:spPr>
          <a:ln/>
        </p:spPr>
        <p:txBody>
          <a:bodyPr/>
          <a:lstStyle>
            <a:lvl1pPr>
              <a:defRPr/>
            </a:lvl1pPr>
          </a:lstStyle>
          <a:p>
            <a:pPr>
              <a:defRPr/>
            </a:pPr>
            <a:fld id="{FF4732B1-6F0D-416F-8686-CC0A22813403}"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1"/>
          <p:cNvSpPr>
            <a:spLocks noGrp="1" noChangeArrowheads="1"/>
          </p:cNvSpPr>
          <p:nvPr>
            <p:ph type="sldNum" sz="quarter" idx="12"/>
          </p:nvPr>
        </p:nvSpPr>
        <p:spPr>
          <a:ln/>
        </p:spPr>
        <p:txBody>
          <a:bodyPr/>
          <a:lstStyle>
            <a:lvl1pPr>
              <a:defRPr/>
            </a:lvl1pPr>
          </a:lstStyle>
          <a:p>
            <a:pPr>
              <a:defRPr/>
            </a:pPr>
            <a:fld id="{1FD4E07A-B2E5-4FDA-BE5F-57EC0761247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1"/>
          <p:cNvSpPr>
            <a:spLocks noGrp="1" noChangeArrowheads="1"/>
          </p:cNvSpPr>
          <p:nvPr>
            <p:ph type="sldNum" sz="quarter" idx="12"/>
          </p:nvPr>
        </p:nvSpPr>
        <p:spPr>
          <a:ln/>
        </p:spPr>
        <p:txBody>
          <a:bodyPr/>
          <a:lstStyle>
            <a:lvl1pPr>
              <a:defRPr/>
            </a:lvl1pPr>
          </a:lstStyle>
          <a:p>
            <a:pPr>
              <a:defRPr/>
            </a:pPr>
            <a:fld id="{A9854F36-B340-469F-B857-7AAA66B6939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1"/>
          <p:cNvSpPr>
            <a:spLocks noGrp="1" noChangeArrowheads="1"/>
          </p:cNvSpPr>
          <p:nvPr>
            <p:ph type="sldNum" sz="quarter" idx="12"/>
          </p:nvPr>
        </p:nvSpPr>
        <p:spPr>
          <a:ln/>
        </p:spPr>
        <p:txBody>
          <a:bodyPr/>
          <a:lstStyle>
            <a:lvl1pPr>
              <a:defRPr/>
            </a:lvl1pPr>
          </a:lstStyle>
          <a:p>
            <a:pPr>
              <a:defRPr/>
            </a:pPr>
            <a:fld id="{8C5D818F-93BC-4B12-AFC6-F580EDFEABC7}"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1"/>
          <p:cNvSpPr>
            <a:spLocks noGrp="1" noChangeArrowheads="1"/>
          </p:cNvSpPr>
          <p:nvPr>
            <p:ph type="sldNum" sz="quarter" idx="12"/>
          </p:nvPr>
        </p:nvSpPr>
        <p:spPr>
          <a:ln/>
        </p:spPr>
        <p:txBody>
          <a:bodyPr/>
          <a:lstStyle>
            <a:lvl1pPr>
              <a:defRPr/>
            </a:lvl1pPr>
          </a:lstStyle>
          <a:p>
            <a:pPr>
              <a:defRPr/>
            </a:pPr>
            <a:fld id="{4CD9C9CB-5BDE-4116-89B2-617CF7E51A38}"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1"/>
          <p:cNvSpPr>
            <a:spLocks noGrp="1" noChangeArrowheads="1"/>
          </p:cNvSpPr>
          <p:nvPr>
            <p:ph type="sldNum" sz="quarter" idx="12"/>
          </p:nvPr>
        </p:nvSpPr>
        <p:spPr>
          <a:ln/>
        </p:spPr>
        <p:txBody>
          <a:bodyPr/>
          <a:lstStyle>
            <a:lvl1pPr>
              <a:defRPr/>
            </a:lvl1pPr>
          </a:lstStyle>
          <a:p>
            <a:pPr>
              <a:defRPr/>
            </a:pPr>
            <a:fld id="{27B6052F-AD53-4238-BFAE-81212FBDEC1C}"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1"/>
          <p:cNvSpPr>
            <a:spLocks noGrp="1" noChangeArrowheads="1"/>
          </p:cNvSpPr>
          <p:nvPr>
            <p:ph type="sldNum" sz="quarter" idx="12"/>
          </p:nvPr>
        </p:nvSpPr>
        <p:spPr>
          <a:ln/>
        </p:spPr>
        <p:txBody>
          <a:bodyPr/>
          <a:lstStyle>
            <a:lvl1pPr>
              <a:defRPr/>
            </a:lvl1pPr>
          </a:lstStyle>
          <a:p>
            <a:pPr>
              <a:defRPr/>
            </a:pPr>
            <a:fld id="{9BA3C163-AADE-45FB-A7B0-D32A0E5A1AFE}"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071563" y="304800"/>
            <a:ext cx="7615237" cy="1106488"/>
            <a:chOff x="675" y="192"/>
            <a:chExt cx="4797" cy="697"/>
          </a:xfrm>
        </p:grpSpPr>
        <p:sp>
          <p:nvSpPr>
            <p:cNvPr id="6147"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defRPr/>
              </a:pPr>
              <a:endParaRPr kumimoji="0" lang="ja-JP" altLang="ja-JP" sz="2400">
                <a:latin typeface="Times New Roman" pitchFamily="18" charset="0"/>
              </a:endParaRPr>
            </a:p>
          </p:txBody>
        </p:sp>
        <p:sp>
          <p:nvSpPr>
            <p:cNvPr id="6148"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defRPr/>
              </a:pPr>
              <a:endParaRPr kumimoji="0" lang="ja-JP" altLang="ja-JP" sz="2400">
                <a:latin typeface="Times New Roman" pitchFamily="18" charset="0"/>
              </a:endParaRPr>
            </a:p>
          </p:txBody>
        </p:sp>
        <p:sp>
          <p:nvSpPr>
            <p:cNvPr id="6149"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defRPr/>
              </a:pPr>
              <a:endParaRPr kumimoji="0" lang="ja-JP" altLang="ja-JP" sz="2400">
                <a:latin typeface="Times New Roman" pitchFamily="18" charset="0"/>
              </a:endParaRPr>
            </a:p>
          </p:txBody>
        </p:sp>
        <p:sp>
          <p:nvSpPr>
            <p:cNvPr id="6150"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defRPr/>
              </a:pPr>
              <a:endParaRPr kumimoji="0" lang="ja-JP" altLang="ja-JP" sz="2400">
                <a:latin typeface="Times New Roman" pitchFamily="18" charset="0"/>
              </a:endParaRPr>
            </a:p>
          </p:txBody>
        </p:sp>
        <p:sp>
          <p:nvSpPr>
            <p:cNvPr id="6151"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defRPr/>
              </a:pPr>
              <a:endParaRPr kumimoji="0" lang="ja-JP" altLang="ja-JP" sz="2400">
                <a:latin typeface="Times New Roman" pitchFamily="18" charset="0"/>
              </a:endParaRPr>
            </a:p>
          </p:txBody>
        </p:sp>
      </p:grpSp>
      <p:sp>
        <p:nvSpPr>
          <p:cNvPr id="1027"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53"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vl1pPr>
          </a:lstStyle>
          <a:p>
            <a:pPr>
              <a:defRPr/>
            </a:pPr>
            <a:endParaRPr lang="en-US" altLang="ja-JP"/>
          </a:p>
        </p:txBody>
      </p:sp>
      <p:sp>
        <p:nvSpPr>
          <p:cNvPr id="6154"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vl1pPr>
          </a:lstStyle>
          <a:p>
            <a:pPr>
              <a:defRPr/>
            </a:pPr>
            <a:endParaRPr lang="en-US" altLang="ja-JP"/>
          </a:p>
        </p:txBody>
      </p:sp>
      <p:sp>
        <p:nvSpPr>
          <p:cNvPr id="6155"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vl1pPr>
          </a:lstStyle>
          <a:p>
            <a:pPr>
              <a:defRPr/>
            </a:pPr>
            <a:fld id="{743007D0-E1E1-4701-82EE-301D1A6D7DBB}" type="slidenum">
              <a:rPr lang="en-US" altLang="ja-JP"/>
              <a:pPr>
                <a:defRPr/>
              </a:pPr>
              <a:t>‹#›</a:t>
            </a:fld>
            <a:endParaRPr lang="en-US" altLang="ja-JP"/>
          </a:p>
        </p:txBody>
      </p:sp>
      <p:sp>
        <p:nvSpPr>
          <p:cNvPr id="1031"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Tree>
  </p:cSld>
  <p:clrMap bg1="lt1" tx1="dk1" bg2="lt2" tx2="dk2" accent1="accent1" accent2="accent2" accent3="accent3" accent4="accent4" accent5="accent5" accent6="accent6" hlink="hlink" folHlink="folHlink"/>
  <p:sldLayoutIdLst>
    <p:sldLayoutId id="2147483732"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Lst>
  <p:timing>
    <p:tnLst>
      <p:par>
        <p:cTn id="1" dur="indefinite" restart="never" nodeType="tmRoot"/>
      </p:par>
    </p:tnLst>
  </p:timing>
  <p:txStyles>
    <p:titleStyle>
      <a:lvl1pPr algn="l" rtl="0" eaLnBrk="0" fontAlgn="base" hangingPunct="0">
        <a:spcBef>
          <a:spcPct val="0"/>
        </a:spcBef>
        <a:spcAft>
          <a:spcPct val="0"/>
        </a:spcAft>
        <a:defRPr kumimoji="1" sz="38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Arial" charset="0"/>
          <a:ea typeface="ＭＳ Ｐゴシック" charset="-128"/>
        </a:defRPr>
      </a:lvl2pPr>
      <a:lvl3pPr algn="l" rtl="0" eaLnBrk="0" fontAlgn="base" hangingPunct="0">
        <a:spcBef>
          <a:spcPct val="0"/>
        </a:spcBef>
        <a:spcAft>
          <a:spcPct val="0"/>
        </a:spcAft>
        <a:defRPr kumimoji="1" sz="3800">
          <a:solidFill>
            <a:schemeClr val="tx2"/>
          </a:solidFill>
          <a:latin typeface="Arial" charset="0"/>
          <a:ea typeface="ＭＳ Ｐゴシック" charset="-128"/>
        </a:defRPr>
      </a:lvl3pPr>
      <a:lvl4pPr algn="l" rtl="0" eaLnBrk="0" fontAlgn="base" hangingPunct="0">
        <a:spcBef>
          <a:spcPct val="0"/>
        </a:spcBef>
        <a:spcAft>
          <a:spcPct val="0"/>
        </a:spcAft>
        <a:defRPr kumimoji="1" sz="3800">
          <a:solidFill>
            <a:schemeClr val="tx2"/>
          </a:solidFill>
          <a:latin typeface="Arial" charset="0"/>
          <a:ea typeface="ＭＳ Ｐゴシック" charset="-128"/>
        </a:defRPr>
      </a:lvl4pPr>
      <a:lvl5pPr algn="l" rtl="0" eaLnBrk="0" fontAlgn="base" hangingPunct="0">
        <a:spcBef>
          <a:spcPct val="0"/>
        </a:spcBef>
        <a:spcAft>
          <a:spcPct val="0"/>
        </a:spcAft>
        <a:defRPr kumimoji="1" sz="3800">
          <a:solidFill>
            <a:schemeClr val="tx2"/>
          </a:solidFill>
          <a:latin typeface="Arial" charset="0"/>
          <a:ea typeface="ＭＳ Ｐゴシック" charset="-128"/>
        </a:defRPr>
      </a:lvl5pPr>
      <a:lvl6pPr marL="457200" algn="l" rtl="0" fontAlgn="base">
        <a:spcBef>
          <a:spcPct val="0"/>
        </a:spcBef>
        <a:spcAft>
          <a:spcPct val="0"/>
        </a:spcAft>
        <a:defRPr kumimoji="1" sz="3800">
          <a:solidFill>
            <a:schemeClr val="tx2"/>
          </a:solidFill>
          <a:latin typeface="Arial" charset="0"/>
          <a:ea typeface="ＭＳ Ｐゴシック" charset="-128"/>
        </a:defRPr>
      </a:lvl6pPr>
      <a:lvl7pPr marL="914400" algn="l" rtl="0" fontAlgn="base">
        <a:spcBef>
          <a:spcPct val="0"/>
        </a:spcBef>
        <a:spcAft>
          <a:spcPct val="0"/>
        </a:spcAft>
        <a:defRPr kumimoji="1" sz="3800">
          <a:solidFill>
            <a:schemeClr val="tx2"/>
          </a:solidFill>
          <a:latin typeface="Arial" charset="0"/>
          <a:ea typeface="ＭＳ Ｐゴシック" charset="-128"/>
        </a:defRPr>
      </a:lvl7pPr>
      <a:lvl8pPr marL="1371600" algn="l" rtl="0" fontAlgn="base">
        <a:spcBef>
          <a:spcPct val="0"/>
        </a:spcBef>
        <a:spcAft>
          <a:spcPct val="0"/>
        </a:spcAft>
        <a:defRPr kumimoji="1" sz="3800">
          <a:solidFill>
            <a:schemeClr val="tx2"/>
          </a:solidFill>
          <a:latin typeface="Arial" charset="0"/>
          <a:ea typeface="ＭＳ Ｐゴシック" charset="-128"/>
        </a:defRPr>
      </a:lvl8pPr>
      <a:lvl9pPr marL="1828800" algn="l" rtl="0" fontAlgn="base">
        <a:spcBef>
          <a:spcPct val="0"/>
        </a:spcBef>
        <a:spcAft>
          <a:spcPct val="0"/>
        </a:spcAft>
        <a:defRPr kumimoji="1" sz="38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accent1"/>
        </a:buClr>
        <a:buFont typeface="Wingding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kumimoji="1" sz="2700">
          <a:solidFill>
            <a:schemeClr val="tx1"/>
          </a:solidFill>
          <a:latin typeface="+mn-lt"/>
          <a:ea typeface="+mn-ea"/>
        </a:defRPr>
      </a:lvl2pPr>
      <a:lvl3pPr marL="1143000" indent="-228600" algn="l" rtl="0" eaLnBrk="0" fontAlgn="base" hangingPunct="0">
        <a:spcBef>
          <a:spcPct val="20000"/>
        </a:spcBef>
        <a:spcAft>
          <a:spcPct val="0"/>
        </a:spcAft>
        <a:buClr>
          <a:schemeClr val="accent1"/>
        </a:buClr>
        <a:buFont typeface="Wingdings" pitchFamily="2" charset="2"/>
        <a:buChar char="l"/>
        <a:defRPr kumimoji="1" sz="2300">
          <a:solidFill>
            <a:schemeClr val="tx1"/>
          </a:solidFill>
          <a:latin typeface="+mn-lt"/>
          <a:ea typeface="+mn-ea"/>
        </a:defRPr>
      </a:lvl3pPr>
      <a:lvl4pPr marL="1600200" indent="-228600" algn="l" rtl="0" eaLnBrk="0" fontAlgn="base" hangingPunct="0">
        <a:spcBef>
          <a:spcPct val="20000"/>
        </a:spcBef>
        <a:spcAft>
          <a:spcPct val="0"/>
        </a:spcAft>
        <a:buClr>
          <a:schemeClr val="accent1"/>
        </a:buClr>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accent1"/>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en-US" altLang="ja-JP"/>
          </a:p>
        </p:txBody>
      </p:sp>
      <p:sp>
        <p:nvSpPr>
          <p:cNvPr id="3" name="フッター プレースホル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en-US" altLang="ja-JP"/>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743007D0-E1E1-4701-82EE-301D1A6D7DBB}" type="slidenum">
              <a:rPr lang="en-US" altLang="ja-JP" smtClean="0"/>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law.e-gov.go.jp/cgi-bin/idxrefer.cgi?H_FILE=%8f%ba%93%f1%93%f1%96@%8el%8b%e3&amp;REF_NAME=%91%e6%98Z%8f\%8c%dc%8f%f0%91%e6%88%ea%8d%80&amp;ANCHOR_F=1000000000000000000000000000000000000000000000006500000000001000000000000000000&amp;ANCHOR_T=1000000000000000000000000000000000000000000000006500000000001000000000000000000" TargetMode="External"/><Relationship Id="rId2" Type="http://schemas.openxmlformats.org/officeDocument/2006/relationships/hyperlink" Target="http://law.e-gov.go.jp/cgi-bin/idxrefer.cgi?H_FILE=%8f%ba%93%f1%93%f1%96@%8el%8b%e3&amp;REF_NAME=%98J%93%ad%8a%ee%8f%80%96@&amp;ANCHOR_F=&amp;ANCHOR_T=" TargetMode="External"/><Relationship Id="rId1" Type="http://schemas.openxmlformats.org/officeDocument/2006/relationships/slideLayout" Target="../slideLayouts/slideLayout2.xml"/><Relationship Id="rId5" Type="http://schemas.openxmlformats.org/officeDocument/2006/relationships/hyperlink" Target="http://law.e-gov.go.jp/cgi-bin/idxrefer.cgi?H_FILE=%8f%ba%93%f1%93%f1%96@%8el%8b%e3&amp;REF_NAME=%93%af%8f%f0%91%e6%93%f1%8d%80&amp;ANCHOR_F=1000000000000000000000000000000000000000000000006500000000002000000000000000000&amp;ANCHOR_T=1000000000000000000000000000000000000000000000006500000000002000000000000000000" TargetMode="External"/><Relationship Id="rId4" Type="http://schemas.openxmlformats.org/officeDocument/2006/relationships/hyperlink" Target="http://law.e-gov.go.jp/cgi-bin/idxrefer.cgi?H_FILE=%8f%ba%93%f1%93%f1%96@%8el%8b%e3&amp;REF_NAME=%93%af%8d%80&amp;ANCHOR_F=1000000000000000000000000000000000000000000000006500000000001000000000000000000&amp;ANCHOR_T=100000000000000000000000000000000000000000000000650000000000100000000000000000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law.e-gov.go.jp/cgi-bin/idxrefer.cgi?H_FILE=%8f%ba%8el%81Z%96@%88%ea%8el%88%ea&amp;REF_NAME=%95%ea%8eq%95%db%8c%92%96@&amp;ANCHOR_F=&amp;ANCHOR_T="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765175"/>
            <a:ext cx="7772400" cy="1584325"/>
          </a:xfrm>
        </p:spPr>
        <p:txBody>
          <a:bodyPr/>
          <a:lstStyle/>
          <a:p>
            <a:pPr algn="ctr" eaLnBrk="1" hangingPunct="1"/>
            <a:r>
              <a:rPr lang="ja-JP" altLang="en-US" dirty="0" smtClean="0"/>
              <a:t>女性が</a:t>
            </a:r>
            <a:r>
              <a:rPr lang="ja-JP" altLang="ja-JP" dirty="0" smtClean="0"/>
              <a:t>健康で働き続けるために</a:t>
            </a:r>
            <a:endParaRPr lang="ja-JP" altLang="en-US" dirty="0" smtClean="0"/>
          </a:p>
        </p:txBody>
      </p:sp>
      <p:sp>
        <p:nvSpPr>
          <p:cNvPr id="3075" name="Rectangle 3"/>
          <p:cNvSpPr>
            <a:spLocks noGrp="1" noChangeArrowheads="1"/>
          </p:cNvSpPr>
          <p:nvPr>
            <p:ph type="subTitle" idx="1"/>
          </p:nvPr>
        </p:nvSpPr>
        <p:spPr/>
        <p:txBody>
          <a:bodyPr/>
          <a:lstStyle/>
          <a:p>
            <a:pPr eaLnBrk="1" hangingPunct="1"/>
            <a:r>
              <a:rPr lang="ja-JP" altLang="en-US" dirty="0" smtClean="0"/>
              <a:t>百合レディスクリニック</a:t>
            </a:r>
          </a:p>
          <a:p>
            <a:pPr eaLnBrk="1" hangingPunct="1"/>
            <a:r>
              <a:rPr lang="ja-JP" altLang="en-US" dirty="0" smtClean="0"/>
              <a:t>丸本百合子</a:t>
            </a:r>
            <a:endParaRPr lang="en-US" altLang="ja-JP" dirty="0" smtClean="0"/>
          </a:p>
          <a:p>
            <a:pPr eaLnBrk="1" hangingPunct="1"/>
            <a:r>
              <a:rPr lang="en-US" altLang="ja-JP" dirty="0" smtClean="0"/>
              <a:t>2015</a:t>
            </a:r>
            <a:r>
              <a:rPr lang="ja-JP" altLang="en-US" dirty="0" smtClean="0"/>
              <a:t>年</a:t>
            </a:r>
            <a:r>
              <a:rPr lang="en-US" altLang="ja-JP" dirty="0" smtClean="0"/>
              <a:t>05</a:t>
            </a:r>
            <a:r>
              <a:rPr lang="ja-JP" altLang="en-US" dirty="0" smtClean="0"/>
              <a:t>月</a:t>
            </a:r>
            <a:r>
              <a:rPr lang="en-US" altLang="ja-JP" dirty="0" smtClean="0"/>
              <a:t>24</a:t>
            </a:r>
            <a:r>
              <a:rPr lang="ja-JP" altLang="en-US" dirty="0" smtClean="0"/>
              <a:t>日</a:t>
            </a:r>
            <a:endParaRPr lang="en-US" altLang="ja-JP" dirty="0" smtClean="0"/>
          </a:p>
          <a:p>
            <a:pPr eaLnBrk="1" hangingPunct="1"/>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ja-JP" altLang="en-US"/>
              <a:t>労働現場では女性の健康破壊</a:t>
            </a:r>
          </a:p>
        </p:txBody>
      </p:sp>
      <p:sp>
        <p:nvSpPr>
          <p:cNvPr id="58371" name="Rectangle 3"/>
          <p:cNvSpPr>
            <a:spLocks noGrp="1" noChangeArrowheads="1"/>
          </p:cNvSpPr>
          <p:nvPr>
            <p:ph type="body" idx="1"/>
          </p:nvPr>
        </p:nvSpPr>
        <p:spPr/>
        <p:txBody>
          <a:bodyPr/>
          <a:lstStyle/>
          <a:p>
            <a:pPr>
              <a:lnSpc>
                <a:spcPct val="80000"/>
              </a:lnSpc>
            </a:pPr>
            <a:r>
              <a:rPr lang="ja-JP" altLang="en-US" sz="2800" dirty="0"/>
              <a:t>月経痛、月経前症候群、月経不順、からだの不調、不定愁訴で来院される女性の多くは、「婦人科の病気」や更年期障害を心配している。</a:t>
            </a:r>
          </a:p>
          <a:p>
            <a:pPr>
              <a:lnSpc>
                <a:spcPct val="80000"/>
              </a:lnSpc>
            </a:pPr>
            <a:r>
              <a:rPr lang="ja-JP" altLang="en-US" sz="2800" dirty="0"/>
              <a:t>「婦人科の病気だったら、自分は女として失格」という不安をつのらせている。</a:t>
            </a:r>
          </a:p>
          <a:p>
            <a:pPr>
              <a:lnSpc>
                <a:spcPct val="80000"/>
              </a:lnSpc>
            </a:pPr>
            <a:r>
              <a:rPr lang="ja-JP" altLang="en-US" sz="2800" dirty="0"/>
              <a:t>しかし、仕事のことや生活のことを聞けば、長時間労働や過密労働による過労やストレスが、これらの原因になっていることがわかる。また家庭では、家事・子育て・介護が女性の負担としてのしかかる。</a:t>
            </a:r>
          </a:p>
          <a:p>
            <a:pPr>
              <a:lnSpc>
                <a:spcPct val="80000"/>
              </a:lnSpc>
            </a:pPr>
            <a:r>
              <a:rPr lang="ja-JP" altLang="en-US" sz="2800" dirty="0"/>
              <a:t>なかでもコンピューター関係では、いわゆるテクノストレス症候群による、慢性疲労、頭痛、視力障害、頚肩腕障害などが多発している。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 calcmode="lin" valueType="num">
                                      <p:cBhvr additive="base">
                                        <p:cTn id="7" dur="5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3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8371">
                                            <p:txEl>
                                              <p:pRg st="1" end="1"/>
                                            </p:txEl>
                                          </p:spTgt>
                                        </p:tgtEl>
                                        <p:attrNameLst>
                                          <p:attrName>style.visibility</p:attrName>
                                        </p:attrNameLst>
                                      </p:cBhvr>
                                      <p:to>
                                        <p:strVal val="visible"/>
                                      </p:to>
                                    </p:set>
                                    <p:anim calcmode="lin" valueType="num">
                                      <p:cBhvr additive="base">
                                        <p:cTn id="13" dur="500" fill="hold"/>
                                        <p:tgtEl>
                                          <p:spTgt spid="583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3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8371">
                                            <p:txEl>
                                              <p:pRg st="2" end="2"/>
                                            </p:txEl>
                                          </p:spTgt>
                                        </p:tgtEl>
                                        <p:attrNameLst>
                                          <p:attrName>style.visibility</p:attrName>
                                        </p:attrNameLst>
                                      </p:cBhvr>
                                      <p:to>
                                        <p:strVal val="visible"/>
                                      </p:to>
                                    </p:set>
                                    <p:anim calcmode="lin" valueType="num">
                                      <p:cBhvr additive="base">
                                        <p:cTn id="19" dur="500" fill="hold"/>
                                        <p:tgtEl>
                                          <p:spTgt spid="583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3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8371">
                                            <p:txEl>
                                              <p:pRg st="3" end="3"/>
                                            </p:txEl>
                                          </p:spTgt>
                                        </p:tgtEl>
                                        <p:attrNameLst>
                                          <p:attrName>style.visibility</p:attrName>
                                        </p:attrNameLst>
                                      </p:cBhvr>
                                      <p:to>
                                        <p:strVal val="visible"/>
                                      </p:to>
                                    </p:set>
                                    <p:anim calcmode="lin" valueType="num">
                                      <p:cBhvr additive="base">
                                        <p:cTn id="25" dur="500" fill="hold"/>
                                        <p:tgtEl>
                                          <p:spTgt spid="583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37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sz="3600" dirty="0" smtClean="0"/>
              <a:t>女性にとっての健康課題</a:t>
            </a:r>
            <a:br>
              <a:rPr lang="ja-JP" altLang="en-US" sz="3600" dirty="0" smtClean="0"/>
            </a:br>
            <a:r>
              <a:rPr lang="ja-JP" altLang="en-US" sz="3600" dirty="0" smtClean="0"/>
              <a:t>リプロダクティブ・ヘルス・ライツ</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r>
              <a:rPr lang="ja-JP" altLang="en-US" dirty="0" smtClean="0"/>
              <a:t>性と生殖における健康・権利</a:t>
            </a:r>
            <a:endParaRPr lang="en-US" altLang="ja-JP" dirty="0" smtClean="0"/>
          </a:p>
          <a:p>
            <a:endParaRPr kumimoji="1" lang="en-US" altLang="ja-JP" dirty="0" smtClean="0"/>
          </a:p>
          <a:p>
            <a:r>
              <a:rPr kumimoji="1" lang="ja-JP" altLang="en-US" dirty="0" smtClean="0"/>
              <a:t>性や</a:t>
            </a:r>
            <a:r>
              <a:rPr lang="ja-JP" altLang="en-US" dirty="0" smtClean="0"/>
              <a:t>産む・産まないに関わる選択を</a:t>
            </a:r>
            <a:endParaRPr lang="en-US" altLang="ja-JP" dirty="0" smtClean="0"/>
          </a:p>
          <a:p>
            <a:pPr algn="ctr">
              <a:buNone/>
            </a:pPr>
            <a:r>
              <a:rPr lang="ja-JP" altLang="en-US" dirty="0" smtClean="0">
                <a:solidFill>
                  <a:srgbClr val="FF0000"/>
                </a:solidFill>
              </a:rPr>
              <a:t>「女性の健康の権利」</a:t>
            </a:r>
            <a:r>
              <a:rPr lang="ja-JP" altLang="en-US" dirty="0" smtClean="0"/>
              <a:t>と</a:t>
            </a:r>
            <a:endParaRPr lang="en-US" altLang="ja-JP" dirty="0" smtClean="0"/>
          </a:p>
          <a:p>
            <a:pPr algn="ctr">
              <a:buNone/>
            </a:pPr>
            <a:r>
              <a:rPr lang="ja-JP" altLang="en-US" dirty="0" smtClean="0"/>
              <a:t>位置づける概念</a:t>
            </a:r>
            <a:endParaRPr lang="en-US" altLang="ja-JP" dirty="0" smtClean="0"/>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リプロダクティブ・ヘルス／ライツの理念</a:t>
            </a:r>
            <a:endParaRPr kumimoji="1" lang="ja-JP" altLang="en-US" dirty="0"/>
          </a:p>
        </p:txBody>
      </p:sp>
      <p:sp>
        <p:nvSpPr>
          <p:cNvPr id="3" name="コンテンツ プレースホルダ 2"/>
          <p:cNvSpPr>
            <a:spLocks noGrp="1"/>
          </p:cNvSpPr>
          <p:nvPr>
            <p:ph idx="1"/>
          </p:nvPr>
        </p:nvSpPr>
        <p:spPr/>
        <p:txBody>
          <a:bodyPr/>
          <a:lstStyle/>
          <a:p>
            <a:r>
              <a:rPr lang="ja-JP" altLang="en-US" sz="2800" dirty="0" smtClean="0"/>
              <a:t>性行為を持つか持たないか、避妊をするかしないか、妊娠した場合に出産するか中絶するかなど、</a:t>
            </a:r>
            <a:endParaRPr lang="en-US" altLang="ja-JP" sz="2800" dirty="0" smtClean="0"/>
          </a:p>
          <a:p>
            <a:r>
              <a:rPr lang="ja-JP" altLang="en-US" sz="2800" dirty="0" smtClean="0"/>
              <a:t>自分のからだに関することを、法律や人口政策や家族によって決められてしまうのではなく、当事者である女性が人生の選択の一つとして決める、</a:t>
            </a:r>
            <a:endParaRPr lang="en-US" altLang="ja-JP" sz="2800" dirty="0" smtClean="0"/>
          </a:p>
          <a:p>
            <a:endParaRPr lang="en-US" altLang="ja-JP" sz="2400" dirty="0" smtClean="0"/>
          </a:p>
          <a:p>
            <a:r>
              <a:rPr lang="ja-JP" altLang="en-US" dirty="0" smtClean="0"/>
              <a:t>つまり</a:t>
            </a:r>
            <a:r>
              <a:rPr lang="ja-JP" altLang="en-US" b="1" dirty="0" smtClean="0">
                <a:solidFill>
                  <a:srgbClr val="FF0000"/>
                </a:solidFill>
              </a:rPr>
              <a:t>「自分のからだの主人公は自分自身」</a:t>
            </a:r>
            <a:r>
              <a:rPr lang="ja-JP" altLang="en-US" b="1" dirty="0" smtClean="0"/>
              <a:t>という内容が、社会・経済・政治的に保障されるべき</a:t>
            </a:r>
            <a:r>
              <a:rPr lang="ja-JP" altLang="en-US" dirty="0" smtClean="0"/>
              <a:t>というもの。</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ja-JP" altLang="en-US" sz="4000"/>
              <a:t>自分のからだのことを自分で決められることのできる環境が必要</a:t>
            </a:r>
          </a:p>
        </p:txBody>
      </p:sp>
      <p:sp>
        <p:nvSpPr>
          <p:cNvPr id="44035" name="Rectangle 3"/>
          <p:cNvSpPr>
            <a:spLocks noGrp="1" noChangeArrowheads="1"/>
          </p:cNvSpPr>
          <p:nvPr>
            <p:ph type="body" idx="1"/>
          </p:nvPr>
        </p:nvSpPr>
        <p:spPr/>
        <p:txBody>
          <a:bodyPr/>
          <a:lstStyle/>
          <a:p>
            <a:pPr>
              <a:lnSpc>
                <a:spcPct val="90000"/>
              </a:lnSpc>
            </a:pPr>
            <a:r>
              <a:rPr lang="ja-JP" altLang="en-US" sz="2400"/>
              <a:t>女性の地位が低い社会では、女性の健康破壊も著しい。</a:t>
            </a:r>
          </a:p>
          <a:p>
            <a:pPr>
              <a:lnSpc>
                <a:spcPct val="90000"/>
              </a:lnSpc>
            </a:pPr>
            <a:r>
              <a:rPr lang="ja-JP" altLang="en-US" sz="2400"/>
              <a:t>女性を差別する社会通念や慣習、宗教などが、性やからだについての正しい情報や知識や教育の普及を妨げる。</a:t>
            </a:r>
          </a:p>
          <a:p>
            <a:pPr>
              <a:lnSpc>
                <a:spcPct val="90000"/>
              </a:lnSpc>
            </a:pPr>
            <a:r>
              <a:rPr lang="ja-JP" altLang="en-US" sz="2400"/>
              <a:t>女性の健康にとって、安全な性行為（避妊と性感染症の予防）へのアクセスが不可欠。</a:t>
            </a:r>
          </a:p>
          <a:p>
            <a:pPr>
              <a:lnSpc>
                <a:spcPct val="90000"/>
              </a:lnSpc>
            </a:pPr>
            <a:r>
              <a:rPr lang="ja-JP" altLang="en-US" sz="2400"/>
              <a:t>家族内で女性の地位が低い場合には、避妊の選択権を持つことや、保健や医療へのアクセスを困難にしている。</a:t>
            </a:r>
          </a:p>
          <a:p>
            <a:pPr>
              <a:lnSpc>
                <a:spcPct val="90000"/>
              </a:lnSpc>
            </a:pPr>
            <a:r>
              <a:rPr lang="ja-JP" altLang="en-US" sz="2400"/>
              <a:t>女性の労働は賃金労働、自営の補助、家事労働などを含めて一般的に過酷。最近では介護の負担も女性の健康を圧迫している。</a:t>
            </a:r>
          </a:p>
          <a:p>
            <a:pPr>
              <a:lnSpc>
                <a:spcPct val="90000"/>
              </a:lnSpc>
            </a:pPr>
            <a:r>
              <a:rPr lang="ja-JP" altLang="en-US" sz="2400"/>
              <a:t>性暴力の被害は女性の心身の健康を著しく傷害する。</a:t>
            </a:r>
          </a:p>
          <a:p>
            <a:pPr>
              <a:lnSpc>
                <a:spcPct val="90000"/>
              </a:lnSpc>
            </a:pPr>
            <a:endParaRPr lang="en-US" altLang="ja-JP" sz="2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ja-JP" altLang="en-US" dirty="0" smtClean="0"/>
              <a:t>健康を妨げる要因を考えてみましょう</a:t>
            </a:r>
          </a:p>
        </p:txBody>
      </p:sp>
      <p:sp>
        <p:nvSpPr>
          <p:cNvPr id="14339" name="Rectangle 3"/>
          <p:cNvSpPr>
            <a:spLocks noGrp="1" noChangeArrowheads="1"/>
          </p:cNvSpPr>
          <p:nvPr>
            <p:ph type="body" idx="1"/>
          </p:nvPr>
        </p:nvSpPr>
        <p:spPr/>
        <p:txBody>
          <a:bodyPr/>
          <a:lstStyle/>
          <a:p>
            <a:pPr marL="609600" indent="-609600" eaLnBrk="1" hangingPunct="1">
              <a:lnSpc>
                <a:spcPct val="90000"/>
              </a:lnSpc>
              <a:buFont typeface="Wingdings" pitchFamily="2" charset="2"/>
              <a:buChar char="Ø"/>
            </a:pPr>
            <a:r>
              <a:rPr lang="ja-JP" altLang="en-US" dirty="0" smtClean="0"/>
              <a:t>個人の生活　</a:t>
            </a:r>
            <a:r>
              <a:rPr lang="ja-JP" altLang="en-US" sz="2800" dirty="0" smtClean="0"/>
              <a:t>生活習慣病などと、</a:t>
            </a:r>
            <a:endParaRPr lang="en-US" altLang="ja-JP" dirty="0" smtClean="0"/>
          </a:p>
          <a:p>
            <a:pPr marL="609600" indent="-609600" eaLnBrk="1" hangingPunct="1">
              <a:lnSpc>
                <a:spcPct val="90000"/>
              </a:lnSpc>
              <a:buFont typeface="Wingdings" pitchFamily="2" charset="2"/>
              <a:buNone/>
            </a:pPr>
            <a:r>
              <a:rPr lang="ja-JP" altLang="en-US" sz="2800" dirty="0" smtClean="0"/>
              <a:t>　　　　これだけがクローズアップされがちですが</a:t>
            </a:r>
          </a:p>
          <a:p>
            <a:pPr marL="609600" indent="-609600" eaLnBrk="1" hangingPunct="1">
              <a:lnSpc>
                <a:spcPct val="90000"/>
              </a:lnSpc>
              <a:buFont typeface="Wingdings" pitchFamily="2" charset="2"/>
              <a:buNone/>
            </a:pPr>
            <a:endParaRPr lang="ja-JP" altLang="en-US" sz="2800" dirty="0" smtClean="0"/>
          </a:p>
          <a:p>
            <a:pPr marL="609600" indent="-609600" eaLnBrk="1" hangingPunct="1">
              <a:lnSpc>
                <a:spcPct val="90000"/>
              </a:lnSpc>
              <a:buFont typeface="Wingdings" pitchFamily="2" charset="2"/>
              <a:buChar char="Ø"/>
            </a:pPr>
            <a:r>
              <a:rPr lang="ja-JP" altLang="en-US" dirty="0" smtClean="0"/>
              <a:t>家族との関係</a:t>
            </a:r>
          </a:p>
          <a:p>
            <a:pPr marL="609600" indent="-609600" eaLnBrk="1" hangingPunct="1">
              <a:lnSpc>
                <a:spcPct val="90000"/>
              </a:lnSpc>
              <a:buFont typeface="Wingdings" pitchFamily="2" charset="2"/>
              <a:buChar char="Ø"/>
            </a:pPr>
            <a:endParaRPr lang="ja-JP" altLang="en-US" dirty="0" smtClean="0"/>
          </a:p>
          <a:p>
            <a:pPr marL="609600" indent="-609600" eaLnBrk="1" hangingPunct="1">
              <a:lnSpc>
                <a:spcPct val="90000"/>
              </a:lnSpc>
              <a:buFont typeface="Wingdings" pitchFamily="2" charset="2"/>
              <a:buChar char="Ø"/>
            </a:pPr>
            <a:r>
              <a:rPr lang="ja-JP" altLang="en-US" dirty="0" smtClean="0"/>
              <a:t>地域との関係</a:t>
            </a:r>
          </a:p>
          <a:p>
            <a:pPr marL="609600" indent="-609600" eaLnBrk="1" hangingPunct="1">
              <a:lnSpc>
                <a:spcPct val="90000"/>
              </a:lnSpc>
              <a:buFont typeface="Wingdings" pitchFamily="2" charset="2"/>
              <a:buNone/>
            </a:pPr>
            <a:endParaRPr lang="ja-JP" altLang="en-US" dirty="0" smtClean="0"/>
          </a:p>
          <a:p>
            <a:pPr marL="609600" indent="-609600" eaLnBrk="1" hangingPunct="1">
              <a:lnSpc>
                <a:spcPct val="90000"/>
              </a:lnSpc>
              <a:buFont typeface="Wingdings" pitchFamily="2" charset="2"/>
              <a:buChar char="Ø"/>
            </a:pPr>
            <a:r>
              <a:rPr lang="ja-JP" altLang="en-US" dirty="0" smtClean="0"/>
              <a:t>職場の環境</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1000"/>
                                        <p:tgtEl>
                                          <p:spTgt spid="14338"/>
                                        </p:tgtEl>
                                      </p:cBhvr>
                                    </p:animEffect>
                                    <p:anim calcmode="lin" valueType="num">
                                      <p:cBhvr>
                                        <p:cTn id="8" dur="1000" fill="hold"/>
                                        <p:tgtEl>
                                          <p:spTgt spid="14338"/>
                                        </p:tgtEl>
                                        <p:attrNameLst>
                                          <p:attrName>ppt_x</p:attrName>
                                        </p:attrNameLst>
                                      </p:cBhvr>
                                      <p:tavLst>
                                        <p:tav tm="0">
                                          <p:val>
                                            <p:strVal val="#ppt_x"/>
                                          </p:val>
                                        </p:tav>
                                        <p:tav tm="100000">
                                          <p:val>
                                            <p:strVal val="#ppt_x"/>
                                          </p:val>
                                        </p:tav>
                                      </p:tavLst>
                                    </p:anim>
                                    <p:anim calcmode="lin" valueType="num">
                                      <p:cBhvr>
                                        <p:cTn id="9" dur="898" decel="100000" fill="hold"/>
                                        <p:tgtEl>
                                          <p:spTgt spid="1433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433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4339">
                                            <p:txEl>
                                              <p:pRg st="0" end="0"/>
                                            </p:txEl>
                                          </p:spTgt>
                                        </p:tgtEl>
                                        <p:attrNameLst>
                                          <p:attrName>style.visibility</p:attrName>
                                        </p:attrNameLst>
                                      </p:cBhvr>
                                      <p:to>
                                        <p:strVal val="visible"/>
                                      </p:to>
                                    </p:set>
                                    <p:animEffect transition="in" filter="fade">
                                      <p:cBhvr>
                                        <p:cTn id="15" dur="1000"/>
                                        <p:tgtEl>
                                          <p:spTgt spid="14339">
                                            <p:txEl>
                                              <p:pRg st="0" end="0"/>
                                            </p:txEl>
                                          </p:spTgt>
                                        </p:tgtEl>
                                      </p:cBhvr>
                                    </p:animEffect>
                                    <p:anim calcmode="lin" valueType="num">
                                      <p:cBhvr>
                                        <p:cTn id="16"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433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433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4339">
                                            <p:txEl>
                                              <p:pRg st="1" end="1"/>
                                            </p:txEl>
                                          </p:spTgt>
                                        </p:tgtEl>
                                        <p:attrNameLst>
                                          <p:attrName>style.visibility</p:attrName>
                                        </p:attrNameLst>
                                      </p:cBhvr>
                                      <p:to>
                                        <p:strVal val="visible"/>
                                      </p:to>
                                    </p:set>
                                    <p:animEffect transition="in" filter="fade">
                                      <p:cBhvr>
                                        <p:cTn id="23" dur="1000"/>
                                        <p:tgtEl>
                                          <p:spTgt spid="14339">
                                            <p:txEl>
                                              <p:pRg st="1" end="1"/>
                                            </p:txEl>
                                          </p:spTgt>
                                        </p:tgtEl>
                                      </p:cBhvr>
                                    </p:animEffect>
                                    <p:anim calcmode="lin" valueType="num">
                                      <p:cBhvr>
                                        <p:cTn id="24"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4339">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433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4339">
                                            <p:txEl>
                                              <p:pRg st="3" end="3"/>
                                            </p:txEl>
                                          </p:spTgt>
                                        </p:tgtEl>
                                        <p:attrNameLst>
                                          <p:attrName>style.visibility</p:attrName>
                                        </p:attrNameLst>
                                      </p:cBhvr>
                                      <p:to>
                                        <p:strVal val="visible"/>
                                      </p:to>
                                    </p:set>
                                    <p:animEffect transition="in" filter="fade">
                                      <p:cBhvr>
                                        <p:cTn id="31" dur="1000"/>
                                        <p:tgtEl>
                                          <p:spTgt spid="14339">
                                            <p:txEl>
                                              <p:pRg st="3" end="3"/>
                                            </p:txEl>
                                          </p:spTgt>
                                        </p:tgtEl>
                                      </p:cBhvr>
                                    </p:animEffect>
                                    <p:anim calcmode="lin" valueType="num">
                                      <p:cBhvr>
                                        <p:cTn id="32"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4339">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433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4339">
                                            <p:txEl>
                                              <p:pRg st="5" end="5"/>
                                            </p:txEl>
                                          </p:spTgt>
                                        </p:tgtEl>
                                        <p:attrNameLst>
                                          <p:attrName>style.visibility</p:attrName>
                                        </p:attrNameLst>
                                      </p:cBhvr>
                                      <p:to>
                                        <p:strVal val="visible"/>
                                      </p:to>
                                    </p:set>
                                    <p:animEffect transition="in" filter="fade">
                                      <p:cBhvr>
                                        <p:cTn id="39" dur="1000"/>
                                        <p:tgtEl>
                                          <p:spTgt spid="14339">
                                            <p:txEl>
                                              <p:pRg st="5" end="5"/>
                                            </p:txEl>
                                          </p:spTgt>
                                        </p:tgtEl>
                                      </p:cBhvr>
                                    </p:animEffect>
                                    <p:anim calcmode="lin" valueType="num">
                                      <p:cBhvr>
                                        <p:cTn id="40" dur="10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4339">
                                            <p:txEl>
                                              <p:pRg st="5" end="5"/>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4339">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14339">
                                            <p:txEl>
                                              <p:pRg st="7" end="7"/>
                                            </p:txEl>
                                          </p:spTgt>
                                        </p:tgtEl>
                                        <p:attrNameLst>
                                          <p:attrName>style.visibility</p:attrName>
                                        </p:attrNameLst>
                                      </p:cBhvr>
                                      <p:to>
                                        <p:strVal val="visible"/>
                                      </p:to>
                                    </p:set>
                                    <p:animEffect transition="in" filter="fade">
                                      <p:cBhvr>
                                        <p:cTn id="47" dur="1000"/>
                                        <p:tgtEl>
                                          <p:spTgt spid="14339">
                                            <p:txEl>
                                              <p:pRg st="7" end="7"/>
                                            </p:txEl>
                                          </p:spTgt>
                                        </p:tgtEl>
                                      </p:cBhvr>
                                    </p:animEffect>
                                    <p:anim calcmode="lin" valueType="num">
                                      <p:cBhvr>
                                        <p:cTn id="48" dur="1000" fill="hold"/>
                                        <p:tgtEl>
                                          <p:spTgt spid="14339">
                                            <p:txEl>
                                              <p:pRg st="7" end="7"/>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14339">
                                            <p:txEl>
                                              <p:pRg st="7" end="7"/>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14339">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ja-JP" altLang="en-US" dirty="0" smtClean="0"/>
              <a:t>女性の健康～なぜ“女性”のなのか</a:t>
            </a:r>
          </a:p>
        </p:txBody>
      </p:sp>
      <p:sp>
        <p:nvSpPr>
          <p:cNvPr id="3075" name="Rectangle 3"/>
          <p:cNvSpPr>
            <a:spLocks noGrp="1" noChangeArrowheads="1"/>
          </p:cNvSpPr>
          <p:nvPr>
            <p:ph type="body" idx="1"/>
          </p:nvPr>
        </p:nvSpPr>
        <p:spPr>
          <a:xfrm>
            <a:off x="395288" y="1557338"/>
            <a:ext cx="8229600" cy="4530725"/>
          </a:xfrm>
        </p:spPr>
        <p:txBody>
          <a:bodyPr/>
          <a:lstStyle/>
          <a:p>
            <a:pPr marL="609600" indent="-609600" eaLnBrk="1" hangingPunct="1">
              <a:buFont typeface="Wingdings" pitchFamily="2" charset="2"/>
              <a:buChar char="Ø"/>
            </a:pPr>
            <a:endParaRPr lang="en-US" altLang="ja-JP" sz="4000" smtClean="0"/>
          </a:p>
          <a:p>
            <a:pPr marL="609600" indent="-609600" eaLnBrk="1" hangingPunct="1">
              <a:buFont typeface="Wingdings" pitchFamily="2" charset="2"/>
              <a:buNone/>
            </a:pPr>
            <a:r>
              <a:rPr lang="en-US" altLang="ja-JP" sz="4000" smtClean="0">
                <a:solidFill>
                  <a:schemeClr val="accent1"/>
                </a:solidFill>
              </a:rPr>
              <a:t>①</a:t>
            </a:r>
            <a:r>
              <a:rPr lang="ja-JP" altLang="en-US" sz="4000" smtClean="0"/>
              <a:t>からだのしくみが男性とはことなる　　</a:t>
            </a:r>
          </a:p>
          <a:p>
            <a:pPr marL="609600" indent="-609600" eaLnBrk="1" hangingPunct="1">
              <a:buFont typeface="Wingdings" pitchFamily="2" charset="2"/>
              <a:buNone/>
            </a:pPr>
            <a:r>
              <a:rPr lang="ja-JP" altLang="en-US" smtClean="0"/>
              <a:t>　　　性と生殖の機能は、男女で違いがある</a:t>
            </a:r>
          </a:p>
          <a:p>
            <a:pPr marL="609600" indent="-609600" eaLnBrk="1" hangingPunct="1">
              <a:buFont typeface="Wingdings" pitchFamily="2" charset="2"/>
              <a:buChar char="Ø"/>
            </a:pPr>
            <a:endParaRPr lang="ja-JP" altLang="en-US" smtClean="0"/>
          </a:p>
          <a:p>
            <a:pPr marL="609600" indent="-609600" eaLnBrk="1" hangingPunct="1">
              <a:buFont typeface="Wingdings" pitchFamily="2" charset="2"/>
              <a:buNone/>
            </a:pPr>
            <a:r>
              <a:rPr lang="ja-JP" altLang="en-US" sz="4000" smtClean="0">
                <a:solidFill>
                  <a:schemeClr val="accent1"/>
                </a:solidFill>
              </a:rPr>
              <a:t>②</a:t>
            </a:r>
            <a:r>
              <a:rPr lang="ja-JP" altLang="en-US" sz="4000" smtClean="0"/>
              <a:t>労働条件や社会的立場の男女均等が達成されていない</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ja-JP" smtClean="0">
                <a:solidFill>
                  <a:schemeClr val="accent1"/>
                </a:solidFill>
              </a:rPr>
              <a:t>①</a:t>
            </a:r>
            <a:r>
              <a:rPr lang="ja-JP" altLang="en-US" smtClean="0"/>
              <a:t>健康の課題～からだの性差</a:t>
            </a:r>
          </a:p>
        </p:txBody>
      </p:sp>
      <p:sp>
        <p:nvSpPr>
          <p:cNvPr id="4099" name="Rectangle 3"/>
          <p:cNvSpPr>
            <a:spLocks noGrp="1" noChangeArrowheads="1"/>
          </p:cNvSpPr>
          <p:nvPr>
            <p:ph type="body" idx="1"/>
          </p:nvPr>
        </p:nvSpPr>
        <p:spPr/>
        <p:txBody>
          <a:bodyPr/>
          <a:lstStyle/>
          <a:p>
            <a:pPr eaLnBrk="1" hangingPunct="1">
              <a:lnSpc>
                <a:spcPct val="90000"/>
              </a:lnSpc>
              <a:buFont typeface="Wingdings" pitchFamily="2" charset="2"/>
              <a:buChar char="Ø"/>
            </a:pPr>
            <a:r>
              <a:rPr lang="ja-JP" altLang="en-US" smtClean="0"/>
              <a:t>男女とも共通の課題</a:t>
            </a:r>
          </a:p>
          <a:p>
            <a:pPr eaLnBrk="1" hangingPunct="1">
              <a:lnSpc>
                <a:spcPct val="90000"/>
              </a:lnSpc>
              <a:buFont typeface="Wingdings" pitchFamily="2" charset="2"/>
              <a:buNone/>
            </a:pPr>
            <a:r>
              <a:rPr lang="ja-JP" altLang="en-US" smtClean="0"/>
              <a:t>　病気一般のこと、その予防のこと</a:t>
            </a:r>
          </a:p>
          <a:p>
            <a:pPr eaLnBrk="1" hangingPunct="1">
              <a:lnSpc>
                <a:spcPct val="90000"/>
              </a:lnSpc>
              <a:buFont typeface="Wingdings" pitchFamily="2" charset="2"/>
              <a:buNone/>
            </a:pPr>
            <a:endParaRPr lang="ja-JP" altLang="en-US" smtClean="0"/>
          </a:p>
          <a:p>
            <a:pPr eaLnBrk="1" hangingPunct="1">
              <a:lnSpc>
                <a:spcPct val="90000"/>
              </a:lnSpc>
              <a:buFont typeface="Wingdings" pitchFamily="2" charset="2"/>
              <a:buChar char="Ø"/>
            </a:pPr>
            <a:r>
              <a:rPr lang="ja-JP" altLang="en-US" smtClean="0"/>
              <a:t>女性特有の課題</a:t>
            </a:r>
          </a:p>
          <a:p>
            <a:pPr eaLnBrk="1" hangingPunct="1">
              <a:lnSpc>
                <a:spcPct val="90000"/>
              </a:lnSpc>
              <a:buFont typeface="Wingdings" pitchFamily="2" charset="2"/>
              <a:buNone/>
            </a:pPr>
            <a:r>
              <a:rPr lang="ja-JP" altLang="en-US" smtClean="0"/>
              <a:t>　月経関連のこと</a:t>
            </a:r>
          </a:p>
          <a:p>
            <a:pPr eaLnBrk="1" hangingPunct="1">
              <a:lnSpc>
                <a:spcPct val="90000"/>
              </a:lnSpc>
              <a:buFont typeface="Wingdings" pitchFamily="2" charset="2"/>
              <a:buNone/>
            </a:pPr>
            <a:r>
              <a:rPr lang="ja-JP" altLang="en-US" smtClean="0"/>
              <a:t>　（月経不順、月経痛、月経前症候群＝</a:t>
            </a:r>
            <a:r>
              <a:rPr lang="en-US" altLang="ja-JP" smtClean="0"/>
              <a:t>PMS</a:t>
            </a:r>
            <a:r>
              <a:rPr lang="ja-JP" altLang="en-US" smtClean="0"/>
              <a:t>）</a:t>
            </a:r>
          </a:p>
          <a:p>
            <a:pPr eaLnBrk="1" hangingPunct="1">
              <a:lnSpc>
                <a:spcPct val="90000"/>
              </a:lnSpc>
              <a:buFont typeface="Wingdings" pitchFamily="2" charset="2"/>
              <a:buNone/>
            </a:pPr>
            <a:r>
              <a:rPr lang="ja-JP" altLang="en-US" smtClean="0"/>
              <a:t>　妊娠・出産　（狭義の母性保護）</a:t>
            </a:r>
          </a:p>
          <a:p>
            <a:pPr eaLnBrk="1" hangingPunct="1">
              <a:lnSpc>
                <a:spcPct val="90000"/>
              </a:lnSpc>
              <a:buFont typeface="Wingdings" pitchFamily="2" charset="2"/>
              <a:buNone/>
            </a:pPr>
            <a:r>
              <a:rPr lang="ja-JP" altLang="en-US" smtClean="0"/>
              <a:t>　更年期、婦人科の病気</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ppt_x</p:attrName>
                                        </p:attrNameLst>
                                      </p:cBhvr>
                                      <p:tavLst>
                                        <p:tav tm="0">
                                          <p:val>
                                            <p:strVal val="#ppt_x"/>
                                          </p:val>
                                        </p:tav>
                                        <p:tav tm="100000">
                                          <p:val>
                                            <p:strVal val="#ppt_x"/>
                                          </p:val>
                                        </p:tav>
                                      </p:tavLst>
                                    </p:anim>
                                    <p:anim calcmode="lin" valueType="num">
                                      <p:cBhvr>
                                        <p:cTn id="9" dur="898" decel="100000" fill="hold"/>
                                        <p:tgtEl>
                                          <p:spTgt spid="409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09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099">
                                            <p:txEl>
                                              <p:pRg st="0" end="0"/>
                                            </p:txEl>
                                          </p:spTgt>
                                        </p:tgtEl>
                                        <p:attrNameLst>
                                          <p:attrName>style.visibility</p:attrName>
                                        </p:attrNameLst>
                                      </p:cBhvr>
                                      <p:to>
                                        <p:strVal val="visible"/>
                                      </p:to>
                                    </p:set>
                                    <p:animEffect transition="in" filter="fade">
                                      <p:cBhvr>
                                        <p:cTn id="15" dur="1000"/>
                                        <p:tgtEl>
                                          <p:spTgt spid="4099">
                                            <p:txEl>
                                              <p:pRg st="0" end="0"/>
                                            </p:txEl>
                                          </p:spTgt>
                                        </p:tgtEl>
                                      </p:cBhvr>
                                    </p:animEffect>
                                    <p:anim calcmode="lin" valueType="num">
                                      <p:cBhvr>
                                        <p:cTn id="16"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409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409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099">
                                            <p:txEl>
                                              <p:pRg st="1" end="1"/>
                                            </p:txEl>
                                          </p:spTgt>
                                        </p:tgtEl>
                                        <p:attrNameLst>
                                          <p:attrName>style.visibility</p:attrName>
                                        </p:attrNameLst>
                                      </p:cBhvr>
                                      <p:to>
                                        <p:strVal val="visible"/>
                                      </p:to>
                                    </p:set>
                                    <p:animEffect transition="in" filter="fade">
                                      <p:cBhvr>
                                        <p:cTn id="23" dur="1000"/>
                                        <p:tgtEl>
                                          <p:spTgt spid="4099">
                                            <p:txEl>
                                              <p:pRg st="1" end="1"/>
                                            </p:txEl>
                                          </p:spTgt>
                                        </p:tgtEl>
                                      </p:cBhvr>
                                    </p:animEffect>
                                    <p:anim calcmode="lin" valueType="num">
                                      <p:cBhvr>
                                        <p:cTn id="24"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4099">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409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4099">
                                            <p:txEl>
                                              <p:pRg st="3" end="3"/>
                                            </p:txEl>
                                          </p:spTgt>
                                        </p:tgtEl>
                                        <p:attrNameLst>
                                          <p:attrName>style.visibility</p:attrName>
                                        </p:attrNameLst>
                                      </p:cBhvr>
                                      <p:to>
                                        <p:strVal val="visible"/>
                                      </p:to>
                                    </p:set>
                                    <p:animEffect transition="in" filter="fade">
                                      <p:cBhvr>
                                        <p:cTn id="31" dur="1000"/>
                                        <p:tgtEl>
                                          <p:spTgt spid="4099">
                                            <p:txEl>
                                              <p:pRg st="3" end="3"/>
                                            </p:txEl>
                                          </p:spTgt>
                                        </p:tgtEl>
                                      </p:cBhvr>
                                    </p:animEffect>
                                    <p:anim calcmode="lin" valueType="num">
                                      <p:cBhvr>
                                        <p:cTn id="32"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4099">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409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4099">
                                            <p:txEl>
                                              <p:pRg st="4" end="4"/>
                                            </p:txEl>
                                          </p:spTgt>
                                        </p:tgtEl>
                                        <p:attrNameLst>
                                          <p:attrName>style.visibility</p:attrName>
                                        </p:attrNameLst>
                                      </p:cBhvr>
                                      <p:to>
                                        <p:strVal val="visible"/>
                                      </p:to>
                                    </p:set>
                                    <p:animEffect transition="in" filter="fade">
                                      <p:cBhvr>
                                        <p:cTn id="39" dur="1000"/>
                                        <p:tgtEl>
                                          <p:spTgt spid="4099">
                                            <p:txEl>
                                              <p:pRg st="4" end="4"/>
                                            </p:txEl>
                                          </p:spTgt>
                                        </p:tgtEl>
                                      </p:cBhvr>
                                    </p:animEffect>
                                    <p:anim calcmode="lin" valueType="num">
                                      <p:cBhvr>
                                        <p:cTn id="40"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4099">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4099">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4099">
                                            <p:txEl>
                                              <p:pRg st="5" end="5"/>
                                            </p:txEl>
                                          </p:spTgt>
                                        </p:tgtEl>
                                        <p:attrNameLst>
                                          <p:attrName>style.visibility</p:attrName>
                                        </p:attrNameLst>
                                      </p:cBhvr>
                                      <p:to>
                                        <p:strVal val="visible"/>
                                      </p:to>
                                    </p:set>
                                    <p:animEffect transition="in" filter="fade">
                                      <p:cBhvr>
                                        <p:cTn id="47" dur="1000"/>
                                        <p:tgtEl>
                                          <p:spTgt spid="4099">
                                            <p:txEl>
                                              <p:pRg st="5" end="5"/>
                                            </p:txEl>
                                          </p:spTgt>
                                        </p:tgtEl>
                                      </p:cBhvr>
                                    </p:animEffect>
                                    <p:anim calcmode="lin" valueType="num">
                                      <p:cBhvr>
                                        <p:cTn id="48"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4099">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4099">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4099">
                                            <p:txEl>
                                              <p:pRg st="6" end="6"/>
                                            </p:txEl>
                                          </p:spTgt>
                                        </p:tgtEl>
                                        <p:attrNameLst>
                                          <p:attrName>style.visibility</p:attrName>
                                        </p:attrNameLst>
                                      </p:cBhvr>
                                      <p:to>
                                        <p:strVal val="visible"/>
                                      </p:to>
                                    </p:set>
                                    <p:animEffect transition="in" filter="fade">
                                      <p:cBhvr>
                                        <p:cTn id="55" dur="1000"/>
                                        <p:tgtEl>
                                          <p:spTgt spid="4099">
                                            <p:txEl>
                                              <p:pRg st="6" end="6"/>
                                            </p:txEl>
                                          </p:spTgt>
                                        </p:tgtEl>
                                      </p:cBhvr>
                                    </p:animEffect>
                                    <p:anim calcmode="lin" valueType="num">
                                      <p:cBhvr>
                                        <p:cTn id="56"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4099">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4099">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4099">
                                            <p:txEl>
                                              <p:pRg st="7" end="7"/>
                                            </p:txEl>
                                          </p:spTgt>
                                        </p:tgtEl>
                                        <p:attrNameLst>
                                          <p:attrName>style.visibility</p:attrName>
                                        </p:attrNameLst>
                                      </p:cBhvr>
                                      <p:to>
                                        <p:strVal val="visible"/>
                                      </p:to>
                                    </p:set>
                                    <p:animEffect transition="in" filter="fade">
                                      <p:cBhvr>
                                        <p:cTn id="63" dur="1000"/>
                                        <p:tgtEl>
                                          <p:spTgt spid="4099">
                                            <p:txEl>
                                              <p:pRg st="7" end="7"/>
                                            </p:txEl>
                                          </p:spTgt>
                                        </p:tgtEl>
                                      </p:cBhvr>
                                    </p:animEffect>
                                    <p:anim calcmode="lin" valueType="num">
                                      <p:cBhvr>
                                        <p:cTn id="64"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4099">
                                            <p:txEl>
                                              <p:pRg st="7" end="7"/>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4099">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ja-JP" smtClean="0">
                <a:solidFill>
                  <a:schemeClr val="accent1"/>
                </a:solidFill>
              </a:rPr>
              <a:t>②</a:t>
            </a:r>
            <a:r>
              <a:rPr lang="ja-JP" altLang="en-US" smtClean="0"/>
              <a:t>健康の課題～職場環境の性差</a:t>
            </a:r>
          </a:p>
        </p:txBody>
      </p:sp>
      <p:sp>
        <p:nvSpPr>
          <p:cNvPr id="9219" name="Rectangle 3"/>
          <p:cNvSpPr>
            <a:spLocks noGrp="1" noChangeArrowheads="1"/>
          </p:cNvSpPr>
          <p:nvPr>
            <p:ph type="body" idx="1"/>
          </p:nvPr>
        </p:nvSpPr>
        <p:spPr/>
        <p:txBody>
          <a:bodyPr/>
          <a:lstStyle/>
          <a:p>
            <a:pPr eaLnBrk="1" hangingPunct="1">
              <a:lnSpc>
                <a:spcPct val="90000"/>
              </a:lnSpc>
              <a:buFont typeface="Wingdings" pitchFamily="2" charset="2"/>
              <a:buChar char="Ø"/>
            </a:pPr>
            <a:r>
              <a:rPr lang="ja-JP" altLang="en-US" smtClean="0"/>
              <a:t>　</a:t>
            </a:r>
            <a:r>
              <a:rPr lang="ja-JP" altLang="en-US" sz="3600" smtClean="0"/>
              <a:t>男女共通の課題として</a:t>
            </a:r>
          </a:p>
          <a:p>
            <a:pPr eaLnBrk="1" hangingPunct="1">
              <a:lnSpc>
                <a:spcPct val="90000"/>
              </a:lnSpc>
              <a:buFont typeface="Wingdings" pitchFamily="2" charset="2"/>
              <a:buNone/>
            </a:pPr>
            <a:r>
              <a:rPr lang="ja-JP" altLang="en-US" smtClean="0"/>
              <a:t>　　　過密労働、長時間労働など</a:t>
            </a:r>
          </a:p>
          <a:p>
            <a:pPr eaLnBrk="1" hangingPunct="1">
              <a:lnSpc>
                <a:spcPct val="90000"/>
              </a:lnSpc>
              <a:buFont typeface="Wingdings" pitchFamily="2" charset="2"/>
              <a:buNone/>
            </a:pPr>
            <a:endParaRPr lang="ja-JP" altLang="en-US" smtClean="0"/>
          </a:p>
          <a:p>
            <a:pPr eaLnBrk="1" hangingPunct="1">
              <a:lnSpc>
                <a:spcPct val="90000"/>
              </a:lnSpc>
              <a:buFont typeface="Wingdings" pitchFamily="2" charset="2"/>
              <a:buChar char="Ø"/>
            </a:pPr>
            <a:r>
              <a:rPr lang="ja-JP" altLang="en-US" sz="3600" smtClean="0"/>
              <a:t>女性特有の課題として</a:t>
            </a:r>
          </a:p>
          <a:p>
            <a:pPr lvl="1" eaLnBrk="1" hangingPunct="1">
              <a:lnSpc>
                <a:spcPct val="90000"/>
              </a:lnSpc>
              <a:buFontTx/>
              <a:buChar char="•"/>
            </a:pPr>
            <a:r>
              <a:rPr lang="ja-JP" altLang="en-US" smtClean="0"/>
              <a:t>労働条件の男女格差</a:t>
            </a:r>
          </a:p>
          <a:p>
            <a:pPr lvl="1" eaLnBrk="1" hangingPunct="1">
              <a:lnSpc>
                <a:spcPct val="90000"/>
              </a:lnSpc>
              <a:buFontTx/>
              <a:buNone/>
            </a:pPr>
            <a:r>
              <a:rPr lang="ja-JP" altLang="en-US" smtClean="0"/>
              <a:t>　　　そこからくるストレス、過労</a:t>
            </a:r>
          </a:p>
          <a:p>
            <a:pPr lvl="1" eaLnBrk="1" hangingPunct="1">
              <a:lnSpc>
                <a:spcPct val="90000"/>
              </a:lnSpc>
              <a:buFontTx/>
              <a:buChar char="•"/>
            </a:pPr>
            <a:r>
              <a:rPr lang="ja-JP" altLang="en-US" smtClean="0"/>
              <a:t>セクシュアル・ハラスメントによる健康障害　　　　　　　</a:t>
            </a:r>
          </a:p>
          <a:p>
            <a:pPr lvl="1" eaLnBrk="1" hangingPunct="1">
              <a:lnSpc>
                <a:spcPct val="90000"/>
              </a:lnSpc>
              <a:buFontTx/>
              <a:buNone/>
            </a:pPr>
            <a:r>
              <a:rPr lang="ja-JP" altLang="en-US" smtClean="0"/>
              <a:t>　　　（心身症、性感染症、不本意な妊娠）</a:t>
            </a:r>
          </a:p>
          <a:p>
            <a:pPr lvl="1" eaLnBrk="1" hangingPunct="1">
              <a:lnSpc>
                <a:spcPct val="90000"/>
              </a:lnSpc>
              <a:buFontTx/>
              <a:buChar char="•"/>
            </a:pPr>
            <a:r>
              <a:rPr lang="ja-JP" altLang="en-US" smtClean="0"/>
              <a:t>家事・育児・介護の負担が男女均等ではない</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1000"/>
                                        <p:tgtEl>
                                          <p:spTgt spid="9218"/>
                                        </p:tgtEl>
                                      </p:cBhvr>
                                    </p:animEffect>
                                    <p:anim calcmode="lin" valueType="num">
                                      <p:cBhvr>
                                        <p:cTn id="8" dur="1000" fill="hold"/>
                                        <p:tgtEl>
                                          <p:spTgt spid="9218"/>
                                        </p:tgtEl>
                                        <p:attrNameLst>
                                          <p:attrName>ppt_x</p:attrName>
                                        </p:attrNameLst>
                                      </p:cBhvr>
                                      <p:tavLst>
                                        <p:tav tm="0">
                                          <p:val>
                                            <p:strVal val="#ppt_x"/>
                                          </p:val>
                                        </p:tav>
                                        <p:tav tm="100000">
                                          <p:val>
                                            <p:strVal val="#ppt_x"/>
                                          </p:val>
                                        </p:tav>
                                      </p:tavLst>
                                    </p:anim>
                                    <p:anim calcmode="lin" valueType="num">
                                      <p:cBhvr>
                                        <p:cTn id="9" dur="898" decel="100000" fill="hold"/>
                                        <p:tgtEl>
                                          <p:spTgt spid="921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921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9219">
                                            <p:txEl>
                                              <p:pRg st="0" end="0"/>
                                            </p:txEl>
                                          </p:spTgt>
                                        </p:tgtEl>
                                        <p:attrNameLst>
                                          <p:attrName>style.visibility</p:attrName>
                                        </p:attrNameLst>
                                      </p:cBhvr>
                                      <p:to>
                                        <p:strVal val="visible"/>
                                      </p:to>
                                    </p:set>
                                    <p:animEffect transition="in" filter="fade">
                                      <p:cBhvr>
                                        <p:cTn id="15" dur="1000"/>
                                        <p:tgtEl>
                                          <p:spTgt spid="9219">
                                            <p:txEl>
                                              <p:pRg st="0" end="0"/>
                                            </p:txEl>
                                          </p:spTgt>
                                        </p:tgtEl>
                                      </p:cBhvr>
                                    </p:animEffect>
                                    <p:anim calcmode="lin" valueType="num">
                                      <p:cBhvr>
                                        <p:cTn id="16"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921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921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9219">
                                            <p:txEl>
                                              <p:pRg st="1" end="1"/>
                                            </p:txEl>
                                          </p:spTgt>
                                        </p:tgtEl>
                                        <p:attrNameLst>
                                          <p:attrName>style.visibility</p:attrName>
                                        </p:attrNameLst>
                                      </p:cBhvr>
                                      <p:to>
                                        <p:strVal val="visible"/>
                                      </p:to>
                                    </p:set>
                                    <p:animEffect transition="in" filter="fade">
                                      <p:cBhvr>
                                        <p:cTn id="23" dur="1000"/>
                                        <p:tgtEl>
                                          <p:spTgt spid="9219">
                                            <p:txEl>
                                              <p:pRg st="1" end="1"/>
                                            </p:txEl>
                                          </p:spTgt>
                                        </p:tgtEl>
                                      </p:cBhvr>
                                    </p:animEffect>
                                    <p:anim calcmode="lin" valueType="num">
                                      <p:cBhvr>
                                        <p:cTn id="24"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9219">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921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9219">
                                            <p:txEl>
                                              <p:pRg st="3" end="3"/>
                                            </p:txEl>
                                          </p:spTgt>
                                        </p:tgtEl>
                                        <p:attrNameLst>
                                          <p:attrName>style.visibility</p:attrName>
                                        </p:attrNameLst>
                                      </p:cBhvr>
                                      <p:to>
                                        <p:strVal val="visible"/>
                                      </p:to>
                                    </p:set>
                                    <p:animEffect transition="in" filter="fade">
                                      <p:cBhvr>
                                        <p:cTn id="31" dur="1000"/>
                                        <p:tgtEl>
                                          <p:spTgt spid="9219">
                                            <p:txEl>
                                              <p:pRg st="3" end="3"/>
                                            </p:txEl>
                                          </p:spTgt>
                                        </p:tgtEl>
                                      </p:cBhvr>
                                    </p:animEffect>
                                    <p:anim calcmode="lin" valueType="num">
                                      <p:cBhvr>
                                        <p:cTn id="32" dur="1000" fill="hold"/>
                                        <p:tgtEl>
                                          <p:spTgt spid="9219">
                                            <p:txEl>
                                              <p:pRg st="3" end="3"/>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9219">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9219">
                                            <p:txEl>
                                              <p:pRg st="3" end="3"/>
                                            </p:txEl>
                                          </p:spTgt>
                                        </p:tgtEl>
                                        <p:attrNameLst>
                                          <p:attrName>ppt_y</p:attrName>
                                        </p:attrNameLst>
                                      </p:cBhvr>
                                      <p:tavLst>
                                        <p:tav tm="0">
                                          <p:val>
                                            <p:strVal val="#ppt_y-.03"/>
                                          </p:val>
                                        </p:tav>
                                        <p:tav tm="100000">
                                          <p:val>
                                            <p:strVal val="#ppt_y"/>
                                          </p:val>
                                        </p:tav>
                                      </p:tavLst>
                                    </p:anim>
                                  </p:childTnLst>
                                </p:cTn>
                              </p:par>
                              <p:par>
                                <p:cTn id="35" presetID="37" presetClass="entr" presetSubtype="0" fill="hold" grpId="0" nodeType="withEffect">
                                  <p:stCondLst>
                                    <p:cond delay="0"/>
                                  </p:stCondLst>
                                  <p:childTnLst>
                                    <p:set>
                                      <p:cBhvr>
                                        <p:cTn id="36" dur="1" fill="hold">
                                          <p:stCondLst>
                                            <p:cond delay="0"/>
                                          </p:stCondLst>
                                        </p:cTn>
                                        <p:tgtEl>
                                          <p:spTgt spid="9219">
                                            <p:txEl>
                                              <p:pRg st="4" end="4"/>
                                            </p:txEl>
                                          </p:spTgt>
                                        </p:tgtEl>
                                        <p:attrNameLst>
                                          <p:attrName>style.visibility</p:attrName>
                                        </p:attrNameLst>
                                      </p:cBhvr>
                                      <p:to>
                                        <p:strVal val="visible"/>
                                      </p:to>
                                    </p:set>
                                    <p:animEffect transition="in" filter="fade">
                                      <p:cBhvr>
                                        <p:cTn id="37" dur="1000"/>
                                        <p:tgtEl>
                                          <p:spTgt spid="9219">
                                            <p:txEl>
                                              <p:pRg st="4" end="4"/>
                                            </p:txEl>
                                          </p:spTgt>
                                        </p:tgtEl>
                                      </p:cBhvr>
                                    </p:animEffect>
                                    <p:anim calcmode="lin" valueType="num">
                                      <p:cBhvr>
                                        <p:cTn id="38" dur="1000" fill="hold"/>
                                        <p:tgtEl>
                                          <p:spTgt spid="9219">
                                            <p:txEl>
                                              <p:pRg st="4" end="4"/>
                                            </p:txEl>
                                          </p:spTgt>
                                        </p:tgtEl>
                                        <p:attrNameLst>
                                          <p:attrName>ppt_x</p:attrName>
                                        </p:attrNameLst>
                                      </p:cBhvr>
                                      <p:tavLst>
                                        <p:tav tm="0">
                                          <p:val>
                                            <p:strVal val="#ppt_x"/>
                                          </p:val>
                                        </p:tav>
                                        <p:tav tm="100000">
                                          <p:val>
                                            <p:strVal val="#ppt_x"/>
                                          </p:val>
                                        </p:tav>
                                      </p:tavLst>
                                    </p:anim>
                                    <p:anim calcmode="lin" valueType="num">
                                      <p:cBhvr>
                                        <p:cTn id="39" dur="898" decel="100000" fill="hold"/>
                                        <p:tgtEl>
                                          <p:spTgt spid="9219">
                                            <p:txEl>
                                              <p:pRg st="4" end="4"/>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898"/>
                                          </p:stCondLst>
                                        </p:cTn>
                                        <p:tgtEl>
                                          <p:spTgt spid="9219">
                                            <p:txEl>
                                              <p:pRg st="4" end="4"/>
                                            </p:txEl>
                                          </p:spTgt>
                                        </p:tgtEl>
                                        <p:attrNameLst>
                                          <p:attrName>ppt_y</p:attrName>
                                        </p:attrNameLst>
                                      </p:cBhvr>
                                      <p:tavLst>
                                        <p:tav tm="0">
                                          <p:val>
                                            <p:strVal val="#ppt_y-.03"/>
                                          </p:val>
                                        </p:tav>
                                        <p:tav tm="100000">
                                          <p:val>
                                            <p:strVal val="#ppt_y"/>
                                          </p:val>
                                        </p:tav>
                                      </p:tavLst>
                                    </p:anim>
                                  </p:childTnLst>
                                </p:cTn>
                              </p:par>
                              <p:par>
                                <p:cTn id="41" presetID="37" presetClass="entr" presetSubtype="0" fill="hold" grpId="0" nodeType="withEffect">
                                  <p:stCondLst>
                                    <p:cond delay="0"/>
                                  </p:stCondLst>
                                  <p:childTnLst>
                                    <p:set>
                                      <p:cBhvr>
                                        <p:cTn id="42" dur="1" fill="hold">
                                          <p:stCondLst>
                                            <p:cond delay="0"/>
                                          </p:stCondLst>
                                        </p:cTn>
                                        <p:tgtEl>
                                          <p:spTgt spid="9219">
                                            <p:txEl>
                                              <p:pRg st="5" end="5"/>
                                            </p:txEl>
                                          </p:spTgt>
                                        </p:tgtEl>
                                        <p:attrNameLst>
                                          <p:attrName>style.visibility</p:attrName>
                                        </p:attrNameLst>
                                      </p:cBhvr>
                                      <p:to>
                                        <p:strVal val="visible"/>
                                      </p:to>
                                    </p:set>
                                    <p:animEffect transition="in" filter="fade">
                                      <p:cBhvr>
                                        <p:cTn id="43" dur="1000"/>
                                        <p:tgtEl>
                                          <p:spTgt spid="9219">
                                            <p:txEl>
                                              <p:pRg st="5" end="5"/>
                                            </p:txEl>
                                          </p:spTgt>
                                        </p:tgtEl>
                                      </p:cBhvr>
                                    </p:animEffect>
                                    <p:anim calcmode="lin" valueType="num">
                                      <p:cBhvr>
                                        <p:cTn id="44" dur="1000" fill="hold"/>
                                        <p:tgtEl>
                                          <p:spTgt spid="9219">
                                            <p:txEl>
                                              <p:pRg st="5" end="5"/>
                                            </p:txEl>
                                          </p:spTgt>
                                        </p:tgtEl>
                                        <p:attrNameLst>
                                          <p:attrName>ppt_x</p:attrName>
                                        </p:attrNameLst>
                                      </p:cBhvr>
                                      <p:tavLst>
                                        <p:tav tm="0">
                                          <p:val>
                                            <p:strVal val="#ppt_x"/>
                                          </p:val>
                                        </p:tav>
                                        <p:tav tm="100000">
                                          <p:val>
                                            <p:strVal val="#ppt_x"/>
                                          </p:val>
                                        </p:tav>
                                      </p:tavLst>
                                    </p:anim>
                                    <p:anim calcmode="lin" valueType="num">
                                      <p:cBhvr>
                                        <p:cTn id="45" dur="898" decel="100000" fill="hold"/>
                                        <p:tgtEl>
                                          <p:spTgt spid="9219">
                                            <p:txEl>
                                              <p:pRg st="5" end="5"/>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898"/>
                                          </p:stCondLst>
                                        </p:cTn>
                                        <p:tgtEl>
                                          <p:spTgt spid="9219">
                                            <p:txEl>
                                              <p:pRg st="5" end="5"/>
                                            </p:txEl>
                                          </p:spTgt>
                                        </p:tgtEl>
                                        <p:attrNameLst>
                                          <p:attrName>ppt_y</p:attrName>
                                        </p:attrNameLst>
                                      </p:cBhvr>
                                      <p:tavLst>
                                        <p:tav tm="0">
                                          <p:val>
                                            <p:strVal val="#ppt_y-.03"/>
                                          </p:val>
                                        </p:tav>
                                        <p:tav tm="100000">
                                          <p:val>
                                            <p:strVal val="#ppt_y"/>
                                          </p:val>
                                        </p:tav>
                                      </p:tavLst>
                                    </p:anim>
                                  </p:childTnLst>
                                </p:cTn>
                              </p:par>
                              <p:par>
                                <p:cTn id="47" presetID="37" presetClass="entr" presetSubtype="0" fill="hold" grpId="0" nodeType="withEffect">
                                  <p:stCondLst>
                                    <p:cond delay="0"/>
                                  </p:stCondLst>
                                  <p:childTnLst>
                                    <p:set>
                                      <p:cBhvr>
                                        <p:cTn id="48" dur="1" fill="hold">
                                          <p:stCondLst>
                                            <p:cond delay="0"/>
                                          </p:stCondLst>
                                        </p:cTn>
                                        <p:tgtEl>
                                          <p:spTgt spid="9219">
                                            <p:txEl>
                                              <p:pRg st="6" end="6"/>
                                            </p:txEl>
                                          </p:spTgt>
                                        </p:tgtEl>
                                        <p:attrNameLst>
                                          <p:attrName>style.visibility</p:attrName>
                                        </p:attrNameLst>
                                      </p:cBhvr>
                                      <p:to>
                                        <p:strVal val="visible"/>
                                      </p:to>
                                    </p:set>
                                    <p:animEffect transition="in" filter="fade">
                                      <p:cBhvr>
                                        <p:cTn id="49" dur="1000"/>
                                        <p:tgtEl>
                                          <p:spTgt spid="9219">
                                            <p:txEl>
                                              <p:pRg st="6" end="6"/>
                                            </p:txEl>
                                          </p:spTgt>
                                        </p:tgtEl>
                                      </p:cBhvr>
                                    </p:animEffect>
                                    <p:anim calcmode="lin" valueType="num">
                                      <p:cBhvr>
                                        <p:cTn id="50" dur="1000" fill="hold"/>
                                        <p:tgtEl>
                                          <p:spTgt spid="9219">
                                            <p:txEl>
                                              <p:pRg st="6" end="6"/>
                                            </p:txEl>
                                          </p:spTgt>
                                        </p:tgtEl>
                                        <p:attrNameLst>
                                          <p:attrName>ppt_x</p:attrName>
                                        </p:attrNameLst>
                                      </p:cBhvr>
                                      <p:tavLst>
                                        <p:tav tm="0">
                                          <p:val>
                                            <p:strVal val="#ppt_x"/>
                                          </p:val>
                                        </p:tav>
                                        <p:tav tm="100000">
                                          <p:val>
                                            <p:strVal val="#ppt_x"/>
                                          </p:val>
                                        </p:tav>
                                      </p:tavLst>
                                    </p:anim>
                                    <p:anim calcmode="lin" valueType="num">
                                      <p:cBhvr>
                                        <p:cTn id="51" dur="898" decel="100000" fill="hold"/>
                                        <p:tgtEl>
                                          <p:spTgt spid="9219">
                                            <p:txEl>
                                              <p:pRg st="6" end="6"/>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898"/>
                                          </p:stCondLst>
                                        </p:cTn>
                                        <p:tgtEl>
                                          <p:spTgt spid="9219">
                                            <p:txEl>
                                              <p:pRg st="6" end="6"/>
                                            </p:txEl>
                                          </p:spTgt>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9219">
                                            <p:txEl>
                                              <p:pRg st="7" end="7"/>
                                            </p:txEl>
                                          </p:spTgt>
                                        </p:tgtEl>
                                        <p:attrNameLst>
                                          <p:attrName>style.visibility</p:attrName>
                                        </p:attrNameLst>
                                      </p:cBhvr>
                                      <p:to>
                                        <p:strVal val="visible"/>
                                      </p:to>
                                    </p:set>
                                    <p:animEffect transition="in" filter="fade">
                                      <p:cBhvr>
                                        <p:cTn id="55" dur="1000"/>
                                        <p:tgtEl>
                                          <p:spTgt spid="9219">
                                            <p:txEl>
                                              <p:pRg st="7" end="7"/>
                                            </p:txEl>
                                          </p:spTgt>
                                        </p:tgtEl>
                                      </p:cBhvr>
                                    </p:animEffect>
                                    <p:anim calcmode="lin" valueType="num">
                                      <p:cBhvr>
                                        <p:cTn id="56" dur="1000" fill="hold"/>
                                        <p:tgtEl>
                                          <p:spTgt spid="9219">
                                            <p:txEl>
                                              <p:pRg st="7" end="7"/>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9219">
                                            <p:txEl>
                                              <p:pRg st="7" end="7"/>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9219">
                                            <p:txEl>
                                              <p:pRg st="7" end="7"/>
                                            </p:txEl>
                                          </p:spTgt>
                                        </p:tgtEl>
                                        <p:attrNameLst>
                                          <p:attrName>ppt_y</p:attrName>
                                        </p:attrNameLst>
                                      </p:cBhvr>
                                      <p:tavLst>
                                        <p:tav tm="0">
                                          <p:val>
                                            <p:strVal val="#ppt_y-.03"/>
                                          </p:val>
                                        </p:tav>
                                        <p:tav tm="100000">
                                          <p:val>
                                            <p:strVal val="#ppt_y"/>
                                          </p:val>
                                        </p:tav>
                                      </p:tavLst>
                                    </p:anim>
                                  </p:childTnLst>
                                </p:cTn>
                              </p:par>
                              <p:par>
                                <p:cTn id="59" presetID="37" presetClass="entr" presetSubtype="0" fill="hold" grpId="0" nodeType="withEffect">
                                  <p:stCondLst>
                                    <p:cond delay="0"/>
                                  </p:stCondLst>
                                  <p:childTnLst>
                                    <p:set>
                                      <p:cBhvr>
                                        <p:cTn id="60" dur="1" fill="hold">
                                          <p:stCondLst>
                                            <p:cond delay="0"/>
                                          </p:stCondLst>
                                        </p:cTn>
                                        <p:tgtEl>
                                          <p:spTgt spid="9219">
                                            <p:txEl>
                                              <p:pRg st="8" end="8"/>
                                            </p:txEl>
                                          </p:spTgt>
                                        </p:tgtEl>
                                        <p:attrNameLst>
                                          <p:attrName>style.visibility</p:attrName>
                                        </p:attrNameLst>
                                      </p:cBhvr>
                                      <p:to>
                                        <p:strVal val="visible"/>
                                      </p:to>
                                    </p:set>
                                    <p:animEffect transition="in" filter="fade">
                                      <p:cBhvr>
                                        <p:cTn id="61" dur="1000"/>
                                        <p:tgtEl>
                                          <p:spTgt spid="9219">
                                            <p:txEl>
                                              <p:pRg st="8" end="8"/>
                                            </p:txEl>
                                          </p:spTgt>
                                        </p:tgtEl>
                                      </p:cBhvr>
                                    </p:animEffect>
                                    <p:anim calcmode="lin" valueType="num">
                                      <p:cBhvr>
                                        <p:cTn id="62" dur="1000" fill="hold"/>
                                        <p:tgtEl>
                                          <p:spTgt spid="9219">
                                            <p:txEl>
                                              <p:pRg st="8" end="8"/>
                                            </p:txEl>
                                          </p:spTgt>
                                        </p:tgtEl>
                                        <p:attrNameLst>
                                          <p:attrName>ppt_x</p:attrName>
                                        </p:attrNameLst>
                                      </p:cBhvr>
                                      <p:tavLst>
                                        <p:tav tm="0">
                                          <p:val>
                                            <p:strVal val="#ppt_x"/>
                                          </p:val>
                                        </p:tav>
                                        <p:tav tm="100000">
                                          <p:val>
                                            <p:strVal val="#ppt_x"/>
                                          </p:val>
                                        </p:tav>
                                      </p:tavLst>
                                    </p:anim>
                                    <p:anim calcmode="lin" valueType="num">
                                      <p:cBhvr>
                                        <p:cTn id="63" dur="898" decel="100000" fill="hold"/>
                                        <p:tgtEl>
                                          <p:spTgt spid="9219">
                                            <p:txEl>
                                              <p:pRg st="8" end="8"/>
                                            </p:txEl>
                                          </p:spTgt>
                                        </p:tgtEl>
                                        <p:attrNameLst>
                                          <p:attrName>ppt_y</p:attrName>
                                        </p:attrNameLst>
                                      </p:cBhvr>
                                      <p:tavLst>
                                        <p:tav tm="0">
                                          <p:val>
                                            <p:strVal val="#ppt_y+1"/>
                                          </p:val>
                                        </p:tav>
                                        <p:tav tm="100000">
                                          <p:val>
                                            <p:strVal val="#ppt_y-.03"/>
                                          </p:val>
                                        </p:tav>
                                      </p:tavLst>
                                    </p:anim>
                                    <p:anim calcmode="lin" valueType="num">
                                      <p:cBhvr>
                                        <p:cTn id="64" dur="100" accel="100000" fill="hold">
                                          <p:stCondLst>
                                            <p:cond delay="898"/>
                                          </p:stCondLst>
                                        </p:cTn>
                                        <p:tgtEl>
                                          <p:spTgt spid="9219">
                                            <p:txEl>
                                              <p:pRg st="8" end="8"/>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タイトル 1"/>
          <p:cNvSpPr>
            <a:spLocks noGrp="1"/>
          </p:cNvSpPr>
          <p:nvPr>
            <p:ph type="title"/>
          </p:nvPr>
        </p:nvSpPr>
        <p:spPr/>
        <p:txBody>
          <a:bodyPr/>
          <a:lstStyle/>
          <a:p>
            <a:r>
              <a:rPr lang="ja-JP" altLang="en-US" b="1" smtClean="0"/>
              <a:t>雇用の分野における男女の均等な機会及び待遇の確保等に関する法律</a:t>
            </a:r>
            <a:endParaRPr lang="ja-JP" altLang="en-US" smtClean="0"/>
          </a:p>
        </p:txBody>
      </p:sp>
      <p:sp>
        <p:nvSpPr>
          <p:cNvPr id="38915" name="コンテンツ プレースホルダ 2"/>
          <p:cNvSpPr>
            <a:spLocks noGrp="1"/>
          </p:cNvSpPr>
          <p:nvPr>
            <p:ph idx="1"/>
          </p:nvPr>
        </p:nvSpPr>
        <p:spPr/>
        <p:txBody>
          <a:bodyPr/>
          <a:lstStyle/>
          <a:p>
            <a:r>
              <a:rPr lang="ja-JP" altLang="en-US" sz="2800" smtClean="0"/>
              <a:t>（職場における性的な言動に起因する問題に関する雇用管理上の措置） </a:t>
            </a:r>
          </a:p>
          <a:p>
            <a:r>
              <a:rPr lang="ja-JP" altLang="en-US" sz="2800" b="1" smtClean="0"/>
              <a:t>第十一条</a:t>
            </a:r>
            <a:r>
              <a:rPr lang="ja-JP" altLang="en-US" sz="2800" smtClean="0"/>
              <a:t> 　事業主は、職場において行われる性的な言動に対するその雇用する労働者の対応により当該労働者がその労働条件につき不利益を受け、又は当該性的な言動により当該労働者の就業環境が害されることのないよう、当該労働者からの相談に応じ、適切に対応するために必要な体制の整備その他の雇用管理上必要な措置を講じなければならない。</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1059" name="Rectangle 3"/>
          <p:cNvSpPr>
            <a:spLocks noGrp="1" noChangeArrowheads="1"/>
          </p:cNvSpPr>
          <p:nvPr>
            <p:ph idx="1"/>
          </p:nvPr>
        </p:nvSpPr>
        <p:spPr/>
        <p:txBody>
          <a:bodyPr>
            <a:normAutofit fontScale="92500"/>
          </a:bodyPr>
          <a:lstStyle/>
          <a:p>
            <a:pPr algn="ctr" eaLnBrk="1" hangingPunct="1">
              <a:lnSpc>
                <a:spcPct val="90000"/>
              </a:lnSpc>
              <a:buFontTx/>
              <a:buNone/>
            </a:pPr>
            <a:r>
              <a:rPr lang="ja-JP" altLang="en-US" dirty="0" smtClean="0"/>
              <a:t>月経のトラブルは、婦人科の病気から起こるものと、</a:t>
            </a:r>
            <a:endParaRPr lang="en-US" altLang="ja-JP" dirty="0" smtClean="0"/>
          </a:p>
          <a:p>
            <a:pPr algn="ctr" eaLnBrk="1" hangingPunct="1">
              <a:lnSpc>
                <a:spcPct val="90000"/>
              </a:lnSpc>
              <a:buFontTx/>
              <a:buNone/>
            </a:pPr>
            <a:r>
              <a:rPr lang="ja-JP" altLang="en-US" dirty="0" smtClean="0"/>
              <a:t>病気ではないのに起こるものとあります。</a:t>
            </a:r>
          </a:p>
          <a:p>
            <a:pPr algn="ctr" eaLnBrk="1" hangingPunct="1">
              <a:lnSpc>
                <a:spcPct val="90000"/>
              </a:lnSpc>
              <a:buFontTx/>
              <a:buNone/>
            </a:pPr>
            <a:r>
              <a:rPr lang="ja-JP" altLang="en-US" dirty="0" smtClean="0"/>
              <a:t>　仕事・生活などに問題はないでしょうか？</a:t>
            </a:r>
          </a:p>
          <a:p>
            <a:pPr eaLnBrk="1" hangingPunct="1">
              <a:lnSpc>
                <a:spcPct val="90000"/>
              </a:lnSpc>
              <a:buFontTx/>
              <a:buNone/>
            </a:pPr>
            <a:endParaRPr lang="ja-JP" altLang="en-US" dirty="0" smtClean="0"/>
          </a:p>
          <a:p>
            <a:pPr eaLnBrk="1" hangingPunct="1">
              <a:lnSpc>
                <a:spcPct val="90000"/>
              </a:lnSpc>
            </a:pPr>
            <a:r>
              <a:rPr lang="ja-JP" altLang="en-US" dirty="0" smtClean="0"/>
              <a:t>月経不順・無月経</a:t>
            </a:r>
          </a:p>
          <a:p>
            <a:pPr eaLnBrk="1" hangingPunct="1">
              <a:lnSpc>
                <a:spcPct val="90000"/>
              </a:lnSpc>
            </a:pPr>
            <a:r>
              <a:rPr lang="ja-JP" altLang="en-US" dirty="0" smtClean="0"/>
              <a:t>月経痛</a:t>
            </a:r>
          </a:p>
          <a:p>
            <a:pPr eaLnBrk="1" hangingPunct="1">
              <a:lnSpc>
                <a:spcPct val="90000"/>
              </a:lnSpc>
            </a:pPr>
            <a:r>
              <a:rPr lang="ja-JP" altLang="en-US" dirty="0" smtClean="0"/>
              <a:t>過多月経</a:t>
            </a:r>
          </a:p>
          <a:p>
            <a:pPr eaLnBrk="1" hangingPunct="1">
              <a:lnSpc>
                <a:spcPct val="90000"/>
              </a:lnSpc>
            </a:pPr>
            <a:r>
              <a:rPr lang="ja-JP" altLang="en-US" dirty="0" smtClean="0"/>
              <a:t>不正出血</a:t>
            </a:r>
            <a:endParaRPr lang="en-US" altLang="ja-JP" dirty="0" smtClean="0"/>
          </a:p>
          <a:p>
            <a:pPr eaLnBrk="1" hangingPunct="1">
              <a:lnSpc>
                <a:spcPct val="90000"/>
              </a:lnSpc>
            </a:pPr>
            <a:r>
              <a:rPr lang="ja-JP" altLang="en-US" dirty="0" smtClean="0"/>
              <a:t>月経前症候群（</a:t>
            </a:r>
            <a:r>
              <a:rPr lang="en-US" altLang="ja-JP" dirty="0" smtClean="0"/>
              <a:t>PMS)</a:t>
            </a:r>
            <a:endParaRPr lang="ja-JP" altLang="en-US" dirty="0" smtClean="0"/>
          </a:p>
          <a:p>
            <a:pPr eaLnBrk="1" hangingPunct="1">
              <a:lnSpc>
                <a:spcPct val="90000"/>
              </a:lnSpc>
            </a:pPr>
            <a:endParaRPr lang="ja-JP" altLang="en-US" dirty="0" smtClean="0"/>
          </a:p>
          <a:p>
            <a:pPr eaLnBrk="1" hangingPunct="1">
              <a:lnSpc>
                <a:spcPct val="90000"/>
              </a:lnSpc>
            </a:pPr>
            <a:endParaRPr lang="en-US" altLang="ja-JP" dirty="0" smtClean="0"/>
          </a:p>
        </p:txBody>
      </p:sp>
      <p:sp>
        <p:nvSpPr>
          <p:cNvPr id="5" name="タイトル 4"/>
          <p:cNvSpPr>
            <a:spLocks noGrp="1"/>
          </p:cNvSpPr>
          <p:nvPr>
            <p:ph type="title"/>
          </p:nvPr>
        </p:nvSpPr>
        <p:spPr/>
        <p:txBody>
          <a:bodyPr/>
          <a:lstStyle/>
          <a:p>
            <a:pPr algn="ctr"/>
            <a:r>
              <a:rPr kumimoji="1" lang="ja-JP" altLang="en-US" dirty="0" smtClean="0"/>
              <a:t>月経の不調</a:t>
            </a:r>
            <a:endParaRPr kumimoji="1" lang="ja-JP" alt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620688"/>
            <a:ext cx="8229600" cy="1224136"/>
          </a:xfrm>
        </p:spPr>
        <p:txBody>
          <a:bodyPr/>
          <a:lstStyle/>
          <a:p>
            <a:pPr eaLnBrk="1" hangingPunct="1"/>
            <a:r>
              <a:rPr lang="ja-JP" altLang="en-US" dirty="0" smtClean="0">
                <a:solidFill>
                  <a:srgbClr val="FF0000"/>
                </a:solidFill>
              </a:rPr>
              <a:t>定年まで</a:t>
            </a:r>
            <a:r>
              <a:rPr lang="en-US" altLang="ja-JP" dirty="0" smtClean="0"/>
              <a:t/>
            </a:r>
            <a:br>
              <a:rPr lang="en-US" altLang="ja-JP" dirty="0" smtClean="0"/>
            </a:br>
            <a:r>
              <a:rPr lang="ja-JP" altLang="en-US" dirty="0" smtClean="0">
                <a:solidFill>
                  <a:srgbClr val="FF0000"/>
                </a:solidFill>
              </a:rPr>
              <a:t>健康で</a:t>
            </a:r>
            <a:r>
              <a:rPr lang="ja-JP" altLang="en-US" dirty="0" smtClean="0"/>
              <a:t>　　　　働き続けるために		</a:t>
            </a:r>
          </a:p>
        </p:txBody>
      </p:sp>
      <p:sp>
        <p:nvSpPr>
          <p:cNvPr id="4099" name="Rectangle 3"/>
          <p:cNvSpPr>
            <a:spLocks noGrp="1" noChangeArrowheads="1"/>
          </p:cNvSpPr>
          <p:nvPr>
            <p:ph type="body" idx="1"/>
          </p:nvPr>
        </p:nvSpPr>
        <p:spPr/>
        <p:txBody>
          <a:bodyPr/>
          <a:lstStyle/>
          <a:p>
            <a:pPr algn="ctr" eaLnBrk="1" hangingPunct="1">
              <a:buFont typeface="Wingdings" pitchFamily="2" charset="2"/>
              <a:buNone/>
            </a:pPr>
            <a:endParaRPr lang="en-US" altLang="ja-JP" sz="4400" dirty="0" smtClean="0">
              <a:solidFill>
                <a:schemeClr val="accent1"/>
              </a:solidFill>
            </a:endParaRPr>
          </a:p>
          <a:p>
            <a:pPr algn="ctr" eaLnBrk="1" hangingPunct="1">
              <a:buFont typeface="Wingdings" pitchFamily="2" charset="2"/>
              <a:buNone/>
            </a:pPr>
            <a:r>
              <a:rPr lang="ja-JP" altLang="en-US" sz="4400" dirty="0" smtClean="0">
                <a:solidFill>
                  <a:schemeClr val="accent1"/>
                </a:solidFill>
              </a:rPr>
              <a:t>母性保護から</a:t>
            </a:r>
            <a:endParaRPr lang="en-US" altLang="ja-JP" sz="4400" dirty="0" smtClean="0">
              <a:solidFill>
                <a:schemeClr val="accent1"/>
              </a:solidFill>
            </a:endParaRPr>
          </a:p>
          <a:p>
            <a:pPr algn="ctr" eaLnBrk="1" hangingPunct="1">
              <a:buFont typeface="Wingdings" pitchFamily="2" charset="2"/>
              <a:buNone/>
            </a:pPr>
            <a:endParaRPr lang="en-US" altLang="ja-JP" sz="4400" dirty="0" smtClean="0">
              <a:solidFill>
                <a:schemeClr val="accent1"/>
              </a:solidFill>
            </a:endParaRPr>
          </a:p>
          <a:p>
            <a:pPr algn="ctr" eaLnBrk="1" hangingPunct="1">
              <a:buFont typeface="Wingdings" pitchFamily="2" charset="2"/>
              <a:buNone/>
            </a:pPr>
            <a:r>
              <a:rPr lang="ja-JP" altLang="en-US" sz="4400" dirty="0" smtClean="0">
                <a:solidFill>
                  <a:schemeClr val="accent1"/>
                </a:solidFill>
              </a:rPr>
              <a:t>女性の健康へ</a:t>
            </a:r>
          </a:p>
          <a:p>
            <a:pPr eaLnBrk="1" hangingPunct="1"/>
            <a:endParaRPr lang="en-US" altLang="ja-JP" sz="4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 calcmode="lin" valueType="num">
                                      <p:cBhvr additive="base">
                                        <p:cTn id="7"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3" end="3"/>
                                            </p:txEl>
                                          </p:spTgt>
                                        </p:tgtEl>
                                        <p:attrNameLst>
                                          <p:attrName>style.visibility</p:attrName>
                                        </p:attrNameLst>
                                      </p:cBhvr>
                                      <p:to>
                                        <p:strVal val="visible"/>
                                      </p:to>
                                    </p:set>
                                    <p:anim calcmode="lin" valueType="num">
                                      <p:cBhvr additive="base">
                                        <p:cTn id="13"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bwMode="auto">
          <a:xfrm>
            <a:off x="3995936" y="6021288"/>
            <a:ext cx="2304256" cy="648072"/>
          </a:xfrm>
          <a:prstGeom prst="round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26626" name="Text Box 2"/>
          <p:cNvSpPr txBox="1">
            <a:spLocks noChangeArrowheads="1"/>
          </p:cNvSpPr>
          <p:nvPr/>
        </p:nvSpPr>
        <p:spPr bwMode="auto">
          <a:xfrm>
            <a:off x="2123728" y="200025"/>
            <a:ext cx="7020272" cy="646331"/>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r>
              <a:rPr lang="ja-JP" altLang="en-US" sz="3600" b="0" dirty="0" smtClean="0">
                <a:solidFill>
                  <a:srgbClr val="00B050"/>
                </a:solidFill>
                <a:latin typeface="+mj-ea"/>
                <a:ea typeface="+mj-ea"/>
              </a:rPr>
              <a:t>脳がコントロールする月経リズム</a:t>
            </a:r>
            <a:endParaRPr lang="ja-JP" altLang="en-US" sz="3600" b="0" dirty="0">
              <a:solidFill>
                <a:srgbClr val="00B050"/>
              </a:solidFill>
              <a:latin typeface="+mj-ea"/>
              <a:ea typeface="+mj-ea"/>
            </a:endParaRPr>
          </a:p>
        </p:txBody>
      </p:sp>
      <p:sp>
        <p:nvSpPr>
          <p:cNvPr id="5123" name="Text Box 4"/>
          <p:cNvSpPr txBox="1">
            <a:spLocks noChangeArrowheads="1"/>
          </p:cNvSpPr>
          <p:nvPr/>
        </p:nvSpPr>
        <p:spPr bwMode="auto">
          <a:xfrm>
            <a:off x="4044950" y="1314450"/>
            <a:ext cx="1628775" cy="523875"/>
          </a:xfrm>
          <a:prstGeom prst="rect">
            <a:avLst/>
          </a:prstGeom>
          <a:noFill/>
          <a:ln w="9525">
            <a:solidFill>
              <a:srgbClr val="002060"/>
            </a:solidFill>
            <a:miter lim="800000"/>
            <a:headEnd/>
            <a:tailEnd/>
          </a:ln>
        </p:spPr>
        <p:txBody>
          <a:bodyPr wrap="none">
            <a:spAutoFit/>
          </a:bodyPr>
          <a:lstStyle/>
          <a:p>
            <a:pPr>
              <a:defRPr/>
            </a:pPr>
            <a:r>
              <a:rPr lang="ja-JP" altLang="en-US" sz="2800" dirty="0">
                <a:latin typeface="+mj-ea"/>
                <a:ea typeface="+mj-ea"/>
              </a:rPr>
              <a:t>視床下部</a:t>
            </a:r>
          </a:p>
        </p:txBody>
      </p:sp>
      <p:sp>
        <p:nvSpPr>
          <p:cNvPr id="5124" name="Text Box 5"/>
          <p:cNvSpPr txBox="1">
            <a:spLocks noChangeArrowheads="1"/>
          </p:cNvSpPr>
          <p:nvPr/>
        </p:nvSpPr>
        <p:spPr bwMode="auto">
          <a:xfrm>
            <a:off x="4222750" y="2638425"/>
            <a:ext cx="1266825" cy="523875"/>
          </a:xfrm>
          <a:prstGeom prst="rect">
            <a:avLst/>
          </a:prstGeom>
          <a:noFill/>
          <a:ln w="9525">
            <a:solidFill>
              <a:srgbClr val="002060"/>
            </a:solidFill>
            <a:miter lim="800000"/>
            <a:headEnd/>
            <a:tailEnd/>
          </a:ln>
        </p:spPr>
        <p:txBody>
          <a:bodyPr wrap="none">
            <a:spAutoFit/>
          </a:bodyPr>
          <a:lstStyle/>
          <a:p>
            <a:pPr>
              <a:defRPr/>
            </a:pPr>
            <a:r>
              <a:rPr lang="ja-JP" altLang="en-US" sz="2800" dirty="0">
                <a:latin typeface="+mj-ea"/>
                <a:ea typeface="+mj-ea"/>
              </a:rPr>
              <a:t>下垂体</a:t>
            </a:r>
          </a:p>
        </p:txBody>
      </p:sp>
      <p:sp>
        <p:nvSpPr>
          <p:cNvPr id="5125" name="Text Box 6"/>
          <p:cNvSpPr txBox="1">
            <a:spLocks noChangeArrowheads="1"/>
          </p:cNvSpPr>
          <p:nvPr/>
        </p:nvSpPr>
        <p:spPr bwMode="auto">
          <a:xfrm>
            <a:off x="4402138" y="4826000"/>
            <a:ext cx="906462" cy="523875"/>
          </a:xfrm>
          <a:prstGeom prst="rect">
            <a:avLst/>
          </a:prstGeom>
          <a:noFill/>
          <a:ln w="9525">
            <a:solidFill>
              <a:srgbClr val="002060"/>
            </a:solidFill>
            <a:miter lim="800000"/>
            <a:headEnd/>
            <a:tailEnd/>
          </a:ln>
        </p:spPr>
        <p:txBody>
          <a:bodyPr wrap="none">
            <a:spAutoFit/>
          </a:bodyPr>
          <a:lstStyle/>
          <a:p>
            <a:pPr>
              <a:defRPr/>
            </a:pPr>
            <a:r>
              <a:rPr lang="ja-JP" altLang="en-US" sz="2800" dirty="0">
                <a:latin typeface="+mj-ea"/>
                <a:ea typeface="+mj-ea"/>
              </a:rPr>
              <a:t>卵巣</a:t>
            </a:r>
          </a:p>
        </p:txBody>
      </p:sp>
      <p:sp>
        <p:nvSpPr>
          <p:cNvPr id="5126" name="Text Box 7"/>
          <p:cNvSpPr txBox="1">
            <a:spLocks noChangeArrowheads="1"/>
          </p:cNvSpPr>
          <p:nvPr/>
        </p:nvSpPr>
        <p:spPr bwMode="auto">
          <a:xfrm>
            <a:off x="5089525" y="2003425"/>
            <a:ext cx="3175869" cy="892552"/>
          </a:xfrm>
          <a:prstGeom prst="rect">
            <a:avLst/>
          </a:prstGeom>
          <a:noFill/>
          <a:ln w="9525">
            <a:noFill/>
            <a:miter lim="800000"/>
            <a:headEnd/>
            <a:tailEnd/>
          </a:ln>
        </p:spPr>
        <p:txBody>
          <a:bodyPr wrap="none">
            <a:spAutoFit/>
          </a:bodyPr>
          <a:lstStyle/>
          <a:p>
            <a:pPr>
              <a:defRPr/>
            </a:pPr>
            <a:r>
              <a:rPr lang="en-US" altLang="ja-JP" sz="2800" dirty="0" smtClean="0">
                <a:latin typeface="+mj-ea"/>
                <a:ea typeface="+mj-ea"/>
              </a:rPr>
              <a:t>GnRH</a:t>
            </a:r>
            <a:r>
              <a:rPr lang="ja-JP" altLang="en-US" dirty="0" smtClean="0">
                <a:latin typeface="+mj-ea"/>
                <a:ea typeface="+mj-ea"/>
              </a:rPr>
              <a:t>（</a:t>
            </a:r>
            <a:r>
              <a:rPr lang="ja-JP" altLang="en-US" dirty="0">
                <a:latin typeface="+mj-ea"/>
                <a:ea typeface="+mj-ea"/>
              </a:rPr>
              <a:t>性腺刺激</a:t>
            </a:r>
            <a:r>
              <a:rPr lang="ja-JP" altLang="en-US" dirty="0" smtClean="0">
                <a:latin typeface="+mj-ea"/>
                <a:ea typeface="+mj-ea"/>
              </a:rPr>
              <a:t>ホルモン</a:t>
            </a:r>
            <a:endParaRPr lang="en-US" altLang="ja-JP" dirty="0" smtClean="0">
              <a:latin typeface="+mj-ea"/>
              <a:ea typeface="+mj-ea"/>
            </a:endParaRPr>
          </a:p>
          <a:p>
            <a:pPr>
              <a:defRPr/>
            </a:pPr>
            <a:r>
              <a:rPr lang="en-US" altLang="ja-JP" dirty="0" smtClean="0">
                <a:latin typeface="+mj-ea"/>
                <a:ea typeface="+mj-ea"/>
              </a:rPr>
              <a:t>               </a:t>
            </a:r>
            <a:r>
              <a:rPr lang="ja-JP" altLang="en-US" dirty="0" smtClean="0">
                <a:latin typeface="+mj-ea"/>
                <a:ea typeface="+mj-ea"/>
              </a:rPr>
              <a:t>放出</a:t>
            </a:r>
            <a:r>
              <a:rPr lang="ja-JP" altLang="en-US" dirty="0">
                <a:latin typeface="+mj-ea"/>
                <a:ea typeface="+mj-ea"/>
              </a:rPr>
              <a:t>ホルモン）</a:t>
            </a:r>
          </a:p>
        </p:txBody>
      </p:sp>
      <p:sp>
        <p:nvSpPr>
          <p:cNvPr id="5127" name="Text Box 8"/>
          <p:cNvSpPr txBox="1">
            <a:spLocks noChangeArrowheads="1"/>
          </p:cNvSpPr>
          <p:nvPr/>
        </p:nvSpPr>
        <p:spPr bwMode="auto">
          <a:xfrm>
            <a:off x="5106988" y="3500438"/>
            <a:ext cx="3073400" cy="1039812"/>
          </a:xfrm>
          <a:prstGeom prst="rect">
            <a:avLst/>
          </a:prstGeom>
          <a:noFill/>
          <a:ln w="9525">
            <a:noFill/>
            <a:miter lim="800000"/>
            <a:headEnd/>
            <a:tailEnd/>
          </a:ln>
        </p:spPr>
        <p:txBody>
          <a:bodyPr wrap="none">
            <a:spAutoFit/>
          </a:bodyPr>
          <a:lstStyle/>
          <a:p>
            <a:pPr>
              <a:defRPr/>
            </a:pPr>
            <a:r>
              <a:rPr lang="en-US" altLang="ja-JP" sz="2800" dirty="0">
                <a:latin typeface="+mj-ea"/>
                <a:ea typeface="+mj-ea"/>
              </a:rPr>
              <a:t>LH</a:t>
            </a:r>
            <a:r>
              <a:rPr lang="ja-JP" altLang="en-US" dirty="0">
                <a:latin typeface="+mj-ea"/>
                <a:ea typeface="+mj-ea"/>
              </a:rPr>
              <a:t>（黄体化ホルモン）</a:t>
            </a:r>
          </a:p>
          <a:p>
            <a:pPr>
              <a:defRPr/>
            </a:pPr>
            <a:r>
              <a:rPr lang="en-US" altLang="ja-JP" sz="2800" dirty="0">
                <a:latin typeface="+mj-ea"/>
                <a:ea typeface="+mj-ea"/>
              </a:rPr>
              <a:t>FSH</a:t>
            </a:r>
            <a:r>
              <a:rPr lang="ja-JP" altLang="en-US" dirty="0">
                <a:latin typeface="+mj-ea"/>
                <a:ea typeface="+mj-ea"/>
              </a:rPr>
              <a:t>（卵胞刺激ホルモン）</a:t>
            </a:r>
          </a:p>
        </p:txBody>
      </p:sp>
      <p:sp>
        <p:nvSpPr>
          <p:cNvPr id="5128" name="Text Box 9"/>
          <p:cNvSpPr txBox="1">
            <a:spLocks noChangeArrowheads="1"/>
          </p:cNvSpPr>
          <p:nvPr/>
        </p:nvSpPr>
        <p:spPr bwMode="auto">
          <a:xfrm flipH="1">
            <a:off x="5508104" y="4869160"/>
            <a:ext cx="2664296" cy="461665"/>
          </a:xfrm>
          <a:prstGeom prst="rect">
            <a:avLst/>
          </a:prstGeom>
          <a:noFill/>
          <a:ln w="9525">
            <a:noFill/>
            <a:miter lim="800000"/>
            <a:headEnd/>
            <a:tailEnd/>
          </a:ln>
        </p:spPr>
        <p:txBody>
          <a:bodyPr wrap="square">
            <a:spAutoFit/>
          </a:bodyPr>
          <a:lstStyle/>
          <a:p>
            <a:pPr algn="l">
              <a:defRPr/>
            </a:pPr>
            <a:r>
              <a:rPr lang="ja-JP" altLang="en-US" sz="2400" dirty="0">
                <a:latin typeface="+mj-ea"/>
                <a:ea typeface="+mj-ea"/>
              </a:rPr>
              <a:t>エストロゲン</a:t>
            </a:r>
          </a:p>
        </p:txBody>
      </p:sp>
      <p:sp>
        <p:nvSpPr>
          <p:cNvPr id="5129" name="Text Box 10"/>
          <p:cNvSpPr txBox="1">
            <a:spLocks noChangeArrowheads="1"/>
          </p:cNvSpPr>
          <p:nvPr/>
        </p:nvSpPr>
        <p:spPr bwMode="auto">
          <a:xfrm>
            <a:off x="5436096" y="5301208"/>
            <a:ext cx="3253879" cy="461665"/>
          </a:xfrm>
          <a:prstGeom prst="rect">
            <a:avLst/>
          </a:prstGeom>
          <a:noFill/>
          <a:ln w="9525">
            <a:noFill/>
            <a:miter lim="800000"/>
            <a:headEnd/>
            <a:tailEnd/>
          </a:ln>
        </p:spPr>
        <p:txBody>
          <a:bodyPr wrap="square">
            <a:spAutoFit/>
          </a:bodyPr>
          <a:lstStyle/>
          <a:p>
            <a:pPr algn="l">
              <a:defRPr/>
            </a:pPr>
            <a:r>
              <a:rPr lang="ja-JP" altLang="en-US" sz="2400" dirty="0">
                <a:latin typeface="+mj-ea"/>
                <a:ea typeface="+mj-ea"/>
              </a:rPr>
              <a:t>プロゲステロン</a:t>
            </a:r>
          </a:p>
        </p:txBody>
      </p:sp>
      <p:sp>
        <p:nvSpPr>
          <p:cNvPr id="5130" name="Line 11"/>
          <p:cNvSpPr>
            <a:spLocks noChangeShapeType="1"/>
          </p:cNvSpPr>
          <p:nvPr/>
        </p:nvSpPr>
        <p:spPr bwMode="auto">
          <a:xfrm>
            <a:off x="4856163" y="2014538"/>
            <a:ext cx="0" cy="542925"/>
          </a:xfrm>
          <a:prstGeom prst="line">
            <a:avLst/>
          </a:prstGeom>
          <a:noFill/>
          <a:ln w="57150">
            <a:solidFill>
              <a:schemeClr val="tx1"/>
            </a:solidFill>
            <a:round/>
            <a:headEnd/>
            <a:tailEnd type="triangle" w="med" len="lg"/>
          </a:ln>
        </p:spPr>
        <p:txBody>
          <a:bodyPr wrap="none" anchor="ctr"/>
          <a:lstStyle/>
          <a:p>
            <a:pPr>
              <a:defRPr/>
            </a:pPr>
            <a:endParaRPr lang="ja-JP" altLang="en-US">
              <a:latin typeface="+mj-ea"/>
              <a:ea typeface="+mj-ea"/>
            </a:endParaRPr>
          </a:p>
        </p:txBody>
      </p:sp>
      <p:sp>
        <p:nvSpPr>
          <p:cNvPr id="5131" name="Line 12"/>
          <p:cNvSpPr>
            <a:spLocks noChangeShapeType="1"/>
          </p:cNvSpPr>
          <p:nvPr/>
        </p:nvSpPr>
        <p:spPr bwMode="auto">
          <a:xfrm>
            <a:off x="4856163" y="3352800"/>
            <a:ext cx="0" cy="1371600"/>
          </a:xfrm>
          <a:prstGeom prst="line">
            <a:avLst/>
          </a:prstGeom>
          <a:noFill/>
          <a:ln w="57150">
            <a:solidFill>
              <a:schemeClr val="tx1"/>
            </a:solidFill>
            <a:round/>
            <a:headEnd/>
            <a:tailEnd type="triangle" w="med" len="lg"/>
          </a:ln>
        </p:spPr>
        <p:txBody>
          <a:bodyPr wrap="none" anchor="ctr"/>
          <a:lstStyle/>
          <a:p>
            <a:pPr>
              <a:defRPr/>
            </a:pPr>
            <a:endParaRPr lang="ja-JP" altLang="en-US">
              <a:latin typeface="+mj-ea"/>
              <a:ea typeface="+mj-ea"/>
            </a:endParaRPr>
          </a:p>
        </p:txBody>
      </p:sp>
      <p:sp>
        <p:nvSpPr>
          <p:cNvPr id="5132" name="Line 13"/>
          <p:cNvSpPr>
            <a:spLocks noChangeShapeType="1"/>
          </p:cNvSpPr>
          <p:nvPr/>
        </p:nvSpPr>
        <p:spPr bwMode="auto">
          <a:xfrm>
            <a:off x="4856163" y="5537200"/>
            <a:ext cx="0" cy="454025"/>
          </a:xfrm>
          <a:prstGeom prst="line">
            <a:avLst/>
          </a:prstGeom>
          <a:noFill/>
          <a:ln w="57150">
            <a:solidFill>
              <a:schemeClr val="tx1"/>
            </a:solidFill>
            <a:round/>
            <a:headEnd/>
            <a:tailEnd type="triangle" w="med" len="lg"/>
          </a:ln>
        </p:spPr>
        <p:txBody>
          <a:bodyPr wrap="none" anchor="ctr"/>
          <a:lstStyle/>
          <a:p>
            <a:pPr>
              <a:defRPr/>
            </a:pPr>
            <a:endParaRPr lang="ja-JP" altLang="en-US">
              <a:latin typeface="+mj-ea"/>
              <a:ea typeface="+mj-ea"/>
            </a:endParaRPr>
          </a:p>
        </p:txBody>
      </p:sp>
      <p:cxnSp>
        <p:nvCxnSpPr>
          <p:cNvPr id="16" name="直線コネクタ 15"/>
          <p:cNvCxnSpPr/>
          <p:nvPr/>
        </p:nvCxnSpPr>
        <p:spPr>
          <a:xfrm rot="10800000">
            <a:off x="3619500" y="5143500"/>
            <a:ext cx="6350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rot="5400000" flipH="1" flipV="1">
            <a:off x="1796257" y="3321844"/>
            <a:ext cx="3644900" cy="158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3619500" y="1500188"/>
            <a:ext cx="381000" cy="1587"/>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V="1">
            <a:off x="3635896" y="2924944"/>
            <a:ext cx="539750" cy="26987"/>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33123" name="Picture 3" descr="C:\Users\yuri\Pictures\指導教材\性教育イラスト\性器の位置.jpg"/>
          <p:cNvPicPr>
            <a:picLocks noChangeAspect="1" noChangeArrowheads="1"/>
          </p:cNvPicPr>
          <p:nvPr/>
        </p:nvPicPr>
        <p:blipFill>
          <a:blip r:embed="rId3" cstate="print"/>
          <a:srcRect/>
          <a:stretch>
            <a:fillRect/>
          </a:stretch>
        </p:blipFill>
        <p:spPr bwMode="auto">
          <a:xfrm>
            <a:off x="395536" y="1412776"/>
            <a:ext cx="3129308" cy="4680520"/>
          </a:xfrm>
          <a:prstGeom prst="rect">
            <a:avLst/>
          </a:prstGeom>
          <a:noFill/>
        </p:spPr>
      </p:pic>
      <p:sp>
        <p:nvSpPr>
          <p:cNvPr id="29" name="右中かっこ 28"/>
          <p:cNvSpPr/>
          <p:nvPr/>
        </p:nvSpPr>
        <p:spPr bwMode="auto">
          <a:xfrm>
            <a:off x="2051720" y="1412776"/>
            <a:ext cx="1368152" cy="1080120"/>
          </a:xfrm>
          <a:prstGeom prst="rightBrace">
            <a:avLst>
              <a:gd name="adj1" fmla="val 8333"/>
              <a:gd name="adj2" fmla="val 47984"/>
            </a:avLst>
          </a:prstGeom>
          <a:ln w="5715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20" name="テキスト ボックス 19"/>
          <p:cNvSpPr txBox="1"/>
          <p:nvPr/>
        </p:nvSpPr>
        <p:spPr>
          <a:xfrm>
            <a:off x="3923928" y="6093297"/>
            <a:ext cx="2304256" cy="584775"/>
          </a:xfrm>
          <a:prstGeom prst="rect">
            <a:avLst/>
          </a:prstGeom>
          <a:noFill/>
        </p:spPr>
        <p:txBody>
          <a:bodyPr wrap="square" rtlCol="0">
            <a:spAutoFit/>
          </a:bodyPr>
          <a:lstStyle/>
          <a:p>
            <a:r>
              <a:rPr kumimoji="1" lang="ja-JP" altLang="en-US" sz="3200" dirty="0" smtClean="0"/>
              <a:t>子宮</a:t>
            </a:r>
            <a:r>
              <a:rPr kumimoji="1" lang="ja-JP" altLang="en-US" sz="2400" dirty="0" smtClean="0"/>
              <a:t>（しきゅう）</a:t>
            </a:r>
            <a:endParaRPr kumimoji="1" lang="ja-JP" altLang="en-US" sz="3600" dirty="0"/>
          </a:p>
        </p:txBody>
      </p:sp>
      <p:sp>
        <p:nvSpPr>
          <p:cNvPr id="27" name="角丸四角形 26"/>
          <p:cNvSpPr/>
          <p:nvPr/>
        </p:nvSpPr>
        <p:spPr bwMode="auto">
          <a:xfrm>
            <a:off x="2771800" y="5085184"/>
            <a:ext cx="576064" cy="72008"/>
          </a:xfrm>
          <a:prstGeom prst="round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additive="base">
                                        <p:cTn id="7" dur="500" fill="hold"/>
                                        <p:tgtEl>
                                          <p:spTgt spid="5123"/>
                                        </p:tgtEl>
                                        <p:attrNameLst>
                                          <p:attrName>ppt_x</p:attrName>
                                        </p:attrNameLst>
                                      </p:cBhvr>
                                      <p:tavLst>
                                        <p:tav tm="0">
                                          <p:val>
                                            <p:strVal val="#ppt_x"/>
                                          </p:val>
                                        </p:tav>
                                        <p:tav tm="100000">
                                          <p:val>
                                            <p:strVal val="#ppt_x"/>
                                          </p:val>
                                        </p:tav>
                                      </p:tavLst>
                                    </p:anim>
                                    <p:anim calcmode="lin" valueType="num">
                                      <p:cBhvr additive="base">
                                        <p:cTn id="8"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6"/>
                                        </p:tgtEl>
                                        <p:attrNameLst>
                                          <p:attrName>style.visibility</p:attrName>
                                        </p:attrNameLst>
                                      </p:cBhvr>
                                      <p:to>
                                        <p:strVal val="visible"/>
                                      </p:to>
                                    </p:set>
                                    <p:anim calcmode="lin" valueType="num">
                                      <p:cBhvr additive="base">
                                        <p:cTn id="13" dur="500" fill="hold"/>
                                        <p:tgtEl>
                                          <p:spTgt spid="5126"/>
                                        </p:tgtEl>
                                        <p:attrNameLst>
                                          <p:attrName>ppt_x</p:attrName>
                                        </p:attrNameLst>
                                      </p:cBhvr>
                                      <p:tavLst>
                                        <p:tav tm="0">
                                          <p:val>
                                            <p:strVal val="#ppt_x"/>
                                          </p:val>
                                        </p:tav>
                                        <p:tav tm="100000">
                                          <p:val>
                                            <p:strVal val="#ppt_x"/>
                                          </p:val>
                                        </p:tav>
                                      </p:tavLst>
                                    </p:anim>
                                    <p:anim calcmode="lin" valueType="num">
                                      <p:cBhvr additive="base">
                                        <p:cTn id="14" dur="500" fill="hold"/>
                                        <p:tgtEl>
                                          <p:spTgt spid="51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124"/>
                                        </p:tgtEl>
                                        <p:attrNameLst>
                                          <p:attrName>style.visibility</p:attrName>
                                        </p:attrNameLst>
                                      </p:cBhvr>
                                      <p:to>
                                        <p:strVal val="visible"/>
                                      </p:to>
                                    </p:set>
                                    <p:anim calcmode="lin" valueType="num">
                                      <p:cBhvr additive="base">
                                        <p:cTn id="19" dur="500" fill="hold"/>
                                        <p:tgtEl>
                                          <p:spTgt spid="5124"/>
                                        </p:tgtEl>
                                        <p:attrNameLst>
                                          <p:attrName>ppt_x</p:attrName>
                                        </p:attrNameLst>
                                      </p:cBhvr>
                                      <p:tavLst>
                                        <p:tav tm="0">
                                          <p:val>
                                            <p:strVal val="#ppt_x"/>
                                          </p:val>
                                        </p:tav>
                                        <p:tav tm="100000">
                                          <p:val>
                                            <p:strVal val="#ppt_x"/>
                                          </p:val>
                                        </p:tav>
                                      </p:tavLst>
                                    </p:anim>
                                    <p:anim calcmode="lin" valueType="num">
                                      <p:cBhvr additive="base">
                                        <p:cTn id="20" dur="500" fill="hold"/>
                                        <p:tgtEl>
                                          <p:spTgt spid="51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7"/>
                                        </p:tgtEl>
                                        <p:attrNameLst>
                                          <p:attrName>style.visibility</p:attrName>
                                        </p:attrNameLst>
                                      </p:cBhvr>
                                      <p:to>
                                        <p:strVal val="visible"/>
                                      </p:to>
                                    </p:set>
                                    <p:anim calcmode="lin" valueType="num">
                                      <p:cBhvr additive="base">
                                        <p:cTn id="25" dur="500" fill="hold"/>
                                        <p:tgtEl>
                                          <p:spTgt spid="5127"/>
                                        </p:tgtEl>
                                        <p:attrNameLst>
                                          <p:attrName>ppt_x</p:attrName>
                                        </p:attrNameLst>
                                      </p:cBhvr>
                                      <p:tavLst>
                                        <p:tav tm="0">
                                          <p:val>
                                            <p:strVal val="#ppt_x"/>
                                          </p:val>
                                        </p:tav>
                                        <p:tav tm="100000">
                                          <p:val>
                                            <p:strVal val="#ppt_x"/>
                                          </p:val>
                                        </p:tav>
                                      </p:tavLst>
                                    </p:anim>
                                    <p:anim calcmode="lin" valueType="num">
                                      <p:cBhvr additive="base">
                                        <p:cTn id="26" dur="500" fill="hold"/>
                                        <p:tgtEl>
                                          <p:spTgt spid="512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125"/>
                                        </p:tgtEl>
                                        <p:attrNameLst>
                                          <p:attrName>style.visibility</p:attrName>
                                        </p:attrNameLst>
                                      </p:cBhvr>
                                      <p:to>
                                        <p:strVal val="visible"/>
                                      </p:to>
                                    </p:set>
                                    <p:anim calcmode="lin" valueType="num">
                                      <p:cBhvr additive="base">
                                        <p:cTn id="31" dur="500" fill="hold"/>
                                        <p:tgtEl>
                                          <p:spTgt spid="5125"/>
                                        </p:tgtEl>
                                        <p:attrNameLst>
                                          <p:attrName>ppt_x</p:attrName>
                                        </p:attrNameLst>
                                      </p:cBhvr>
                                      <p:tavLst>
                                        <p:tav tm="0">
                                          <p:val>
                                            <p:strVal val="#ppt_x"/>
                                          </p:val>
                                        </p:tav>
                                        <p:tav tm="100000">
                                          <p:val>
                                            <p:strVal val="#ppt_x"/>
                                          </p:val>
                                        </p:tav>
                                      </p:tavLst>
                                    </p:anim>
                                    <p:anim calcmode="lin" valueType="num">
                                      <p:cBhvr additive="base">
                                        <p:cTn id="32" dur="500" fill="hold"/>
                                        <p:tgtEl>
                                          <p:spTgt spid="512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128"/>
                                        </p:tgtEl>
                                        <p:attrNameLst>
                                          <p:attrName>style.visibility</p:attrName>
                                        </p:attrNameLst>
                                      </p:cBhvr>
                                      <p:to>
                                        <p:strVal val="visible"/>
                                      </p:to>
                                    </p:set>
                                    <p:anim calcmode="lin" valueType="num">
                                      <p:cBhvr additive="base">
                                        <p:cTn id="37" dur="500" fill="hold"/>
                                        <p:tgtEl>
                                          <p:spTgt spid="5128"/>
                                        </p:tgtEl>
                                        <p:attrNameLst>
                                          <p:attrName>ppt_x</p:attrName>
                                        </p:attrNameLst>
                                      </p:cBhvr>
                                      <p:tavLst>
                                        <p:tav tm="0">
                                          <p:val>
                                            <p:strVal val="#ppt_x"/>
                                          </p:val>
                                        </p:tav>
                                        <p:tav tm="100000">
                                          <p:val>
                                            <p:strVal val="#ppt_x"/>
                                          </p:val>
                                        </p:tav>
                                      </p:tavLst>
                                    </p:anim>
                                    <p:anim calcmode="lin" valueType="num">
                                      <p:cBhvr additive="base">
                                        <p:cTn id="38" dur="500" fill="hold"/>
                                        <p:tgtEl>
                                          <p:spTgt spid="512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129"/>
                                        </p:tgtEl>
                                        <p:attrNameLst>
                                          <p:attrName>style.visibility</p:attrName>
                                        </p:attrNameLst>
                                      </p:cBhvr>
                                      <p:to>
                                        <p:strVal val="visible"/>
                                      </p:to>
                                    </p:set>
                                    <p:anim calcmode="lin" valueType="num">
                                      <p:cBhvr additive="base">
                                        <p:cTn id="43" dur="500" fill="hold"/>
                                        <p:tgtEl>
                                          <p:spTgt spid="5129"/>
                                        </p:tgtEl>
                                        <p:attrNameLst>
                                          <p:attrName>ppt_x</p:attrName>
                                        </p:attrNameLst>
                                      </p:cBhvr>
                                      <p:tavLst>
                                        <p:tav tm="0">
                                          <p:val>
                                            <p:strVal val="#ppt_x"/>
                                          </p:val>
                                        </p:tav>
                                        <p:tav tm="100000">
                                          <p:val>
                                            <p:strVal val="#ppt_x"/>
                                          </p:val>
                                        </p:tav>
                                      </p:tavLst>
                                    </p:anim>
                                    <p:anim calcmode="lin" valueType="num">
                                      <p:cBhvr additive="base">
                                        <p:cTn id="44" dur="500" fill="hold"/>
                                        <p:tgtEl>
                                          <p:spTgt spid="51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p:bldP spid="5124" grpId="0" animBg="1"/>
      <p:bldP spid="5125" grpId="0" animBg="1"/>
      <p:bldP spid="5126" grpId="0"/>
      <p:bldP spid="5127" grpId="0"/>
      <p:bldP spid="5128" grpId="0"/>
      <p:bldP spid="512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79512" y="274638"/>
            <a:ext cx="8712968" cy="922114"/>
          </a:xfrm>
          <a:noFill/>
        </p:spPr>
        <p:style>
          <a:lnRef idx="1">
            <a:schemeClr val="accent1"/>
          </a:lnRef>
          <a:fillRef idx="2">
            <a:schemeClr val="accent1"/>
          </a:fillRef>
          <a:effectRef idx="1">
            <a:schemeClr val="accent1"/>
          </a:effectRef>
          <a:fontRef idx="minor">
            <a:schemeClr val="dk1"/>
          </a:fontRef>
        </p:style>
        <p:txBody>
          <a:bodyPr>
            <a:normAutofit/>
          </a:bodyPr>
          <a:lstStyle/>
          <a:p>
            <a:pPr algn="ctr" eaLnBrk="1" hangingPunct="1"/>
            <a:r>
              <a:rPr lang="ja-JP" altLang="en-US" sz="4000" dirty="0" smtClean="0"/>
              <a:t>無月経や月経不順の原因</a:t>
            </a:r>
          </a:p>
        </p:txBody>
      </p:sp>
      <p:sp>
        <p:nvSpPr>
          <p:cNvPr id="30723" name="Rectangle 3"/>
          <p:cNvSpPr>
            <a:spLocks noGrp="1" noChangeArrowheads="1"/>
          </p:cNvSpPr>
          <p:nvPr>
            <p:ph idx="1"/>
          </p:nvPr>
        </p:nvSpPr>
        <p:spPr>
          <a:xfrm>
            <a:off x="457200" y="1628775"/>
            <a:ext cx="8229600" cy="4824413"/>
          </a:xfrm>
        </p:spPr>
        <p:txBody>
          <a:bodyPr>
            <a:normAutofit fontScale="92500" lnSpcReduction="10000"/>
          </a:bodyPr>
          <a:lstStyle/>
          <a:p>
            <a:pPr eaLnBrk="1" hangingPunct="1">
              <a:lnSpc>
                <a:spcPct val="90000"/>
              </a:lnSpc>
            </a:pPr>
            <a:r>
              <a:rPr lang="ja-JP" altLang="en-US" sz="3600" dirty="0" smtClean="0"/>
              <a:t>視床下部性（これが一番多い）</a:t>
            </a:r>
          </a:p>
          <a:p>
            <a:pPr eaLnBrk="1" hangingPunct="1">
              <a:lnSpc>
                <a:spcPct val="90000"/>
              </a:lnSpc>
              <a:buFontTx/>
              <a:buNone/>
            </a:pPr>
            <a:r>
              <a:rPr lang="ja-JP" altLang="en-US" dirty="0" smtClean="0"/>
              <a:t>　　　ストレス、過労、体重減少、スポーツなど</a:t>
            </a:r>
            <a:endParaRPr lang="en-US" altLang="ja-JP" dirty="0" smtClean="0"/>
          </a:p>
          <a:p>
            <a:pPr eaLnBrk="1" hangingPunct="1">
              <a:lnSpc>
                <a:spcPct val="90000"/>
              </a:lnSpc>
              <a:buFontTx/>
              <a:buNone/>
            </a:pPr>
            <a:endParaRPr lang="ja-JP" altLang="en-US" sz="1200" dirty="0" smtClean="0"/>
          </a:p>
          <a:p>
            <a:pPr eaLnBrk="1" hangingPunct="1">
              <a:lnSpc>
                <a:spcPct val="90000"/>
              </a:lnSpc>
            </a:pPr>
            <a:r>
              <a:rPr lang="ja-JP" altLang="en-US" sz="3600" dirty="0" smtClean="0"/>
              <a:t>卵巣性</a:t>
            </a:r>
          </a:p>
          <a:p>
            <a:pPr eaLnBrk="1" hangingPunct="1">
              <a:lnSpc>
                <a:spcPct val="90000"/>
              </a:lnSpc>
              <a:buFontTx/>
              <a:buNone/>
            </a:pPr>
            <a:r>
              <a:rPr lang="ja-JP" altLang="en-US" dirty="0" smtClean="0"/>
              <a:t>　　　閉経</a:t>
            </a:r>
          </a:p>
          <a:p>
            <a:pPr eaLnBrk="1" hangingPunct="1">
              <a:lnSpc>
                <a:spcPct val="90000"/>
              </a:lnSpc>
              <a:buFontTx/>
              <a:buNone/>
            </a:pPr>
            <a:r>
              <a:rPr lang="ja-JP" altLang="en-US" dirty="0" smtClean="0"/>
              <a:t>　　　早発（早期）卵巣不全</a:t>
            </a:r>
            <a:endParaRPr lang="en-US" altLang="ja-JP" dirty="0" smtClean="0"/>
          </a:p>
          <a:p>
            <a:pPr eaLnBrk="1" hangingPunct="1">
              <a:lnSpc>
                <a:spcPct val="90000"/>
              </a:lnSpc>
              <a:buFontTx/>
              <a:buNone/>
            </a:pPr>
            <a:endParaRPr lang="ja-JP" altLang="en-US" sz="1200" dirty="0" smtClean="0"/>
          </a:p>
          <a:p>
            <a:pPr eaLnBrk="1" hangingPunct="1">
              <a:lnSpc>
                <a:spcPct val="90000"/>
              </a:lnSpc>
            </a:pPr>
            <a:r>
              <a:rPr lang="ja-JP" altLang="en-US" sz="3600" dirty="0" smtClean="0"/>
              <a:t>妊娠</a:t>
            </a:r>
            <a:endParaRPr lang="en-US" altLang="ja-JP" sz="3600" dirty="0" smtClean="0"/>
          </a:p>
          <a:p>
            <a:pPr eaLnBrk="1" hangingPunct="1">
              <a:lnSpc>
                <a:spcPct val="90000"/>
              </a:lnSpc>
              <a:buNone/>
            </a:pPr>
            <a:endParaRPr lang="ja-JP" altLang="en-US" sz="1200" dirty="0" smtClean="0"/>
          </a:p>
          <a:p>
            <a:pPr eaLnBrk="1" hangingPunct="1">
              <a:lnSpc>
                <a:spcPct val="90000"/>
              </a:lnSpc>
            </a:pPr>
            <a:r>
              <a:rPr lang="ja-JP" altLang="en-US" sz="3600" dirty="0" smtClean="0"/>
              <a:t>その他　</a:t>
            </a:r>
            <a:r>
              <a:rPr lang="ja-JP" altLang="en-US" dirty="0" smtClean="0"/>
              <a:t>高プロラクチン血症</a:t>
            </a:r>
            <a:endParaRPr lang="en-US" altLang="ja-JP" dirty="0" smtClean="0"/>
          </a:p>
          <a:p>
            <a:pPr eaLnBrk="1" hangingPunct="1">
              <a:lnSpc>
                <a:spcPct val="90000"/>
              </a:lnSpc>
              <a:buNone/>
            </a:pPr>
            <a:r>
              <a:rPr lang="ja-JP" altLang="en-US" dirty="0" smtClean="0"/>
              <a:t>　　薬剤性</a:t>
            </a:r>
            <a:r>
              <a:rPr lang="ja-JP" altLang="en-US" sz="2600" dirty="0" smtClean="0"/>
              <a:t>（薬・サプリメント・健康食品）</a:t>
            </a:r>
            <a:endParaRPr lang="ja-JP" altLang="en-US" dirty="0" smtClean="0"/>
          </a:p>
          <a:p>
            <a:pPr eaLnBrk="1" hangingPunct="1">
              <a:lnSpc>
                <a:spcPct val="90000"/>
              </a:lnSpc>
              <a:buFontTx/>
              <a:buNone/>
            </a:pPr>
            <a:r>
              <a:rPr lang="ja-JP" altLang="en-US" dirty="0" smtClean="0"/>
              <a:t>　　他の内分泌疾患</a:t>
            </a:r>
          </a:p>
          <a:p>
            <a:pPr eaLnBrk="1" hangingPunct="1">
              <a:lnSpc>
                <a:spcPct val="90000"/>
              </a:lnSpc>
              <a:buFontTx/>
              <a:buNone/>
            </a:pPr>
            <a:endParaRPr lang="ja-JP" altLang="en-US" sz="3600" dirty="0" smtClean="0"/>
          </a:p>
          <a:p>
            <a:pPr eaLnBrk="1" hangingPunct="1">
              <a:lnSpc>
                <a:spcPct val="90000"/>
              </a:lnSpc>
              <a:buFontTx/>
              <a:buNone/>
            </a:pPr>
            <a:endParaRPr lang="en-US" altLang="ja-JP"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eaLnBrk="1" hangingPunct="1"/>
            <a:r>
              <a:rPr lang="ja-JP" altLang="en-US" dirty="0" smtClean="0"/>
              <a:t>視床下部性の月経不順・無月経</a:t>
            </a:r>
          </a:p>
        </p:txBody>
      </p:sp>
      <p:sp>
        <p:nvSpPr>
          <p:cNvPr id="20483" name="Rectangle 3"/>
          <p:cNvSpPr>
            <a:spLocks noGrp="1" noChangeArrowheads="1"/>
          </p:cNvSpPr>
          <p:nvPr>
            <p:ph type="body" idx="1"/>
          </p:nvPr>
        </p:nvSpPr>
        <p:spPr/>
        <p:txBody>
          <a:bodyPr/>
          <a:lstStyle/>
          <a:p>
            <a:pPr eaLnBrk="1" hangingPunct="1">
              <a:lnSpc>
                <a:spcPct val="90000"/>
              </a:lnSpc>
              <a:buFont typeface="Wingdings" pitchFamily="2" charset="2"/>
              <a:buChar char="Ø"/>
              <a:defRPr/>
            </a:pPr>
            <a:r>
              <a:rPr lang="ja-JP" altLang="en-US" dirty="0" smtClean="0"/>
              <a:t>ストレス</a:t>
            </a:r>
          </a:p>
          <a:p>
            <a:pPr eaLnBrk="1" hangingPunct="1">
              <a:lnSpc>
                <a:spcPct val="90000"/>
              </a:lnSpc>
              <a:buFont typeface="Wingdings" pitchFamily="2" charset="2"/>
              <a:buChar char="Ø"/>
              <a:defRPr/>
            </a:pPr>
            <a:r>
              <a:rPr lang="ja-JP" altLang="en-US" dirty="0" smtClean="0"/>
              <a:t>テクノ・ストレス＊</a:t>
            </a:r>
          </a:p>
          <a:p>
            <a:pPr eaLnBrk="1" hangingPunct="1">
              <a:lnSpc>
                <a:spcPct val="90000"/>
              </a:lnSpc>
              <a:buFont typeface="Wingdings" pitchFamily="2" charset="2"/>
              <a:buChar char="Ø"/>
              <a:defRPr/>
            </a:pPr>
            <a:r>
              <a:rPr lang="ja-JP" altLang="en-US" dirty="0" smtClean="0"/>
              <a:t>長時間労働</a:t>
            </a:r>
          </a:p>
          <a:p>
            <a:pPr eaLnBrk="1" hangingPunct="1">
              <a:lnSpc>
                <a:spcPct val="90000"/>
              </a:lnSpc>
              <a:buFont typeface="Wingdings" pitchFamily="2" charset="2"/>
              <a:buChar char="Ø"/>
              <a:defRPr/>
            </a:pPr>
            <a:r>
              <a:rPr lang="ja-JP" altLang="en-US" dirty="0" smtClean="0"/>
              <a:t>過密労働（緊張の多い仕事）</a:t>
            </a:r>
          </a:p>
          <a:p>
            <a:pPr eaLnBrk="1" hangingPunct="1">
              <a:lnSpc>
                <a:spcPct val="90000"/>
              </a:lnSpc>
              <a:buFont typeface="Wingdings" pitchFamily="2" charset="2"/>
              <a:buChar char="Ø"/>
              <a:defRPr/>
            </a:pPr>
            <a:r>
              <a:rPr lang="ja-JP" altLang="en-US" dirty="0" smtClean="0"/>
              <a:t>深夜業</a:t>
            </a:r>
          </a:p>
          <a:p>
            <a:pPr eaLnBrk="1" hangingPunct="1">
              <a:lnSpc>
                <a:spcPct val="90000"/>
              </a:lnSpc>
              <a:buFont typeface="Wingdings" pitchFamily="2" charset="2"/>
              <a:buChar char="Ø"/>
              <a:defRPr/>
            </a:pPr>
            <a:endParaRPr lang="ja-JP" altLang="en-US" dirty="0" smtClean="0"/>
          </a:p>
          <a:p>
            <a:pPr algn="ctr" eaLnBrk="1" hangingPunct="1">
              <a:lnSpc>
                <a:spcPct val="90000"/>
              </a:lnSpc>
              <a:buFont typeface="Wingdings" pitchFamily="2" charset="2"/>
              <a:buNone/>
              <a:defRPr/>
            </a:pPr>
            <a:r>
              <a:rPr lang="ja-JP" altLang="en-US" dirty="0" smtClean="0">
                <a:effectLst>
                  <a:outerShdw blurRad="38100" dist="38100" dir="2700000" algn="tl">
                    <a:srgbClr val="C0C0C0"/>
                  </a:outerShdw>
                </a:effectLst>
              </a:rPr>
              <a:t>　</a:t>
            </a:r>
            <a:r>
              <a:rPr lang="ja-JP" altLang="en-US" u="sng" dirty="0" smtClean="0">
                <a:solidFill>
                  <a:srgbClr val="FF0000"/>
                </a:solidFill>
                <a:effectLst>
                  <a:outerShdw blurRad="38100" dist="38100" dir="2700000" algn="tl">
                    <a:srgbClr val="C0C0C0"/>
                  </a:outerShdw>
                </a:effectLst>
              </a:rPr>
              <a:t>脳の視床下部の働きが抑制され、</a:t>
            </a:r>
          </a:p>
          <a:p>
            <a:pPr algn="ctr" eaLnBrk="1" hangingPunct="1">
              <a:lnSpc>
                <a:spcPct val="90000"/>
              </a:lnSpc>
              <a:buFont typeface="Wingdings" pitchFamily="2" charset="2"/>
              <a:buNone/>
              <a:defRPr/>
            </a:pPr>
            <a:r>
              <a:rPr lang="ja-JP" altLang="en-US" u="sng" dirty="0" smtClean="0">
                <a:solidFill>
                  <a:srgbClr val="FF0000"/>
                </a:solidFill>
                <a:effectLst>
                  <a:outerShdw blurRad="38100" dist="38100" dir="2700000" algn="tl">
                    <a:srgbClr val="C0C0C0"/>
                  </a:outerShdw>
                </a:effectLst>
              </a:rPr>
              <a:t>　月経のリズムが乱れることがあります</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ja-JP" altLang="en-US" smtClean="0"/>
              <a:t>＊テクノ・ストレス症候群	</a:t>
            </a:r>
          </a:p>
        </p:txBody>
      </p:sp>
      <p:sp>
        <p:nvSpPr>
          <p:cNvPr id="26627"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ja-JP" altLang="en-US" sz="2800" smtClean="0"/>
              <a:t>　　コンピューター作業の連続長時間従事者に</a:t>
            </a:r>
          </a:p>
          <a:p>
            <a:pPr eaLnBrk="1" hangingPunct="1">
              <a:lnSpc>
                <a:spcPct val="80000"/>
              </a:lnSpc>
              <a:buFont typeface="Wingdings" pitchFamily="2" charset="2"/>
              <a:buNone/>
              <a:defRPr/>
            </a:pPr>
            <a:endParaRPr lang="ja-JP" altLang="en-US" sz="2800" smtClean="0"/>
          </a:p>
          <a:p>
            <a:pPr eaLnBrk="1" hangingPunct="1">
              <a:lnSpc>
                <a:spcPct val="80000"/>
              </a:lnSpc>
              <a:buFont typeface="Wingdings" pitchFamily="2" charset="2"/>
              <a:buChar char="Ø"/>
              <a:defRPr/>
            </a:pPr>
            <a:r>
              <a:rPr lang="ja-JP" altLang="en-US" sz="2800" smtClean="0"/>
              <a:t>頭痛・めまい</a:t>
            </a:r>
          </a:p>
          <a:p>
            <a:pPr eaLnBrk="1" hangingPunct="1">
              <a:lnSpc>
                <a:spcPct val="80000"/>
              </a:lnSpc>
              <a:buFont typeface="Wingdings" pitchFamily="2" charset="2"/>
              <a:buChar char="Ø"/>
              <a:defRPr/>
            </a:pPr>
            <a:r>
              <a:rPr lang="ja-JP" altLang="en-US" sz="2800" smtClean="0"/>
              <a:t>肩こり・腰痛</a:t>
            </a:r>
          </a:p>
          <a:p>
            <a:pPr eaLnBrk="1" hangingPunct="1">
              <a:lnSpc>
                <a:spcPct val="80000"/>
              </a:lnSpc>
              <a:buFont typeface="Wingdings" pitchFamily="2" charset="2"/>
              <a:buChar char="Ø"/>
              <a:defRPr/>
            </a:pPr>
            <a:r>
              <a:rPr lang="ja-JP" altLang="en-US" sz="2800" smtClean="0"/>
              <a:t>目のかすみ・ドライアイ</a:t>
            </a:r>
          </a:p>
          <a:p>
            <a:pPr eaLnBrk="1" hangingPunct="1">
              <a:lnSpc>
                <a:spcPct val="80000"/>
              </a:lnSpc>
              <a:buFont typeface="Wingdings" pitchFamily="2" charset="2"/>
              <a:buChar char="Ø"/>
              <a:defRPr/>
            </a:pPr>
            <a:r>
              <a:rPr lang="ja-JP" altLang="en-US" sz="2800" smtClean="0"/>
              <a:t>手のしびれ</a:t>
            </a:r>
          </a:p>
          <a:p>
            <a:pPr eaLnBrk="1" hangingPunct="1">
              <a:lnSpc>
                <a:spcPct val="80000"/>
              </a:lnSpc>
              <a:buFont typeface="Wingdings" pitchFamily="2" charset="2"/>
              <a:buChar char="Ø"/>
              <a:defRPr/>
            </a:pPr>
            <a:r>
              <a:rPr lang="ja-JP" altLang="en-US" sz="2800" smtClean="0"/>
              <a:t>冷え症</a:t>
            </a:r>
          </a:p>
          <a:p>
            <a:pPr eaLnBrk="1" hangingPunct="1">
              <a:lnSpc>
                <a:spcPct val="80000"/>
              </a:lnSpc>
              <a:buFont typeface="Wingdings" pitchFamily="2" charset="2"/>
              <a:buChar char="Ø"/>
              <a:defRPr/>
            </a:pPr>
            <a:r>
              <a:rPr lang="ja-JP" altLang="en-US" sz="2800" smtClean="0"/>
              <a:t>月経不順・月経痛</a:t>
            </a:r>
          </a:p>
          <a:p>
            <a:pPr eaLnBrk="1" hangingPunct="1">
              <a:lnSpc>
                <a:spcPct val="80000"/>
              </a:lnSpc>
              <a:buFont typeface="Wingdings" pitchFamily="2" charset="2"/>
              <a:buChar char="Ø"/>
              <a:defRPr/>
            </a:pPr>
            <a:endParaRPr lang="ja-JP" altLang="en-US" sz="2800" smtClean="0"/>
          </a:p>
          <a:p>
            <a:pPr algn="ctr" eaLnBrk="1" hangingPunct="1">
              <a:lnSpc>
                <a:spcPct val="80000"/>
              </a:lnSpc>
              <a:buFont typeface="Wingdings" pitchFamily="2" charset="2"/>
              <a:buNone/>
              <a:defRPr/>
            </a:pPr>
            <a:r>
              <a:rPr lang="ja-JP" altLang="en-US" sz="2800" smtClean="0">
                <a:solidFill>
                  <a:srgbClr val="FF0000"/>
                </a:solidFill>
                <a:effectLst>
                  <a:outerShdw blurRad="38100" dist="38100" dir="2700000" algn="tl">
                    <a:srgbClr val="C0C0C0"/>
                  </a:outerShdw>
                </a:effectLst>
              </a:rPr>
              <a:t>更年期障害と間違える人が多いので要注意</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p:spPr>
        <p:style>
          <a:lnRef idx="1">
            <a:schemeClr val="accent1"/>
          </a:lnRef>
          <a:fillRef idx="2">
            <a:schemeClr val="accent1"/>
          </a:fillRef>
          <a:effectRef idx="1">
            <a:schemeClr val="accent1"/>
          </a:effectRef>
          <a:fontRef idx="minor">
            <a:schemeClr val="dk1"/>
          </a:fontRef>
        </p:style>
        <p:txBody>
          <a:bodyPr/>
          <a:lstStyle/>
          <a:p>
            <a:pPr algn="ctr" eaLnBrk="1" hangingPunct="1"/>
            <a:r>
              <a:rPr lang="ja-JP" altLang="en-US" dirty="0" smtClean="0"/>
              <a:t>月経痛の原因（病気以外の）</a:t>
            </a:r>
          </a:p>
        </p:txBody>
      </p:sp>
      <p:sp>
        <p:nvSpPr>
          <p:cNvPr id="31747" name="Rectangle 3"/>
          <p:cNvSpPr>
            <a:spLocks noGrp="1" noChangeArrowheads="1"/>
          </p:cNvSpPr>
          <p:nvPr>
            <p:ph idx="1"/>
          </p:nvPr>
        </p:nvSpPr>
        <p:spPr>
          <a:xfrm>
            <a:off x="457200" y="1916832"/>
            <a:ext cx="8229600" cy="4109305"/>
          </a:xfrm>
        </p:spPr>
        <p:txBody>
          <a:bodyPr/>
          <a:lstStyle/>
          <a:p>
            <a:pPr eaLnBrk="1" hangingPunct="1"/>
            <a:r>
              <a:rPr lang="ja-JP" altLang="en-US" dirty="0" smtClean="0"/>
              <a:t>冷え</a:t>
            </a:r>
          </a:p>
          <a:p>
            <a:pPr eaLnBrk="1" hangingPunct="1"/>
            <a:r>
              <a:rPr lang="ja-JP" altLang="en-US" dirty="0" smtClean="0"/>
              <a:t>過労</a:t>
            </a:r>
          </a:p>
          <a:p>
            <a:pPr eaLnBrk="1" hangingPunct="1"/>
            <a:r>
              <a:rPr lang="ja-JP" altLang="en-US" dirty="0" smtClean="0"/>
              <a:t>ストレス</a:t>
            </a:r>
          </a:p>
          <a:p>
            <a:pPr eaLnBrk="1" hangingPunct="1"/>
            <a:r>
              <a:rPr lang="ja-JP" altLang="en-US" dirty="0" smtClean="0"/>
              <a:t>作業姿勢</a:t>
            </a:r>
          </a:p>
          <a:p>
            <a:pPr eaLnBrk="1" hangingPunct="1">
              <a:buFontTx/>
              <a:buNone/>
            </a:pPr>
            <a:r>
              <a:rPr lang="ja-JP" altLang="en-US" dirty="0" smtClean="0"/>
              <a:t>　　</a:t>
            </a:r>
            <a:r>
              <a:rPr lang="en-US" altLang="ja-JP" dirty="0" smtClean="0"/>
              <a:t>PC</a:t>
            </a:r>
            <a:r>
              <a:rPr lang="ja-JP" altLang="en-US" dirty="0" smtClean="0"/>
              <a:t>作業</a:t>
            </a:r>
          </a:p>
          <a:p>
            <a:pPr eaLnBrk="1" hangingPunct="1">
              <a:buFontTx/>
              <a:buNone/>
            </a:pPr>
            <a:r>
              <a:rPr lang="ja-JP" altLang="en-US" dirty="0" smtClean="0"/>
              <a:t>　　立ち仕事</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ja-JP" altLang="en-US" dirty="0" smtClean="0"/>
              <a:t>月経痛を悪化させる環境</a:t>
            </a:r>
          </a:p>
        </p:txBody>
      </p:sp>
      <p:sp>
        <p:nvSpPr>
          <p:cNvPr id="21507" name="Rectangle 3"/>
          <p:cNvSpPr>
            <a:spLocks noGrp="1" noChangeArrowheads="1"/>
          </p:cNvSpPr>
          <p:nvPr>
            <p:ph type="body" idx="1"/>
          </p:nvPr>
        </p:nvSpPr>
        <p:spPr/>
        <p:txBody>
          <a:bodyPr/>
          <a:lstStyle/>
          <a:p>
            <a:pPr eaLnBrk="1" hangingPunct="1">
              <a:buFont typeface="Wingdings" pitchFamily="2" charset="2"/>
              <a:buChar char="Ø"/>
              <a:defRPr/>
            </a:pPr>
            <a:r>
              <a:rPr lang="ja-JP" altLang="en-US" dirty="0" smtClean="0"/>
              <a:t>テクノ・ストレス・長時間連続の</a:t>
            </a:r>
            <a:r>
              <a:rPr lang="en-US" altLang="ja-JP" dirty="0" smtClean="0"/>
              <a:t>VDU</a:t>
            </a:r>
            <a:r>
              <a:rPr lang="ja-JP" altLang="en-US" dirty="0" smtClean="0"/>
              <a:t>作業</a:t>
            </a:r>
          </a:p>
          <a:p>
            <a:pPr eaLnBrk="1" hangingPunct="1">
              <a:buFont typeface="Wingdings" pitchFamily="2" charset="2"/>
              <a:buNone/>
              <a:defRPr/>
            </a:pPr>
            <a:r>
              <a:rPr lang="ja-JP" altLang="en-US" dirty="0" smtClean="0"/>
              <a:t>　</a:t>
            </a:r>
            <a:r>
              <a:rPr lang="ja-JP" altLang="en-US" sz="2800" dirty="0" smtClean="0"/>
              <a:t>（長時間同じ姿勢で神経を使う座作業は、腰から下の血液循環を障害する）</a:t>
            </a:r>
          </a:p>
          <a:p>
            <a:pPr eaLnBrk="1" hangingPunct="1">
              <a:buFont typeface="Wingdings" pitchFamily="2" charset="2"/>
              <a:buChar char="Ø"/>
              <a:defRPr/>
            </a:pPr>
            <a:r>
              <a:rPr lang="ja-JP" altLang="en-US" dirty="0" smtClean="0"/>
              <a:t>長時間の立ち仕事</a:t>
            </a:r>
          </a:p>
          <a:p>
            <a:pPr eaLnBrk="1" hangingPunct="1">
              <a:buFont typeface="Wingdings" pitchFamily="2" charset="2"/>
              <a:buChar char="Ø"/>
              <a:defRPr/>
            </a:pPr>
            <a:r>
              <a:rPr lang="ja-JP" altLang="en-US" dirty="0" smtClean="0"/>
              <a:t>力仕事</a:t>
            </a:r>
          </a:p>
          <a:p>
            <a:pPr eaLnBrk="1" hangingPunct="1">
              <a:buFont typeface="Wingdings" pitchFamily="2" charset="2"/>
              <a:buChar char="Ø"/>
              <a:defRPr/>
            </a:pPr>
            <a:r>
              <a:rPr lang="ja-JP" altLang="en-US" dirty="0" smtClean="0"/>
              <a:t>冷えのくる職場</a:t>
            </a:r>
          </a:p>
          <a:p>
            <a:pPr eaLnBrk="1" hangingPunct="1">
              <a:buFont typeface="Wingdings" pitchFamily="2" charset="2"/>
              <a:buChar char="Ø"/>
              <a:defRPr/>
            </a:pPr>
            <a:endParaRPr lang="ja-JP" altLang="en-US" dirty="0" smtClean="0"/>
          </a:p>
          <a:p>
            <a:pPr algn="ctr" eaLnBrk="1" hangingPunct="1">
              <a:buFont typeface="Wingdings" pitchFamily="2" charset="2"/>
              <a:buNone/>
              <a:defRPr/>
            </a:pPr>
            <a:r>
              <a:rPr lang="ja-JP" altLang="en-US" dirty="0" smtClean="0">
                <a:solidFill>
                  <a:srgbClr val="FF0000"/>
                </a:solidFill>
                <a:effectLst>
                  <a:outerShdw blurRad="38100" dist="38100" dir="2700000" algn="tl">
                    <a:srgbClr val="C0C0C0"/>
                  </a:outerShdw>
                </a:effectLst>
              </a:rPr>
              <a:t>月経痛を悪化させる可能性があります</a:t>
            </a:r>
          </a:p>
          <a:p>
            <a:pPr eaLnBrk="1" hangingPunct="1">
              <a:buFont typeface="Wingdings" pitchFamily="2" charset="2"/>
              <a:buNone/>
              <a:defRPr/>
            </a:pPr>
            <a:endParaRPr lang="ja-JP" altLang="en-US" dirty="0" smtClean="0"/>
          </a:p>
          <a:p>
            <a:pPr eaLnBrk="1" hangingPunct="1">
              <a:defRPr/>
            </a:pPr>
            <a:endParaRPr lang="en-US" altLang="ja-JP"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r>
              <a:rPr lang="ja-JP" altLang="en-US" smtClean="0"/>
              <a:t>労働基準法　第六章の二　妊産婦等</a:t>
            </a:r>
          </a:p>
        </p:txBody>
      </p:sp>
      <p:sp>
        <p:nvSpPr>
          <p:cNvPr id="21507" name="コンテンツ プレースホルダ 2"/>
          <p:cNvSpPr>
            <a:spLocks noGrp="1"/>
          </p:cNvSpPr>
          <p:nvPr>
            <p:ph idx="1"/>
          </p:nvPr>
        </p:nvSpPr>
        <p:spPr/>
        <p:txBody>
          <a:bodyPr/>
          <a:lstStyle/>
          <a:p>
            <a:r>
              <a:rPr lang="ja-JP" altLang="en-US" smtClean="0"/>
              <a:t>（生理日の就業が著しく困難な女性に対する措置） </a:t>
            </a:r>
          </a:p>
          <a:p>
            <a:r>
              <a:rPr lang="ja-JP" altLang="en-US" b="1" smtClean="0"/>
              <a:t>第六十八条</a:t>
            </a:r>
            <a:r>
              <a:rPr lang="ja-JP" altLang="en-US" smtClean="0"/>
              <a:t> 　使用者は、生理日の就業が著しく困難な女性が休暇を請求したときは、その者を生理日に就業させてはならない。 </a:t>
            </a:r>
          </a:p>
          <a:p>
            <a:endParaRPr lang="ja-JP" altLang="en-US" smtClean="0"/>
          </a:p>
          <a:p>
            <a:endParaRPr lang="ja-JP" alt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lstStyle/>
          <a:p>
            <a:pPr eaLnBrk="1" hangingPunct="1"/>
            <a:r>
              <a:rPr lang="ja-JP" altLang="en-US" smtClean="0"/>
              <a:t>月経前症候群（</a:t>
            </a:r>
            <a:r>
              <a:rPr lang="en-US" altLang="ja-JP" smtClean="0"/>
              <a:t>PMS</a:t>
            </a:r>
            <a:r>
              <a:rPr lang="ja-JP" altLang="en-US" smtClean="0"/>
              <a:t>）</a:t>
            </a:r>
          </a:p>
        </p:txBody>
      </p:sp>
      <p:sp>
        <p:nvSpPr>
          <p:cNvPr id="302083" name="Rectangle 3"/>
          <p:cNvSpPr>
            <a:spLocks noGrp="1" noChangeArrowheads="1"/>
          </p:cNvSpPr>
          <p:nvPr>
            <p:ph sz="quarter" idx="1"/>
          </p:nvPr>
        </p:nvSpPr>
        <p:spPr/>
        <p:txBody>
          <a:bodyPr>
            <a:normAutofit fontScale="92500" lnSpcReduction="10000"/>
          </a:bodyPr>
          <a:lstStyle/>
          <a:p>
            <a:pPr eaLnBrk="1" hangingPunct="1"/>
            <a:r>
              <a:rPr lang="ja-JP" altLang="en-US" dirty="0" smtClean="0"/>
              <a:t>月経前、</a:t>
            </a:r>
            <a:r>
              <a:rPr lang="en-US" altLang="ja-JP" dirty="0" smtClean="0"/>
              <a:t>3</a:t>
            </a:r>
            <a:r>
              <a:rPr lang="ja-JP" altLang="en-US" dirty="0" smtClean="0"/>
              <a:t>～</a:t>
            </a:r>
            <a:r>
              <a:rPr lang="en-US" altLang="ja-JP" dirty="0" smtClean="0"/>
              <a:t>10</a:t>
            </a:r>
            <a:r>
              <a:rPr lang="ja-JP" altLang="en-US" dirty="0" smtClean="0"/>
              <a:t>日の黄体期の間続く精神的</a:t>
            </a:r>
            <a:endParaRPr lang="en-US" altLang="ja-JP" dirty="0" smtClean="0"/>
          </a:p>
          <a:p>
            <a:pPr eaLnBrk="1" hangingPunct="1">
              <a:buNone/>
            </a:pPr>
            <a:r>
              <a:rPr lang="ja-JP" altLang="en-US" dirty="0" smtClean="0"/>
              <a:t>　 あるいは身体的症状で、月経発来とともに</a:t>
            </a:r>
            <a:endParaRPr lang="en-US" altLang="ja-JP" dirty="0" smtClean="0"/>
          </a:p>
          <a:p>
            <a:pPr eaLnBrk="1" hangingPunct="1">
              <a:buNone/>
            </a:pPr>
            <a:r>
              <a:rPr lang="ja-JP" altLang="en-US" dirty="0" smtClean="0"/>
              <a:t>　　減退ないし消失するものをいう。</a:t>
            </a:r>
            <a:endParaRPr lang="en-US" altLang="ja-JP" dirty="0" smtClean="0"/>
          </a:p>
          <a:p>
            <a:pPr eaLnBrk="1" hangingPunct="1"/>
            <a:endParaRPr lang="en-US" altLang="ja-JP" dirty="0" smtClean="0"/>
          </a:p>
          <a:p>
            <a:pPr eaLnBrk="1" hangingPunct="1"/>
            <a:r>
              <a:rPr lang="ja-JP" altLang="en-US" dirty="0" smtClean="0"/>
              <a:t>病気ではありません。</a:t>
            </a:r>
          </a:p>
          <a:p>
            <a:pPr eaLnBrk="1" hangingPunct="1"/>
            <a:r>
              <a:rPr lang="ja-JP" altLang="en-US" dirty="0" smtClean="0"/>
              <a:t>更年期障害と間違える人が多い。</a:t>
            </a:r>
          </a:p>
          <a:p>
            <a:pPr eaLnBrk="1" hangingPunct="1"/>
            <a:r>
              <a:rPr lang="ja-JP" altLang="en-US" dirty="0" smtClean="0"/>
              <a:t>ホルモンのリズムが正常だからおこります。</a:t>
            </a:r>
          </a:p>
          <a:p>
            <a:pPr eaLnBrk="1" hangingPunct="1">
              <a:buFontTx/>
              <a:buNone/>
            </a:pPr>
            <a:r>
              <a:rPr lang="ja-JP" altLang="en-US" dirty="0" smtClean="0"/>
              <a:t>　　　　（崩れているからではありません）</a:t>
            </a:r>
          </a:p>
          <a:p>
            <a:pPr eaLnBrk="1" hangingPunct="1"/>
            <a:r>
              <a:rPr lang="ja-JP" altLang="en-US" dirty="0" smtClean="0"/>
              <a:t>過労やストレスでひどくなります。</a:t>
            </a:r>
          </a:p>
          <a:p>
            <a:pPr eaLnBrk="1" hangingPunct="1">
              <a:buFontTx/>
              <a:buNone/>
            </a:pPr>
            <a:endParaRPr lang="ja-JP" altLang="en-US" dirty="0" smtClean="0"/>
          </a:p>
          <a:p>
            <a:pPr eaLnBrk="1" hangingPunct="1"/>
            <a:endParaRPr lang="en-US" altLang="ja-JP" dirty="0" smtClean="0"/>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ja-JP" smtClean="0"/>
              <a:t>PMS</a:t>
            </a:r>
            <a:r>
              <a:rPr lang="ja-JP" altLang="en-US" smtClean="0"/>
              <a:t>の身体症状</a:t>
            </a:r>
          </a:p>
        </p:txBody>
      </p:sp>
      <p:sp>
        <p:nvSpPr>
          <p:cNvPr id="22531" name="Rectangle 3"/>
          <p:cNvSpPr>
            <a:spLocks noGrp="1" noChangeArrowheads="1"/>
          </p:cNvSpPr>
          <p:nvPr>
            <p:ph sz="quarter" idx="1"/>
          </p:nvPr>
        </p:nvSpPr>
        <p:spPr>
          <a:xfrm>
            <a:off x="468313" y="1628775"/>
            <a:ext cx="8229600" cy="4525963"/>
          </a:xfrm>
        </p:spPr>
        <p:txBody>
          <a:bodyPr/>
          <a:lstStyle/>
          <a:p>
            <a:pPr eaLnBrk="1" hangingPunct="1">
              <a:lnSpc>
                <a:spcPct val="90000"/>
              </a:lnSpc>
            </a:pPr>
            <a:r>
              <a:rPr lang="ja-JP" altLang="en-US" smtClean="0"/>
              <a:t>浮腫（体重増加を伴うこともあり）</a:t>
            </a:r>
          </a:p>
          <a:p>
            <a:pPr eaLnBrk="1" hangingPunct="1">
              <a:lnSpc>
                <a:spcPct val="90000"/>
              </a:lnSpc>
            </a:pPr>
            <a:r>
              <a:rPr lang="ja-JP" altLang="en-US" smtClean="0"/>
              <a:t>下腹部膨満感・痛み・便秘（腸蠕動の抑制）</a:t>
            </a:r>
          </a:p>
          <a:p>
            <a:pPr eaLnBrk="1" hangingPunct="1">
              <a:lnSpc>
                <a:spcPct val="90000"/>
              </a:lnSpc>
            </a:pPr>
            <a:r>
              <a:rPr lang="ja-JP" altLang="en-US" smtClean="0"/>
              <a:t>乳房の緊張・痛み</a:t>
            </a:r>
          </a:p>
          <a:p>
            <a:pPr eaLnBrk="1" hangingPunct="1">
              <a:lnSpc>
                <a:spcPct val="90000"/>
              </a:lnSpc>
            </a:pPr>
            <a:r>
              <a:rPr lang="ja-JP" altLang="en-US" smtClean="0"/>
              <a:t>頭痛・偏頭痛・頭重感</a:t>
            </a:r>
          </a:p>
          <a:p>
            <a:pPr eaLnBrk="1" hangingPunct="1">
              <a:lnSpc>
                <a:spcPct val="90000"/>
              </a:lnSpc>
            </a:pPr>
            <a:r>
              <a:rPr lang="ja-JP" altLang="en-US" smtClean="0"/>
              <a:t>のぼせ・冷え</a:t>
            </a:r>
          </a:p>
          <a:p>
            <a:pPr eaLnBrk="1" hangingPunct="1">
              <a:lnSpc>
                <a:spcPct val="90000"/>
              </a:lnSpc>
            </a:pPr>
            <a:r>
              <a:rPr lang="ja-JP" altLang="en-US" smtClean="0"/>
              <a:t>肩こり・腰痛・関節痛</a:t>
            </a:r>
          </a:p>
          <a:p>
            <a:pPr eaLnBrk="1" hangingPunct="1">
              <a:lnSpc>
                <a:spcPct val="90000"/>
              </a:lnSpc>
            </a:pPr>
            <a:r>
              <a:rPr lang="ja-JP" altLang="en-US" smtClean="0"/>
              <a:t>ニキビ・肌荒れ（化粧ののりが悪い）</a:t>
            </a:r>
          </a:p>
          <a:p>
            <a:pPr eaLnBrk="1" hangingPunct="1">
              <a:lnSpc>
                <a:spcPct val="90000"/>
              </a:lnSpc>
            </a:pPr>
            <a:r>
              <a:rPr lang="ja-JP" altLang="en-US" smtClean="0"/>
              <a:t>食欲亢進（甘いものが食べたくなる）</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ja-JP" smtClean="0"/>
              <a:t>PMS</a:t>
            </a:r>
            <a:r>
              <a:rPr lang="ja-JP" altLang="en-US" smtClean="0"/>
              <a:t>の精神的症状</a:t>
            </a:r>
          </a:p>
        </p:txBody>
      </p:sp>
      <p:sp>
        <p:nvSpPr>
          <p:cNvPr id="26627" name="Rectangle 3"/>
          <p:cNvSpPr>
            <a:spLocks noGrp="1" noChangeArrowheads="1"/>
          </p:cNvSpPr>
          <p:nvPr>
            <p:ph sz="quarter" idx="1"/>
          </p:nvPr>
        </p:nvSpPr>
        <p:spPr>
          <a:xfrm>
            <a:off x="468313" y="1772816"/>
            <a:ext cx="8229600" cy="4310484"/>
          </a:xfrm>
        </p:spPr>
        <p:txBody>
          <a:bodyPr>
            <a:normAutofit fontScale="92500" lnSpcReduction="20000"/>
          </a:bodyPr>
          <a:lstStyle/>
          <a:p>
            <a:pPr eaLnBrk="1" hangingPunct="1"/>
            <a:r>
              <a:rPr lang="ja-JP" altLang="en-US" dirty="0" smtClean="0"/>
              <a:t>倦怠感</a:t>
            </a:r>
          </a:p>
          <a:p>
            <a:pPr eaLnBrk="1" hangingPunct="1"/>
            <a:r>
              <a:rPr lang="ja-JP" altLang="en-US" dirty="0" smtClean="0"/>
              <a:t>眠気</a:t>
            </a:r>
            <a:r>
              <a:rPr lang="en-US" altLang="ja-JP" dirty="0" smtClean="0"/>
              <a:t>/</a:t>
            </a:r>
            <a:r>
              <a:rPr lang="ja-JP" altLang="en-US" dirty="0" smtClean="0"/>
              <a:t>不眠</a:t>
            </a:r>
          </a:p>
          <a:p>
            <a:pPr eaLnBrk="1" hangingPunct="1"/>
            <a:r>
              <a:rPr lang="ja-JP" altLang="en-US" dirty="0" smtClean="0"/>
              <a:t>イライラ・怒りっぽくなる</a:t>
            </a:r>
          </a:p>
          <a:p>
            <a:pPr eaLnBrk="1" hangingPunct="1"/>
            <a:r>
              <a:rPr lang="ja-JP" altLang="en-US" dirty="0" smtClean="0"/>
              <a:t>うつ状態・涙もろくなる</a:t>
            </a:r>
          </a:p>
          <a:p>
            <a:pPr eaLnBrk="1" hangingPunct="1"/>
            <a:r>
              <a:rPr lang="ja-JP" altLang="en-US" dirty="0" smtClean="0"/>
              <a:t>集中力の低下</a:t>
            </a:r>
          </a:p>
          <a:p>
            <a:pPr eaLnBrk="1" hangingPunct="1"/>
            <a:r>
              <a:rPr lang="ja-JP" altLang="en-US" dirty="0" smtClean="0"/>
              <a:t>判断力の低下</a:t>
            </a:r>
            <a:endParaRPr lang="en-US" altLang="ja-JP" dirty="0" smtClean="0"/>
          </a:p>
          <a:p>
            <a:pPr eaLnBrk="1" hangingPunct="1"/>
            <a:endParaRPr lang="en-US" altLang="ja-JP" dirty="0" smtClean="0"/>
          </a:p>
          <a:p>
            <a:pPr eaLnBrk="1" hangingPunct="1"/>
            <a:r>
              <a:rPr lang="ja-JP" altLang="en-US" i="1" dirty="0" smtClean="0"/>
              <a:t>（月経前は、喘息、アトピー、膠原病などの基礎疾患が悪化しやすい時期でもある。）</a:t>
            </a:r>
            <a:endParaRPr lang="ja-JP" altLang="en-US" dirty="0"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ja-JP" altLang="en-US" dirty="0" smtClean="0"/>
              <a:t>最近健康ブームですが</a:t>
            </a:r>
          </a:p>
        </p:txBody>
      </p:sp>
      <p:sp>
        <p:nvSpPr>
          <p:cNvPr id="5123" name="Rectangle 3"/>
          <p:cNvSpPr>
            <a:spLocks noGrp="1" noChangeArrowheads="1"/>
          </p:cNvSpPr>
          <p:nvPr>
            <p:ph type="body" idx="1"/>
          </p:nvPr>
        </p:nvSpPr>
        <p:spPr/>
        <p:txBody>
          <a:bodyPr/>
          <a:lstStyle/>
          <a:p>
            <a:pPr eaLnBrk="1" hangingPunct="1">
              <a:buFont typeface="Wingdings" pitchFamily="2" charset="2"/>
              <a:buNone/>
            </a:pPr>
            <a:r>
              <a:rPr lang="ja-JP" altLang="en-US" dirty="0" smtClean="0"/>
              <a:t>　</a:t>
            </a:r>
            <a:endParaRPr lang="en-US" altLang="ja-JP" dirty="0" smtClean="0"/>
          </a:p>
          <a:p>
            <a:pPr eaLnBrk="1" hangingPunct="1">
              <a:buFont typeface="Wingdings" pitchFamily="2" charset="2"/>
              <a:buNone/>
            </a:pPr>
            <a:endParaRPr lang="en-US" altLang="ja-JP" dirty="0" smtClean="0"/>
          </a:p>
          <a:p>
            <a:pPr eaLnBrk="1" hangingPunct="1">
              <a:buFont typeface="Wingdings" pitchFamily="2" charset="2"/>
              <a:buNone/>
            </a:pPr>
            <a:r>
              <a:rPr lang="ja-JP" altLang="en-US" sz="3600" dirty="0" smtClean="0">
                <a:solidFill>
                  <a:srgbClr val="FFC000"/>
                </a:solidFill>
              </a:rPr>
              <a:t>“健康とはどのような状態なのか？”</a:t>
            </a:r>
            <a:endParaRPr lang="en-US" altLang="ja-JP" sz="3600" dirty="0" smtClean="0">
              <a:solidFill>
                <a:srgbClr val="FFC000"/>
              </a:solidFill>
            </a:endParaRPr>
          </a:p>
          <a:p>
            <a:pPr eaLnBrk="1" hangingPunct="1">
              <a:buFont typeface="Wingdings" pitchFamily="2" charset="2"/>
              <a:buNone/>
            </a:pPr>
            <a:endParaRPr lang="en-US" altLang="ja-JP" sz="3600" dirty="0" smtClean="0">
              <a:solidFill>
                <a:srgbClr val="FFC000"/>
              </a:solidFill>
            </a:endParaRPr>
          </a:p>
          <a:p>
            <a:pPr eaLnBrk="1" hangingPunct="1">
              <a:buFont typeface="Wingdings" pitchFamily="2" charset="2"/>
              <a:buNone/>
            </a:pPr>
            <a:r>
              <a:rPr lang="ja-JP" altLang="en-US" sz="3600" dirty="0" smtClean="0">
                <a:solidFill>
                  <a:srgbClr val="FFC000"/>
                </a:solidFill>
              </a:rPr>
              <a:t>　ということについて、考えてみましょう</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ja-JP" smtClean="0"/>
              <a:t>PMS</a:t>
            </a:r>
            <a:r>
              <a:rPr lang="ja-JP" altLang="en-US" smtClean="0"/>
              <a:t>の困ること</a:t>
            </a:r>
          </a:p>
        </p:txBody>
      </p:sp>
      <p:sp>
        <p:nvSpPr>
          <p:cNvPr id="27651" name="Rectangle 3"/>
          <p:cNvSpPr>
            <a:spLocks noGrp="1" noChangeArrowheads="1"/>
          </p:cNvSpPr>
          <p:nvPr>
            <p:ph sz="quarter" idx="1"/>
          </p:nvPr>
        </p:nvSpPr>
        <p:spPr>
          <a:xfrm>
            <a:off x="612648" y="1916832"/>
            <a:ext cx="8153400" cy="4179168"/>
          </a:xfrm>
        </p:spPr>
        <p:txBody>
          <a:bodyPr/>
          <a:lstStyle/>
          <a:p>
            <a:pPr eaLnBrk="1" hangingPunct="1"/>
            <a:r>
              <a:rPr lang="ja-JP" altLang="en-US" dirty="0" smtClean="0"/>
              <a:t>人間関係をこわしてしまう。</a:t>
            </a:r>
          </a:p>
          <a:p>
            <a:pPr eaLnBrk="1" hangingPunct="1"/>
            <a:r>
              <a:rPr lang="ja-JP" altLang="en-US" dirty="0" smtClean="0"/>
              <a:t>子どもに当たってしまう。</a:t>
            </a:r>
          </a:p>
          <a:p>
            <a:pPr eaLnBrk="1" hangingPunct="1"/>
            <a:r>
              <a:rPr lang="ja-JP" altLang="en-US" dirty="0" smtClean="0"/>
              <a:t>仕事がはかどらない。</a:t>
            </a:r>
          </a:p>
          <a:p>
            <a:pPr eaLnBrk="1" hangingPunct="1"/>
            <a:r>
              <a:rPr lang="ja-JP" altLang="en-US" dirty="0" smtClean="0"/>
              <a:t>仕事上のミスをする。</a:t>
            </a:r>
          </a:p>
          <a:p>
            <a:pPr eaLnBrk="1" hangingPunct="1"/>
            <a:r>
              <a:rPr lang="ja-JP" altLang="en-US" dirty="0" smtClean="0"/>
              <a:t>職場での評価が</a:t>
            </a:r>
            <a:endParaRPr lang="en-US" altLang="ja-JP" dirty="0" smtClean="0"/>
          </a:p>
          <a:p>
            <a:pPr eaLnBrk="1" hangingPunct="1">
              <a:buFontTx/>
              <a:buNone/>
            </a:pPr>
            <a:r>
              <a:rPr lang="ja-JP" altLang="en-US" dirty="0" smtClean="0"/>
              <a:t>　　　下がる。</a:t>
            </a:r>
          </a:p>
          <a:p>
            <a:pPr eaLnBrk="1" hangingPunct="1"/>
            <a:endParaRPr lang="en-US" altLang="ja-JP" dirty="0" smtClean="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ja-JP" altLang="en-US" sz="3400" dirty="0" smtClean="0"/>
              <a:t>月経前症候群（</a:t>
            </a:r>
            <a:r>
              <a:rPr lang="en-US" altLang="ja-JP" sz="3400" dirty="0" smtClean="0"/>
              <a:t>PMS</a:t>
            </a:r>
            <a:r>
              <a:rPr lang="ja-JP" altLang="en-US" sz="3400" dirty="0" smtClean="0"/>
              <a:t>）が悪化する要因</a:t>
            </a:r>
            <a:endParaRPr lang="ja-JP" altLang="en-US" sz="3000" dirty="0" smtClean="0"/>
          </a:p>
        </p:txBody>
      </p:sp>
      <p:sp>
        <p:nvSpPr>
          <p:cNvPr id="25603" name="Rectangle 3"/>
          <p:cNvSpPr>
            <a:spLocks noGrp="1" noChangeArrowheads="1"/>
          </p:cNvSpPr>
          <p:nvPr>
            <p:ph type="body" idx="1"/>
          </p:nvPr>
        </p:nvSpPr>
        <p:spPr/>
        <p:txBody>
          <a:bodyPr/>
          <a:lstStyle/>
          <a:p>
            <a:pPr eaLnBrk="1" hangingPunct="1">
              <a:lnSpc>
                <a:spcPct val="90000"/>
              </a:lnSpc>
              <a:buFont typeface="Wingdings" pitchFamily="2" charset="2"/>
              <a:buChar char="Ø"/>
              <a:defRPr/>
            </a:pPr>
            <a:r>
              <a:rPr lang="ja-JP" altLang="en-US" smtClean="0"/>
              <a:t>過労</a:t>
            </a:r>
          </a:p>
          <a:p>
            <a:pPr eaLnBrk="1" hangingPunct="1">
              <a:lnSpc>
                <a:spcPct val="90000"/>
              </a:lnSpc>
              <a:buFont typeface="Wingdings" pitchFamily="2" charset="2"/>
              <a:buChar char="Ø"/>
              <a:defRPr/>
            </a:pPr>
            <a:r>
              <a:rPr lang="ja-JP" altLang="en-US" smtClean="0"/>
              <a:t>ストレス</a:t>
            </a:r>
          </a:p>
          <a:p>
            <a:pPr eaLnBrk="1" hangingPunct="1">
              <a:lnSpc>
                <a:spcPct val="90000"/>
              </a:lnSpc>
              <a:buFont typeface="Wingdings" pitchFamily="2" charset="2"/>
              <a:buChar char="Ø"/>
              <a:defRPr/>
            </a:pPr>
            <a:r>
              <a:rPr lang="ja-JP" altLang="en-US" smtClean="0"/>
              <a:t>過密労働（緊張の多い仕事）</a:t>
            </a:r>
          </a:p>
          <a:p>
            <a:pPr eaLnBrk="1" hangingPunct="1">
              <a:lnSpc>
                <a:spcPct val="90000"/>
              </a:lnSpc>
              <a:buFont typeface="Wingdings" pitchFamily="2" charset="2"/>
              <a:buChar char="Ø"/>
              <a:defRPr/>
            </a:pPr>
            <a:r>
              <a:rPr lang="ja-JP" altLang="en-US" smtClean="0"/>
              <a:t>職場環境の急変</a:t>
            </a:r>
          </a:p>
          <a:p>
            <a:pPr eaLnBrk="1" hangingPunct="1">
              <a:lnSpc>
                <a:spcPct val="90000"/>
              </a:lnSpc>
              <a:buFont typeface="Wingdings" pitchFamily="2" charset="2"/>
              <a:buChar char="Ø"/>
              <a:defRPr/>
            </a:pPr>
            <a:endParaRPr lang="ja-JP" altLang="en-US" smtClean="0"/>
          </a:p>
          <a:p>
            <a:pPr eaLnBrk="1" hangingPunct="1">
              <a:lnSpc>
                <a:spcPct val="90000"/>
              </a:lnSpc>
              <a:buFont typeface="Wingdings" pitchFamily="2" charset="2"/>
              <a:buChar char="Ø"/>
              <a:defRPr/>
            </a:pPr>
            <a:endParaRPr lang="ja-JP" altLang="en-US" smtClean="0"/>
          </a:p>
          <a:p>
            <a:pPr algn="ctr" eaLnBrk="1" hangingPunct="1">
              <a:lnSpc>
                <a:spcPct val="90000"/>
              </a:lnSpc>
              <a:buFont typeface="Wingdings" pitchFamily="2" charset="2"/>
              <a:buNone/>
              <a:defRPr/>
            </a:pPr>
            <a:r>
              <a:rPr lang="ja-JP" altLang="en-US" smtClean="0">
                <a:solidFill>
                  <a:srgbClr val="FF0000"/>
                </a:solidFill>
                <a:effectLst>
                  <a:outerShdw blurRad="38100" dist="38100" dir="2700000" algn="tl">
                    <a:srgbClr val="C0C0C0"/>
                  </a:outerShdw>
                </a:effectLst>
              </a:rPr>
              <a:t>これらが</a:t>
            </a:r>
            <a:r>
              <a:rPr lang="en-US" altLang="ja-JP" smtClean="0">
                <a:solidFill>
                  <a:srgbClr val="FF0000"/>
                </a:solidFill>
                <a:effectLst>
                  <a:outerShdw blurRad="38100" dist="38100" dir="2700000" algn="tl">
                    <a:srgbClr val="C0C0C0"/>
                  </a:outerShdw>
                </a:effectLst>
              </a:rPr>
              <a:t>PMS</a:t>
            </a:r>
            <a:r>
              <a:rPr lang="ja-JP" altLang="en-US" smtClean="0">
                <a:solidFill>
                  <a:srgbClr val="FF0000"/>
                </a:solidFill>
                <a:effectLst>
                  <a:outerShdw blurRad="38100" dist="38100" dir="2700000" algn="tl">
                    <a:srgbClr val="C0C0C0"/>
                  </a:outerShdw>
                </a:effectLst>
              </a:rPr>
              <a:t>を悪化させる可能性があります</a:t>
            </a:r>
          </a:p>
          <a:p>
            <a:pPr algn="ctr" eaLnBrk="1" hangingPunct="1">
              <a:lnSpc>
                <a:spcPct val="90000"/>
              </a:lnSpc>
              <a:buFont typeface="Wingdings" pitchFamily="2" charset="2"/>
              <a:buNone/>
              <a:defRPr/>
            </a:pPr>
            <a:r>
              <a:rPr lang="ja-JP" altLang="en-US" smtClean="0">
                <a:solidFill>
                  <a:srgbClr val="FF0000"/>
                </a:solidFill>
                <a:effectLst>
                  <a:outerShdw blurRad="38100" dist="38100" dir="2700000" algn="tl">
                    <a:srgbClr val="C0C0C0"/>
                  </a:outerShdw>
                </a:effectLst>
              </a:rPr>
              <a:t>更年期と間違える人が多いので要注意</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algn="ctr" eaLnBrk="1" hangingPunct="1"/>
            <a:r>
              <a:rPr lang="ja-JP" altLang="en-US" dirty="0" smtClean="0"/>
              <a:t>月経トラブルの解決法</a:t>
            </a:r>
          </a:p>
        </p:txBody>
      </p:sp>
      <p:sp>
        <p:nvSpPr>
          <p:cNvPr id="89091" name="Rectangle 3"/>
          <p:cNvSpPr>
            <a:spLocks noGrp="1" noChangeArrowheads="1"/>
          </p:cNvSpPr>
          <p:nvPr>
            <p:ph sz="quarter" idx="1"/>
          </p:nvPr>
        </p:nvSpPr>
        <p:spPr>
          <a:xfrm>
            <a:off x="251520" y="1484784"/>
            <a:ext cx="8514528" cy="4611216"/>
          </a:xfrm>
        </p:spPr>
        <p:txBody>
          <a:bodyPr>
            <a:normAutofit fontScale="85000" lnSpcReduction="10000"/>
          </a:bodyPr>
          <a:lstStyle/>
          <a:p>
            <a:pPr eaLnBrk="1" hangingPunct="1">
              <a:lnSpc>
                <a:spcPct val="120000"/>
              </a:lnSpc>
              <a:buFont typeface="Wingdings" pitchFamily="2" charset="2"/>
              <a:buChar char="Ø"/>
            </a:pPr>
            <a:r>
              <a:rPr lang="ja-JP" altLang="en-US" dirty="0" smtClean="0"/>
              <a:t>更年期障害と間違えないこと。</a:t>
            </a:r>
            <a:endParaRPr lang="en-US" altLang="ja-JP" dirty="0" smtClean="0"/>
          </a:p>
          <a:p>
            <a:pPr eaLnBrk="1" hangingPunct="1">
              <a:lnSpc>
                <a:spcPct val="120000"/>
              </a:lnSpc>
              <a:buFont typeface="Wingdings" pitchFamily="2" charset="2"/>
              <a:buChar char="Ø"/>
            </a:pPr>
            <a:endParaRPr lang="en-US" altLang="ja-JP" sz="1400" dirty="0" smtClean="0"/>
          </a:p>
          <a:p>
            <a:pPr eaLnBrk="1" hangingPunct="1">
              <a:lnSpc>
                <a:spcPct val="120000"/>
              </a:lnSpc>
              <a:buFont typeface="Wingdings" pitchFamily="2" charset="2"/>
              <a:buChar char="Ø"/>
            </a:pPr>
            <a:r>
              <a:rPr lang="ja-JP" altLang="en-US" dirty="0" smtClean="0"/>
              <a:t>働く環境を見直すこと。</a:t>
            </a:r>
            <a:endParaRPr lang="en-US" altLang="ja-JP" dirty="0" smtClean="0"/>
          </a:p>
          <a:p>
            <a:pPr eaLnBrk="1" hangingPunct="1">
              <a:lnSpc>
                <a:spcPct val="120000"/>
              </a:lnSpc>
              <a:buFont typeface="Wingdings" pitchFamily="2" charset="2"/>
              <a:buChar char="Ø"/>
            </a:pPr>
            <a:endParaRPr lang="en-US" altLang="ja-JP" sz="1400" dirty="0" smtClean="0"/>
          </a:p>
          <a:p>
            <a:pPr eaLnBrk="1" hangingPunct="1">
              <a:lnSpc>
                <a:spcPct val="120000"/>
              </a:lnSpc>
              <a:buFont typeface="Wingdings" pitchFamily="2" charset="2"/>
              <a:buChar char="Ø"/>
            </a:pPr>
            <a:r>
              <a:rPr lang="ja-JP" altLang="en-US" dirty="0" smtClean="0"/>
              <a:t>“女性ホルモンは、たくさんあるほど良い”　という間違った知識から、エストロゲン作用のあるサプリメントを常用して、症状を悪化させることがあるので要注意。</a:t>
            </a:r>
            <a:endParaRPr lang="en-US" altLang="ja-JP" dirty="0" smtClean="0"/>
          </a:p>
          <a:p>
            <a:pPr eaLnBrk="1" hangingPunct="1">
              <a:lnSpc>
                <a:spcPct val="120000"/>
              </a:lnSpc>
              <a:buFont typeface="Wingdings" pitchFamily="2" charset="2"/>
              <a:buChar char="Ø"/>
            </a:pPr>
            <a:endParaRPr lang="en-US" altLang="ja-JP" sz="1400" dirty="0" smtClean="0"/>
          </a:p>
          <a:p>
            <a:pPr eaLnBrk="1" hangingPunct="1">
              <a:lnSpc>
                <a:spcPct val="120000"/>
              </a:lnSpc>
              <a:buFont typeface="Wingdings" pitchFamily="2" charset="2"/>
              <a:buChar char="Ø"/>
            </a:pPr>
            <a:r>
              <a:rPr lang="ja-JP" altLang="en-US" dirty="0" smtClean="0"/>
              <a:t>ピルを用いると、排卵後の卵巣ホルモンの急激な増加がなくなり、月経不順・月経痛・</a:t>
            </a:r>
            <a:r>
              <a:rPr lang="en-US" altLang="ja-JP" dirty="0" smtClean="0"/>
              <a:t>PMS</a:t>
            </a:r>
            <a:r>
              <a:rPr lang="ja-JP" altLang="en-US" dirty="0" smtClean="0"/>
              <a:t>は改善する。</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 calcmode="lin" valueType="num">
                                      <p:cBhvr additive="base">
                                        <p:cTn id="7" dur="500" fill="hold"/>
                                        <p:tgtEl>
                                          <p:spTgt spid="890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90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9091">
                                            <p:txEl>
                                              <p:pRg st="2" end="2"/>
                                            </p:txEl>
                                          </p:spTgt>
                                        </p:tgtEl>
                                        <p:attrNameLst>
                                          <p:attrName>style.visibility</p:attrName>
                                        </p:attrNameLst>
                                      </p:cBhvr>
                                      <p:to>
                                        <p:strVal val="visible"/>
                                      </p:to>
                                    </p:set>
                                    <p:anim calcmode="lin" valueType="num">
                                      <p:cBhvr additive="base">
                                        <p:cTn id="13" dur="500" fill="hold"/>
                                        <p:tgtEl>
                                          <p:spTgt spid="8909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9091">
                                            <p:txEl>
                                              <p:pRg st="4" end="4"/>
                                            </p:txEl>
                                          </p:spTgt>
                                        </p:tgtEl>
                                        <p:attrNameLst>
                                          <p:attrName>style.visibility</p:attrName>
                                        </p:attrNameLst>
                                      </p:cBhvr>
                                      <p:to>
                                        <p:strVal val="visible"/>
                                      </p:to>
                                    </p:set>
                                    <p:anim calcmode="lin" valueType="num">
                                      <p:cBhvr additive="base">
                                        <p:cTn id="19" dur="500" fill="hold"/>
                                        <p:tgtEl>
                                          <p:spTgt spid="8909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90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9091">
                                            <p:txEl>
                                              <p:pRg st="6" end="6"/>
                                            </p:txEl>
                                          </p:spTgt>
                                        </p:tgtEl>
                                        <p:attrNameLst>
                                          <p:attrName>style.visibility</p:attrName>
                                        </p:attrNameLst>
                                      </p:cBhvr>
                                      <p:to>
                                        <p:strVal val="visible"/>
                                      </p:to>
                                    </p:set>
                                    <p:anim calcmode="lin" valueType="num">
                                      <p:cBhvr additive="base">
                                        <p:cTn id="25" dur="500" fill="hold"/>
                                        <p:tgtEl>
                                          <p:spTgt spid="89091">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909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a:xfrm>
            <a:off x="0" y="404664"/>
            <a:ext cx="8686800" cy="1080120"/>
          </a:xfrm>
        </p:spPr>
        <p:txBody>
          <a:bodyPr>
            <a:normAutofit fontScale="90000"/>
          </a:bodyPr>
          <a:lstStyle/>
          <a:p>
            <a:pPr algn="ctr" eaLnBrk="1" hangingPunct="1"/>
            <a:r>
              <a:rPr lang="ja-JP" altLang="en-US" sz="4000" dirty="0" smtClean="0"/>
              <a:t>ライフ・スタイルの変化で</a:t>
            </a:r>
            <a:r>
              <a:rPr lang="en-US" altLang="ja-JP" sz="4000" dirty="0" smtClean="0"/>
              <a:t/>
            </a:r>
            <a:br>
              <a:rPr lang="en-US" altLang="ja-JP" sz="4000" dirty="0" smtClean="0"/>
            </a:br>
            <a:r>
              <a:rPr lang="ja-JP" altLang="en-US" sz="4000" dirty="0" smtClean="0"/>
              <a:t>ピルの必要性が高まっている</a:t>
            </a:r>
            <a:r>
              <a:rPr lang="en-US" altLang="ja-JP" dirty="0" smtClean="0"/>
              <a:t/>
            </a:r>
            <a:br>
              <a:rPr lang="en-US" altLang="ja-JP" dirty="0" smtClean="0"/>
            </a:br>
            <a:endParaRPr lang="ja-JP" altLang="en-US" dirty="0" smtClean="0"/>
          </a:p>
        </p:txBody>
      </p:sp>
      <p:sp>
        <p:nvSpPr>
          <p:cNvPr id="20483" name="コンテンツ プレースホルダ 2"/>
          <p:cNvSpPr>
            <a:spLocks noGrp="1"/>
          </p:cNvSpPr>
          <p:nvPr>
            <p:ph sz="quarter" idx="1"/>
          </p:nvPr>
        </p:nvSpPr>
        <p:spPr/>
        <p:txBody>
          <a:bodyPr/>
          <a:lstStyle/>
          <a:p>
            <a:pPr eaLnBrk="1" hangingPunct="1"/>
            <a:endParaRPr lang="en-US" altLang="ja-JP" dirty="0" smtClean="0"/>
          </a:p>
          <a:p>
            <a:pPr eaLnBrk="1" hangingPunct="1">
              <a:buFont typeface="Wingdings" pitchFamily="2" charset="2"/>
              <a:buChar char="Ø"/>
            </a:pPr>
            <a:r>
              <a:rPr lang="ja-JP" altLang="en-US" dirty="0" smtClean="0"/>
              <a:t>平均寿命が伸びた</a:t>
            </a:r>
            <a:endParaRPr lang="en-US" altLang="ja-JP" dirty="0" smtClean="0"/>
          </a:p>
          <a:p>
            <a:pPr eaLnBrk="1" hangingPunct="1">
              <a:buFont typeface="Wingdings" pitchFamily="2" charset="2"/>
              <a:buChar char="Ø"/>
            </a:pPr>
            <a:r>
              <a:rPr lang="ja-JP" altLang="en-US" dirty="0" smtClean="0"/>
              <a:t>初経年齢が早くなった</a:t>
            </a:r>
            <a:endParaRPr lang="en-US" altLang="ja-JP" dirty="0" smtClean="0"/>
          </a:p>
          <a:p>
            <a:pPr eaLnBrk="1" hangingPunct="1">
              <a:buFont typeface="Wingdings" pitchFamily="2" charset="2"/>
              <a:buChar char="Ø"/>
            </a:pPr>
            <a:r>
              <a:rPr lang="ja-JP" altLang="en-US" dirty="0" smtClean="0"/>
              <a:t>出産年齢が遅くなった</a:t>
            </a:r>
            <a:endParaRPr lang="en-US" altLang="ja-JP" dirty="0" smtClean="0"/>
          </a:p>
          <a:p>
            <a:pPr eaLnBrk="1" hangingPunct="1">
              <a:buFont typeface="Wingdings" pitchFamily="2" charset="2"/>
              <a:buChar char="Ø"/>
            </a:pPr>
            <a:r>
              <a:rPr lang="ja-JP" altLang="en-US" dirty="0" smtClean="0"/>
              <a:t>出産回数が減った</a:t>
            </a:r>
            <a:endParaRPr lang="en-US" altLang="ja-JP" dirty="0" smtClean="0"/>
          </a:p>
          <a:p>
            <a:pPr algn="ctr" eaLnBrk="1" hangingPunct="1">
              <a:buFontTx/>
              <a:buNone/>
            </a:pPr>
            <a:r>
              <a:rPr lang="ja-JP" altLang="en-US" dirty="0" smtClean="0"/>
              <a:t>↓</a:t>
            </a:r>
            <a:endParaRPr lang="en-US" altLang="ja-JP" dirty="0" smtClean="0"/>
          </a:p>
          <a:p>
            <a:pPr eaLnBrk="1" hangingPunct="1">
              <a:buFontTx/>
              <a:buNone/>
            </a:pPr>
            <a:r>
              <a:rPr lang="ja-JP" altLang="en-US" dirty="0" smtClean="0">
                <a:solidFill>
                  <a:srgbClr val="92D050"/>
                </a:solidFill>
              </a:rPr>
              <a:t>一生に経験する月経の回数は、</a:t>
            </a:r>
            <a:r>
              <a:rPr lang="en-US" altLang="ja-JP" dirty="0" smtClean="0">
                <a:solidFill>
                  <a:srgbClr val="92D050"/>
                </a:solidFill>
              </a:rPr>
              <a:t>100</a:t>
            </a:r>
            <a:r>
              <a:rPr lang="ja-JP" altLang="en-US" dirty="0" smtClean="0">
                <a:solidFill>
                  <a:srgbClr val="92D050"/>
                </a:solidFill>
              </a:rPr>
              <a:t>年前の女性に比べて、比べものにならないほど多い。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ppt_x"/>
                                          </p:val>
                                        </p:tav>
                                        <p:tav tm="100000">
                                          <p:val>
                                            <p:strVal val="#ppt_x"/>
                                          </p:val>
                                        </p:tav>
                                      </p:tavLst>
                                    </p:anim>
                                    <p:anim calcmode="lin" valueType="num">
                                      <p:cBhvr additive="base">
                                        <p:cTn id="8" dur="500" fill="hold"/>
                                        <p:tgtEl>
                                          <p:spTgt spid="2048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 calcmode="lin" valueType="num">
                                      <p:cBhvr additive="base">
                                        <p:cTn id="25" dur="5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483">
                                            <p:txEl>
                                              <p:pRg st="4" end="4"/>
                                            </p:txEl>
                                          </p:spTgt>
                                        </p:tgtEl>
                                        <p:attrNameLst>
                                          <p:attrName>style.visibility</p:attrName>
                                        </p:attrNameLst>
                                      </p:cBhvr>
                                      <p:to>
                                        <p:strVal val="visible"/>
                                      </p:to>
                                    </p:set>
                                    <p:anim calcmode="lin" valueType="num">
                                      <p:cBhvr additive="base">
                                        <p:cTn id="31" dur="5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483">
                                            <p:txEl>
                                              <p:pRg st="5" end="5"/>
                                            </p:txEl>
                                          </p:spTgt>
                                        </p:tgtEl>
                                        <p:attrNameLst>
                                          <p:attrName>style.visibility</p:attrName>
                                        </p:attrNameLst>
                                      </p:cBhvr>
                                      <p:to>
                                        <p:strVal val="visible"/>
                                      </p:to>
                                    </p:set>
                                    <p:anim calcmode="lin" valueType="num">
                                      <p:cBhvr additive="base">
                                        <p:cTn id="37" dur="5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48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483">
                                            <p:txEl>
                                              <p:pRg st="6" end="6"/>
                                            </p:txEl>
                                          </p:spTgt>
                                        </p:tgtEl>
                                        <p:attrNameLst>
                                          <p:attrName>style.visibility</p:attrName>
                                        </p:attrNameLst>
                                      </p:cBhvr>
                                      <p:to>
                                        <p:strVal val="visible"/>
                                      </p:to>
                                    </p:set>
                                    <p:anim calcmode="lin" valueType="num">
                                      <p:cBhvr additive="base">
                                        <p:cTn id="43" dur="500" fill="hold"/>
                                        <p:tgtEl>
                                          <p:spTgt spid="2048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048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7"/>
          <p:cNvSpPr>
            <a:spLocks noGrp="1"/>
          </p:cNvSpPr>
          <p:nvPr>
            <p:ph type="title"/>
          </p:nvPr>
        </p:nvSpPr>
        <p:spPr>
          <a:xfrm>
            <a:off x="457200" y="332656"/>
            <a:ext cx="8229600" cy="864096"/>
          </a:xfrm>
        </p:spPr>
        <p:txBody>
          <a:bodyPr>
            <a:normAutofit fontScale="90000"/>
          </a:bodyPr>
          <a:lstStyle/>
          <a:p>
            <a:pPr eaLnBrk="1" hangingPunct="1"/>
            <a:r>
              <a:rPr lang="en-US" altLang="ja-JP" sz="5400" dirty="0" smtClean="0"/>
              <a:t/>
            </a:r>
            <a:br>
              <a:rPr lang="en-US" altLang="ja-JP" sz="5400" dirty="0" smtClean="0"/>
            </a:br>
            <a:r>
              <a:rPr lang="ja-JP" altLang="en-US" sz="5400" dirty="0" smtClean="0"/>
              <a:t>昔の女性の月経の回数は</a:t>
            </a:r>
            <a:r>
              <a:rPr lang="ja-JP" altLang="en-US" sz="7200" dirty="0" smtClean="0">
                <a:solidFill>
                  <a:srgbClr val="00B050"/>
                </a:solidFill>
              </a:rPr>
              <a:t>５０ </a:t>
            </a:r>
            <a:r>
              <a:rPr lang="en-US" altLang="ja-JP" sz="5400" dirty="0" smtClean="0"/>
              <a:t/>
            </a:r>
            <a:br>
              <a:rPr lang="en-US" altLang="ja-JP" sz="5400" dirty="0" smtClean="0"/>
            </a:br>
            <a:r>
              <a:rPr lang="en-US" altLang="ja-JP" dirty="0" smtClean="0"/>
              <a:t/>
            </a:r>
            <a:br>
              <a:rPr lang="en-US" altLang="ja-JP" dirty="0" smtClean="0"/>
            </a:br>
            <a:endParaRPr lang="ja-JP" altLang="en-US" dirty="0" smtClean="0"/>
          </a:p>
        </p:txBody>
      </p:sp>
      <p:sp>
        <p:nvSpPr>
          <p:cNvPr id="11" name="縦書きテキスト プレースホルダ 10"/>
          <p:cNvSpPr>
            <a:spLocks noGrp="1"/>
          </p:cNvSpPr>
          <p:nvPr>
            <p:ph sz="quarter" idx="1"/>
          </p:nvPr>
        </p:nvSpPr>
        <p:spPr>
          <a:xfrm>
            <a:off x="457200" y="2636912"/>
            <a:ext cx="8229600" cy="3489251"/>
          </a:xfrm>
        </p:spPr>
        <p:txBody>
          <a:bodyPr/>
          <a:lstStyle/>
          <a:p>
            <a:pPr algn="ctr">
              <a:buNone/>
            </a:pPr>
            <a:endParaRPr lang="en-US" altLang="ja-JP" sz="6600" dirty="0" smtClean="0"/>
          </a:p>
          <a:p>
            <a:pPr algn="ctr">
              <a:buNone/>
            </a:pPr>
            <a:r>
              <a:rPr lang="ja-JP" altLang="en-US" sz="6600" dirty="0" smtClean="0"/>
              <a:t>現代の女性は</a:t>
            </a:r>
            <a:r>
              <a:rPr lang="ja-JP" altLang="en-US" sz="8800" dirty="0" smtClean="0">
                <a:solidFill>
                  <a:srgbClr val="00B050"/>
                </a:solidFill>
              </a:rPr>
              <a:t>４５０</a:t>
            </a:r>
            <a:r>
              <a:rPr lang="en-US" altLang="ja-JP" sz="5400" dirty="0" smtClean="0">
                <a:solidFill>
                  <a:srgbClr val="00B050"/>
                </a:solidFill>
              </a:rPr>
              <a:t/>
            </a:r>
            <a:br>
              <a:rPr lang="en-US" altLang="ja-JP" sz="5400" dirty="0" smtClean="0">
                <a:solidFill>
                  <a:srgbClr val="00B050"/>
                </a:solidFill>
              </a:rPr>
            </a:br>
            <a:r>
              <a:rPr lang="en-US" altLang="ja-JP" sz="5400" dirty="0" smtClean="0">
                <a:solidFill>
                  <a:srgbClr val="00B050"/>
                </a:solidFill>
              </a:rPr>
              <a:t>(</a:t>
            </a:r>
            <a:r>
              <a:rPr lang="ja-JP" altLang="en-US" sz="5400" dirty="0" smtClean="0">
                <a:solidFill>
                  <a:srgbClr val="00B050"/>
                </a:solidFill>
              </a:rPr>
              <a:t>約</a:t>
            </a:r>
            <a:r>
              <a:rPr lang="en-US" altLang="ja-JP" sz="5400" dirty="0" smtClean="0">
                <a:solidFill>
                  <a:srgbClr val="00B050"/>
                </a:solidFill>
              </a:rPr>
              <a:t>35</a:t>
            </a:r>
            <a:r>
              <a:rPr lang="ja-JP" altLang="en-US" sz="5400" dirty="0" smtClean="0">
                <a:solidFill>
                  <a:srgbClr val="00B050"/>
                </a:solidFill>
              </a:rPr>
              <a:t>年）</a:t>
            </a:r>
            <a:endParaRPr kumimoji="1" lang="ja-JP" altLang="en-US" sz="5400" dirty="0"/>
          </a:p>
        </p:txBody>
      </p:sp>
      <p:sp>
        <p:nvSpPr>
          <p:cNvPr id="21507" name="下矢印 2"/>
          <p:cNvSpPr>
            <a:spLocks noChangeArrowheads="1"/>
          </p:cNvSpPr>
          <p:nvPr/>
        </p:nvSpPr>
        <p:spPr bwMode="auto">
          <a:xfrm>
            <a:off x="6429375" y="3071813"/>
            <a:ext cx="484188" cy="977900"/>
          </a:xfrm>
          <a:prstGeom prst="downArrow">
            <a:avLst>
              <a:gd name="adj1" fmla="val 50000"/>
              <a:gd name="adj2" fmla="val 50024"/>
            </a:avLst>
          </a:prstGeom>
          <a:noFill/>
          <a:ln w="9525" algn="ctr">
            <a:noFill/>
            <a:round/>
            <a:headEnd/>
            <a:tailEnd/>
          </a:ln>
        </p:spPr>
        <p:txBody>
          <a:bodyPr/>
          <a:lstStyle/>
          <a:p>
            <a:pPr marL="742950" indent="-285750"/>
            <a:endParaRPr lang="ja-JP" altLang="en-US"/>
          </a:p>
        </p:txBody>
      </p:sp>
      <p:sp>
        <p:nvSpPr>
          <p:cNvPr id="21508" name="下矢印 3"/>
          <p:cNvSpPr>
            <a:spLocks noChangeArrowheads="1"/>
          </p:cNvSpPr>
          <p:nvPr/>
        </p:nvSpPr>
        <p:spPr bwMode="auto">
          <a:xfrm>
            <a:off x="2771800" y="2132856"/>
            <a:ext cx="3000375" cy="2078534"/>
          </a:xfrm>
          <a:prstGeom prst="downArrow">
            <a:avLst>
              <a:gd name="adj1" fmla="val 50000"/>
              <a:gd name="adj2" fmla="val 50000"/>
            </a:avLst>
          </a:prstGeom>
          <a:solidFill>
            <a:schemeClr val="accent1">
              <a:lumMod val="60000"/>
              <a:lumOff val="40000"/>
            </a:schemeClr>
          </a:solidFill>
          <a:ln w="9525" algn="ctr">
            <a:noFill/>
            <a:round/>
            <a:headEnd/>
            <a:tailEnd/>
          </a:ln>
        </p:spPr>
        <p:txBody>
          <a:bodyPr/>
          <a:lstStyle/>
          <a:p>
            <a:pPr marL="742950" indent="-285750"/>
            <a:endParaRPr lang="ja-JP" altLang="en-US"/>
          </a:p>
        </p:txBody>
      </p:sp>
      <p:sp>
        <p:nvSpPr>
          <p:cNvPr id="21510" name="下矢印 5"/>
          <p:cNvSpPr>
            <a:spLocks noChangeArrowheads="1"/>
          </p:cNvSpPr>
          <p:nvPr/>
        </p:nvSpPr>
        <p:spPr bwMode="auto">
          <a:xfrm>
            <a:off x="3571875" y="1714500"/>
            <a:ext cx="1270000" cy="1000125"/>
          </a:xfrm>
          <a:prstGeom prst="downArrow">
            <a:avLst>
              <a:gd name="adj1" fmla="val 100000"/>
              <a:gd name="adj2" fmla="val 50000"/>
            </a:avLst>
          </a:prstGeom>
          <a:noFill/>
          <a:ln w="9525" algn="ctr">
            <a:noFill/>
            <a:round/>
            <a:headEnd/>
            <a:tailEnd/>
          </a:ln>
        </p:spPr>
        <p:txBody>
          <a:bodyPr/>
          <a:lstStyle/>
          <a:p>
            <a:pPr marL="742950" indent="-285750"/>
            <a:endParaRPr lang="ja-JP" altLang="en-US"/>
          </a:p>
        </p:txBody>
      </p:sp>
      <p:sp>
        <p:nvSpPr>
          <p:cNvPr id="21511" name="下矢印 6"/>
          <p:cNvSpPr>
            <a:spLocks noChangeArrowheads="1"/>
          </p:cNvSpPr>
          <p:nvPr/>
        </p:nvSpPr>
        <p:spPr bwMode="auto">
          <a:xfrm>
            <a:off x="1187624" y="2000250"/>
            <a:ext cx="7416824" cy="977900"/>
          </a:xfrm>
          <a:prstGeom prst="downArrow">
            <a:avLst>
              <a:gd name="adj1" fmla="val 50000"/>
              <a:gd name="adj2" fmla="val 50024"/>
            </a:avLst>
          </a:prstGeom>
          <a:noFill/>
          <a:ln w="9525" algn="ctr">
            <a:noFill/>
            <a:round/>
            <a:headEnd/>
            <a:tailEnd/>
          </a:ln>
        </p:spPr>
        <p:txBody>
          <a:bodyPr/>
          <a:lstStyle/>
          <a:p>
            <a:pPr marL="742950" indent="-285750"/>
            <a:r>
              <a:rPr lang="en-US" altLang="ja-JP" dirty="0" smtClean="0"/>
              <a:t/>
            </a:r>
            <a:br>
              <a:rPr lang="en-US" altLang="ja-JP" dirty="0" smtClean="0"/>
            </a:br>
            <a:endParaRPr lang="ja-JP" altLang="en-US" dirty="0"/>
          </a:p>
        </p:txBody>
      </p:sp>
      <p:sp>
        <p:nvSpPr>
          <p:cNvPr id="21512" name="下矢印 7"/>
          <p:cNvSpPr>
            <a:spLocks noChangeArrowheads="1"/>
          </p:cNvSpPr>
          <p:nvPr/>
        </p:nvSpPr>
        <p:spPr bwMode="auto">
          <a:xfrm>
            <a:off x="2267744" y="2132856"/>
            <a:ext cx="4752528" cy="1263650"/>
          </a:xfrm>
          <a:prstGeom prst="downArrow">
            <a:avLst>
              <a:gd name="adj1" fmla="val 100000"/>
              <a:gd name="adj2" fmla="val 50022"/>
            </a:avLst>
          </a:prstGeom>
          <a:noFill/>
          <a:ln w="9525" algn="ctr">
            <a:noFill/>
            <a:round/>
            <a:headEnd/>
            <a:tailEnd/>
          </a:ln>
        </p:spPr>
        <p:txBody>
          <a:bodyPr/>
          <a:lstStyle/>
          <a:p>
            <a:pPr marL="742950" indent="-285750"/>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ppt_x"/>
                                          </p:val>
                                        </p:tav>
                                        <p:tav tm="100000">
                                          <p:val>
                                            <p:strVal val="#ppt_x"/>
                                          </p:val>
                                        </p:tav>
                                      </p:tavLst>
                                    </p:anim>
                                    <p:anim calcmode="lin" valueType="num">
                                      <p:cBhvr additive="base">
                                        <p:cTn id="8" dur="500" fill="hold"/>
                                        <p:tgtEl>
                                          <p:spTgt spid="215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8"/>
                                        </p:tgtEl>
                                        <p:attrNameLst>
                                          <p:attrName>style.visibility</p:attrName>
                                        </p:attrNameLst>
                                      </p:cBhvr>
                                      <p:to>
                                        <p:strVal val="visible"/>
                                      </p:to>
                                    </p:set>
                                    <p:anim calcmode="lin" valueType="num">
                                      <p:cBhvr additive="base">
                                        <p:cTn id="13" dur="500" fill="hold"/>
                                        <p:tgtEl>
                                          <p:spTgt spid="21508"/>
                                        </p:tgtEl>
                                        <p:attrNameLst>
                                          <p:attrName>ppt_x</p:attrName>
                                        </p:attrNameLst>
                                      </p:cBhvr>
                                      <p:tavLst>
                                        <p:tav tm="0">
                                          <p:val>
                                            <p:strVal val="#ppt_x"/>
                                          </p:val>
                                        </p:tav>
                                        <p:tav tm="100000">
                                          <p:val>
                                            <p:strVal val="#ppt_x"/>
                                          </p:val>
                                        </p:tav>
                                      </p:tavLst>
                                    </p:anim>
                                    <p:anim calcmode="lin" valueType="num">
                                      <p:cBhvr additive="base">
                                        <p:cTn id="14" dur="500" fill="hold"/>
                                        <p:tgtEl>
                                          <p:spTgt spid="2150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 calcmode="lin" valueType="num">
                                      <p:cBhvr additive="base">
                                        <p:cTn id="19"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11" grpId="0" build="p"/>
      <p:bldP spid="2150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このように現代の女性は</a:t>
            </a:r>
            <a:endParaRPr kumimoji="1" lang="ja-JP" altLang="en-US" dirty="0"/>
          </a:p>
        </p:txBody>
      </p:sp>
      <p:sp>
        <p:nvSpPr>
          <p:cNvPr id="3" name="コンテンツ プレースホルダ 2"/>
          <p:cNvSpPr>
            <a:spLocks noGrp="1"/>
          </p:cNvSpPr>
          <p:nvPr>
            <p:ph sz="quarter" idx="1"/>
          </p:nvPr>
        </p:nvSpPr>
        <p:spPr/>
        <p:txBody>
          <a:bodyPr>
            <a:normAutofit fontScale="77500" lnSpcReduction="20000"/>
          </a:bodyPr>
          <a:lstStyle/>
          <a:p>
            <a:pPr algn="ctr">
              <a:buNone/>
            </a:pPr>
            <a:r>
              <a:rPr lang="ja-JP" altLang="en-US" sz="3500" dirty="0" smtClean="0">
                <a:solidFill>
                  <a:srgbClr val="00B050"/>
                </a:solidFill>
              </a:rPr>
              <a:t>迎える月経の回数が多くなり</a:t>
            </a:r>
            <a:r>
              <a:rPr lang="en-US" altLang="ja-JP" sz="3500" dirty="0" smtClean="0">
                <a:solidFill>
                  <a:srgbClr val="00B050"/>
                </a:solidFill>
              </a:rPr>
              <a:t/>
            </a:r>
            <a:br>
              <a:rPr lang="en-US" altLang="ja-JP" sz="3500" dirty="0" smtClean="0">
                <a:solidFill>
                  <a:srgbClr val="00B050"/>
                </a:solidFill>
              </a:rPr>
            </a:br>
            <a:r>
              <a:rPr lang="ja-JP" altLang="en-US" sz="3500" dirty="0" smtClean="0">
                <a:solidFill>
                  <a:srgbClr val="00B050"/>
                </a:solidFill>
              </a:rPr>
              <a:t>出産年齢が高くなったために</a:t>
            </a:r>
            <a:endParaRPr lang="en-US" altLang="ja-JP" sz="3500" dirty="0" smtClean="0">
              <a:solidFill>
                <a:srgbClr val="00B050"/>
              </a:solidFill>
            </a:endParaRPr>
          </a:p>
          <a:p>
            <a:endParaRPr lang="en-US" altLang="ja-JP" dirty="0" smtClean="0">
              <a:solidFill>
                <a:srgbClr val="00B050"/>
              </a:solidFill>
            </a:endParaRPr>
          </a:p>
          <a:p>
            <a:r>
              <a:rPr lang="ja-JP" altLang="en-US" sz="3500" dirty="0" smtClean="0"/>
              <a:t>避妊が必要な期間が長く</a:t>
            </a:r>
            <a:endParaRPr lang="en-US" altLang="ja-JP" sz="3500" dirty="0" smtClean="0"/>
          </a:p>
          <a:p>
            <a:r>
              <a:rPr lang="ja-JP" altLang="en-US" sz="3500" dirty="0" smtClean="0"/>
              <a:t>月経に悩まされることが多く</a:t>
            </a:r>
            <a:endParaRPr lang="en-US" altLang="ja-JP" sz="3500" dirty="0" smtClean="0"/>
          </a:p>
          <a:p>
            <a:r>
              <a:rPr lang="ja-JP" altLang="en-US" sz="3500" dirty="0" smtClean="0"/>
              <a:t>出産前に婦人科の病気にかかる心配</a:t>
            </a:r>
            <a:endParaRPr lang="en-US" altLang="ja-JP" sz="3500" dirty="0" smtClean="0"/>
          </a:p>
          <a:p>
            <a:r>
              <a:rPr lang="ja-JP" altLang="en-US" sz="3500" dirty="0" smtClean="0"/>
              <a:t>加齢に伴う不妊リスクの上昇</a:t>
            </a:r>
            <a:endParaRPr lang="en-US" altLang="ja-JP" sz="3500" dirty="0" smtClean="0"/>
          </a:p>
          <a:p>
            <a:pPr>
              <a:buNone/>
            </a:pPr>
            <a:endParaRPr lang="en-US" altLang="ja-JP" sz="3500" dirty="0" smtClean="0"/>
          </a:p>
          <a:p>
            <a:pPr algn="ctr">
              <a:buNone/>
            </a:pPr>
            <a:r>
              <a:rPr lang="ja-JP" altLang="en-US" sz="3000" dirty="0" smtClean="0"/>
              <a:t>昔の女性になかった問題を抱えています。</a:t>
            </a:r>
            <a:endParaRPr lang="en-US" altLang="ja-JP" sz="3000" dirty="0" smtClean="0"/>
          </a:p>
          <a:p>
            <a:endParaRPr lang="en-US" altLang="ja-JP" sz="3200" dirty="0" smtClean="0"/>
          </a:p>
          <a:p>
            <a:pPr algn="ctr">
              <a:buNone/>
            </a:pPr>
            <a:r>
              <a:rPr lang="ja-JP" altLang="en-US" sz="3200" dirty="0" smtClean="0">
                <a:solidFill>
                  <a:srgbClr val="0070C0"/>
                </a:solidFill>
              </a:rPr>
              <a:t>それを解決するには？</a:t>
            </a:r>
            <a:endParaRPr kumimoji="1" lang="ja-JP"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eaLnBrk="1" hangingPunct="1"/>
            <a:r>
              <a:rPr lang="ja-JP" altLang="en-US" dirty="0" smtClean="0"/>
              <a:t>ピルの避妊以外のメリット</a:t>
            </a:r>
          </a:p>
        </p:txBody>
      </p:sp>
      <p:sp>
        <p:nvSpPr>
          <p:cNvPr id="107523" name="Rectangle 3"/>
          <p:cNvSpPr>
            <a:spLocks noGrp="1" noChangeArrowheads="1"/>
          </p:cNvSpPr>
          <p:nvPr>
            <p:ph sz="quarter" idx="1"/>
          </p:nvPr>
        </p:nvSpPr>
        <p:spPr>
          <a:xfrm>
            <a:off x="395536" y="1772816"/>
            <a:ext cx="8496944" cy="4323184"/>
          </a:xfrm>
        </p:spPr>
        <p:txBody>
          <a:bodyPr/>
          <a:lstStyle/>
          <a:p>
            <a:pPr eaLnBrk="1" hangingPunct="1">
              <a:buFont typeface="Wingdings" pitchFamily="2" charset="2"/>
              <a:buChar char="Ø"/>
            </a:pPr>
            <a:r>
              <a:rPr lang="ja-JP" altLang="en-US" dirty="0" smtClean="0"/>
              <a:t>月経痛・月経困難症の改善</a:t>
            </a:r>
          </a:p>
          <a:p>
            <a:pPr eaLnBrk="1" hangingPunct="1">
              <a:buFont typeface="Wingdings" pitchFamily="2" charset="2"/>
              <a:buChar char="Ø"/>
            </a:pPr>
            <a:r>
              <a:rPr lang="ja-JP" altLang="en-US" dirty="0" smtClean="0"/>
              <a:t>月経量の減少→貧血の改善</a:t>
            </a:r>
          </a:p>
          <a:p>
            <a:pPr eaLnBrk="1" hangingPunct="1">
              <a:buFont typeface="Wingdings" pitchFamily="2" charset="2"/>
              <a:buChar char="Ø"/>
            </a:pPr>
            <a:r>
              <a:rPr lang="en-US" altLang="ja-JP" dirty="0" smtClean="0"/>
              <a:t>PMS</a:t>
            </a:r>
            <a:r>
              <a:rPr lang="ja-JP" altLang="en-US" dirty="0" smtClean="0"/>
              <a:t>の改善</a:t>
            </a:r>
          </a:p>
          <a:p>
            <a:pPr eaLnBrk="1" hangingPunct="1">
              <a:buFont typeface="Wingdings" pitchFamily="2" charset="2"/>
              <a:buChar char="Ø"/>
            </a:pPr>
            <a:r>
              <a:rPr lang="ja-JP" altLang="en-US" dirty="0" smtClean="0"/>
              <a:t>ニキビの改善</a:t>
            </a:r>
          </a:p>
          <a:p>
            <a:pPr eaLnBrk="1" hangingPunct="1">
              <a:buFont typeface="Wingdings" pitchFamily="2" charset="2"/>
              <a:buChar char="Ø"/>
            </a:pPr>
            <a:r>
              <a:rPr lang="ja-JP" altLang="en-US" dirty="0" smtClean="0"/>
              <a:t>月経周期が順調に（月経がいつ来るかわかる）</a:t>
            </a:r>
          </a:p>
          <a:p>
            <a:pPr eaLnBrk="1" hangingPunct="1">
              <a:buFont typeface="Wingdings" pitchFamily="2" charset="2"/>
              <a:buChar char="Ø"/>
            </a:pPr>
            <a:r>
              <a:rPr lang="ja-JP" altLang="en-US" dirty="0" smtClean="0"/>
              <a:t>子宮体癌、卵巣癌、大腸ガンのリスクの減少</a:t>
            </a:r>
            <a:endParaRPr lang="en-US" altLang="ja-JP" dirty="0" smtClean="0"/>
          </a:p>
          <a:p>
            <a:pPr eaLnBrk="1" hangingPunct="1">
              <a:buFont typeface="Wingdings" pitchFamily="2" charset="2"/>
              <a:buChar char="Ø"/>
            </a:pPr>
            <a:r>
              <a:rPr lang="ja-JP" altLang="en-US" dirty="0" smtClean="0"/>
              <a:t>子宮内膜症のリスクの減少</a:t>
            </a:r>
          </a:p>
          <a:p>
            <a:pPr eaLnBrk="1" hangingPunct="1">
              <a:buFontTx/>
              <a:buNone/>
            </a:pPr>
            <a:endParaRPr lang="en-US" altLang="ja-JP"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7522"/>
                                        </p:tgtEl>
                                        <p:attrNameLst>
                                          <p:attrName>style.visibility</p:attrName>
                                        </p:attrNameLst>
                                      </p:cBhvr>
                                      <p:to>
                                        <p:strVal val="visible"/>
                                      </p:to>
                                    </p:set>
                                    <p:anim calcmode="lin" valueType="num">
                                      <p:cBhvr additive="base">
                                        <p:cTn id="7" dur="500" fill="hold"/>
                                        <p:tgtEl>
                                          <p:spTgt spid="107522"/>
                                        </p:tgtEl>
                                        <p:attrNameLst>
                                          <p:attrName>ppt_x</p:attrName>
                                        </p:attrNameLst>
                                      </p:cBhvr>
                                      <p:tavLst>
                                        <p:tav tm="0">
                                          <p:val>
                                            <p:strVal val="#ppt_x"/>
                                          </p:val>
                                        </p:tav>
                                        <p:tav tm="100000">
                                          <p:val>
                                            <p:strVal val="#ppt_x"/>
                                          </p:val>
                                        </p:tav>
                                      </p:tavLst>
                                    </p:anim>
                                    <p:anim calcmode="lin" valueType="num">
                                      <p:cBhvr additive="base">
                                        <p:cTn id="8" dur="500" fill="hold"/>
                                        <p:tgtEl>
                                          <p:spTgt spid="1075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7523">
                                            <p:txEl>
                                              <p:pRg st="0" end="0"/>
                                            </p:txEl>
                                          </p:spTgt>
                                        </p:tgtEl>
                                        <p:attrNameLst>
                                          <p:attrName>style.visibility</p:attrName>
                                        </p:attrNameLst>
                                      </p:cBhvr>
                                      <p:to>
                                        <p:strVal val="visible"/>
                                      </p:to>
                                    </p:set>
                                    <p:anim calcmode="lin" valueType="num">
                                      <p:cBhvr additive="base">
                                        <p:cTn id="13" dur="500" fill="hold"/>
                                        <p:tgtEl>
                                          <p:spTgt spid="10752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75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7523">
                                            <p:txEl>
                                              <p:pRg st="1" end="1"/>
                                            </p:txEl>
                                          </p:spTgt>
                                        </p:tgtEl>
                                        <p:attrNameLst>
                                          <p:attrName>style.visibility</p:attrName>
                                        </p:attrNameLst>
                                      </p:cBhvr>
                                      <p:to>
                                        <p:strVal val="visible"/>
                                      </p:to>
                                    </p:set>
                                    <p:anim calcmode="lin" valueType="num">
                                      <p:cBhvr additive="base">
                                        <p:cTn id="19" dur="500" fill="hold"/>
                                        <p:tgtEl>
                                          <p:spTgt spid="10752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75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7523">
                                            <p:txEl>
                                              <p:pRg st="2" end="2"/>
                                            </p:txEl>
                                          </p:spTgt>
                                        </p:tgtEl>
                                        <p:attrNameLst>
                                          <p:attrName>style.visibility</p:attrName>
                                        </p:attrNameLst>
                                      </p:cBhvr>
                                      <p:to>
                                        <p:strVal val="visible"/>
                                      </p:to>
                                    </p:set>
                                    <p:anim calcmode="lin" valueType="num">
                                      <p:cBhvr additive="base">
                                        <p:cTn id="25" dur="500" fill="hold"/>
                                        <p:tgtEl>
                                          <p:spTgt spid="10752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75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7523">
                                            <p:txEl>
                                              <p:pRg st="3" end="3"/>
                                            </p:txEl>
                                          </p:spTgt>
                                        </p:tgtEl>
                                        <p:attrNameLst>
                                          <p:attrName>style.visibility</p:attrName>
                                        </p:attrNameLst>
                                      </p:cBhvr>
                                      <p:to>
                                        <p:strVal val="visible"/>
                                      </p:to>
                                    </p:set>
                                    <p:anim calcmode="lin" valueType="num">
                                      <p:cBhvr additive="base">
                                        <p:cTn id="31" dur="500" fill="hold"/>
                                        <p:tgtEl>
                                          <p:spTgt spid="10752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75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7523">
                                            <p:txEl>
                                              <p:pRg st="4" end="4"/>
                                            </p:txEl>
                                          </p:spTgt>
                                        </p:tgtEl>
                                        <p:attrNameLst>
                                          <p:attrName>style.visibility</p:attrName>
                                        </p:attrNameLst>
                                      </p:cBhvr>
                                      <p:to>
                                        <p:strVal val="visible"/>
                                      </p:to>
                                    </p:set>
                                    <p:anim calcmode="lin" valueType="num">
                                      <p:cBhvr additive="base">
                                        <p:cTn id="37" dur="500" fill="hold"/>
                                        <p:tgtEl>
                                          <p:spTgt spid="10752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75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7523">
                                            <p:txEl>
                                              <p:pRg st="5" end="5"/>
                                            </p:txEl>
                                          </p:spTgt>
                                        </p:tgtEl>
                                        <p:attrNameLst>
                                          <p:attrName>style.visibility</p:attrName>
                                        </p:attrNameLst>
                                      </p:cBhvr>
                                      <p:to>
                                        <p:strVal val="visible"/>
                                      </p:to>
                                    </p:set>
                                    <p:anim calcmode="lin" valueType="num">
                                      <p:cBhvr additive="base">
                                        <p:cTn id="43" dur="500" fill="hold"/>
                                        <p:tgtEl>
                                          <p:spTgt spid="10752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75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7523">
                                            <p:txEl>
                                              <p:pRg st="6" end="6"/>
                                            </p:txEl>
                                          </p:spTgt>
                                        </p:tgtEl>
                                        <p:attrNameLst>
                                          <p:attrName>style.visibility</p:attrName>
                                        </p:attrNameLst>
                                      </p:cBhvr>
                                      <p:to>
                                        <p:strVal val="visible"/>
                                      </p:to>
                                    </p:set>
                                    <p:anim calcmode="lin" valueType="num">
                                      <p:cBhvr additive="base">
                                        <p:cTn id="49" dur="500" fill="hold"/>
                                        <p:tgtEl>
                                          <p:spTgt spid="10752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752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animBg="1"/>
      <p:bldP spid="10752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タイトル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ja-JP" altLang="en-US" dirty="0" smtClean="0"/>
              <a:t>ピルに対する誤解</a:t>
            </a:r>
          </a:p>
        </p:txBody>
      </p:sp>
      <p:sp>
        <p:nvSpPr>
          <p:cNvPr id="53251" name="コンテンツ プレースホルダ 2"/>
          <p:cNvSpPr>
            <a:spLocks noGrp="1"/>
          </p:cNvSpPr>
          <p:nvPr>
            <p:ph sz="quarter" idx="1"/>
          </p:nvPr>
        </p:nvSpPr>
        <p:spPr>
          <a:xfrm>
            <a:off x="500063" y="1643063"/>
            <a:ext cx="8229600" cy="4525962"/>
          </a:xfrm>
        </p:spPr>
        <p:txBody>
          <a:bodyPr/>
          <a:lstStyle/>
          <a:p>
            <a:endParaRPr lang="en-US" altLang="ja-JP" dirty="0" smtClean="0"/>
          </a:p>
          <a:p>
            <a:endParaRPr lang="en-US" altLang="ja-JP" dirty="0" smtClean="0"/>
          </a:p>
          <a:p>
            <a:r>
              <a:rPr lang="ja-JP" altLang="en-US" dirty="0" smtClean="0"/>
              <a:t>ガンになる</a:t>
            </a:r>
            <a:endParaRPr lang="en-US" altLang="ja-JP" dirty="0" smtClean="0"/>
          </a:p>
          <a:p>
            <a:r>
              <a:rPr lang="ja-JP" altLang="en-US" dirty="0" smtClean="0"/>
              <a:t>不妊になる</a:t>
            </a:r>
            <a:endParaRPr lang="en-US" altLang="ja-JP" dirty="0" smtClean="0"/>
          </a:p>
          <a:p>
            <a:r>
              <a:rPr lang="ja-JP" altLang="en-US" dirty="0" smtClean="0"/>
              <a:t>自然でない</a:t>
            </a:r>
            <a:endParaRPr lang="en-US" altLang="ja-JP" dirty="0" smtClean="0"/>
          </a:p>
          <a:p>
            <a:r>
              <a:rPr lang="ja-JP" altLang="en-US" dirty="0" smtClean="0"/>
              <a:t>太る</a:t>
            </a:r>
          </a:p>
        </p:txBody>
      </p:sp>
      <p:pic>
        <p:nvPicPr>
          <p:cNvPr id="53252" name="Picture 4"/>
          <p:cNvPicPr>
            <a:picLocks noChangeAspect="1" noChangeArrowheads="1"/>
          </p:cNvPicPr>
          <p:nvPr/>
        </p:nvPicPr>
        <p:blipFill>
          <a:blip r:embed="rId2" cstate="print"/>
          <a:srcRect/>
          <a:stretch>
            <a:fillRect/>
          </a:stretch>
        </p:blipFill>
        <p:spPr bwMode="auto">
          <a:xfrm>
            <a:off x="3500438" y="3286125"/>
            <a:ext cx="1863725" cy="1863725"/>
          </a:xfrm>
          <a:prstGeom prst="rect">
            <a:avLst/>
          </a:prstGeom>
          <a:noFill/>
          <a:ln w="9525">
            <a:noFill/>
            <a:miter lim="800000"/>
            <a:headEnd/>
            <a:tailEnd/>
          </a:ln>
        </p:spPr>
      </p:pic>
      <p:pic>
        <p:nvPicPr>
          <p:cNvPr id="53253" name="Picture 4"/>
          <p:cNvPicPr>
            <a:picLocks noChangeAspect="1" noChangeArrowheads="1"/>
          </p:cNvPicPr>
          <p:nvPr/>
        </p:nvPicPr>
        <p:blipFill>
          <a:blip r:embed="rId2" cstate="print"/>
          <a:srcRect/>
          <a:stretch>
            <a:fillRect/>
          </a:stretch>
        </p:blipFill>
        <p:spPr bwMode="auto">
          <a:xfrm>
            <a:off x="5214938" y="2357438"/>
            <a:ext cx="1863725" cy="1863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タイトル 3"/>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en-US" altLang="ja-JP" dirty="0" smtClean="0"/>
              <a:t/>
            </a:r>
            <a:br>
              <a:rPr lang="en-US" altLang="ja-JP" dirty="0" smtClean="0"/>
            </a:br>
            <a:r>
              <a:rPr lang="ja-JP" altLang="en-US" dirty="0" smtClean="0"/>
              <a:t>ピルを飲むとガンになる？</a:t>
            </a:r>
            <a:r>
              <a:rPr lang="en-US" altLang="ja-JP" dirty="0" smtClean="0"/>
              <a:t/>
            </a:r>
            <a:br>
              <a:rPr lang="en-US" altLang="ja-JP" dirty="0" smtClean="0"/>
            </a:br>
            <a:endParaRPr lang="ja-JP" altLang="en-US" dirty="0" smtClean="0"/>
          </a:p>
        </p:txBody>
      </p:sp>
      <p:sp>
        <p:nvSpPr>
          <p:cNvPr id="54275" name="コンテンツ プレースホルダ 4"/>
          <p:cNvSpPr>
            <a:spLocks noGrp="1"/>
          </p:cNvSpPr>
          <p:nvPr>
            <p:ph sz="quarter" idx="1"/>
          </p:nvPr>
        </p:nvSpPr>
        <p:spPr>
          <a:xfrm>
            <a:off x="612648" y="1988840"/>
            <a:ext cx="8153400" cy="4107160"/>
          </a:xfrm>
        </p:spPr>
        <p:txBody>
          <a:bodyPr>
            <a:normAutofit fontScale="92500"/>
          </a:bodyPr>
          <a:lstStyle/>
          <a:p>
            <a:pPr>
              <a:buFontTx/>
              <a:buNone/>
            </a:pPr>
            <a:r>
              <a:rPr lang="ja-JP" altLang="en-US" dirty="0" smtClean="0">
                <a:solidFill>
                  <a:srgbClr val="92D050"/>
                </a:solidFill>
              </a:rPr>
              <a:t>　　　　　</a:t>
            </a:r>
            <a:r>
              <a:rPr lang="ja-JP" altLang="en-US" b="1" dirty="0" smtClean="0">
                <a:solidFill>
                  <a:srgbClr val="92D050"/>
                </a:solidFill>
              </a:rPr>
              <a:t>いいえ　　ピルは一部のガンを予防します</a:t>
            </a:r>
            <a:endParaRPr lang="en-US" altLang="ja-JP" b="1" dirty="0" smtClean="0">
              <a:solidFill>
                <a:srgbClr val="92D050"/>
              </a:solidFill>
            </a:endParaRPr>
          </a:p>
          <a:p>
            <a:r>
              <a:rPr lang="ja-JP" altLang="en-US" dirty="0" smtClean="0"/>
              <a:t>子宮体癌　　ピル服用者に少ない</a:t>
            </a:r>
            <a:endParaRPr lang="en-US" altLang="ja-JP" dirty="0" smtClean="0"/>
          </a:p>
          <a:p>
            <a:r>
              <a:rPr lang="ja-JP" altLang="en-US" dirty="0" smtClean="0"/>
              <a:t>卵巣ガン　　 ピル服用者に少ない</a:t>
            </a:r>
            <a:endParaRPr lang="en-US" altLang="ja-JP" dirty="0" smtClean="0"/>
          </a:p>
          <a:p>
            <a:r>
              <a:rPr lang="ja-JP" altLang="en-US" dirty="0" smtClean="0"/>
              <a:t>大腸癌　　　 ピル服用者に少ない</a:t>
            </a:r>
            <a:endParaRPr lang="en-US" altLang="ja-JP" dirty="0" smtClean="0"/>
          </a:p>
          <a:p>
            <a:r>
              <a:rPr lang="ja-JP" altLang="en-US" dirty="0" smtClean="0"/>
              <a:t>子宮頸ガン　ピル服用者に多い　　</a:t>
            </a:r>
            <a:endParaRPr lang="en-US" altLang="ja-JP" dirty="0" smtClean="0"/>
          </a:p>
          <a:p>
            <a:pPr>
              <a:buFontTx/>
              <a:buNone/>
            </a:pPr>
            <a:r>
              <a:rPr lang="ja-JP" altLang="en-US" dirty="0" smtClean="0"/>
              <a:t>   </a:t>
            </a:r>
            <a:r>
              <a:rPr lang="ja-JP" altLang="en-US" sz="2800" dirty="0" smtClean="0"/>
              <a:t>（コンドームの使用率が低いためと言われる）</a:t>
            </a:r>
            <a:endParaRPr lang="en-US" altLang="ja-JP" dirty="0" smtClean="0"/>
          </a:p>
          <a:p>
            <a:r>
              <a:rPr lang="ja-JP" altLang="en-US" dirty="0" smtClean="0"/>
              <a:t>乳がん　      変わらないかやや高い？</a:t>
            </a:r>
            <a:endParaRPr lang="en-US" altLang="ja-JP" dirty="0" smtClean="0"/>
          </a:p>
          <a:p>
            <a:pPr>
              <a:buFontTx/>
              <a:buNone/>
            </a:pPr>
            <a:endParaRPr lang="ja-JP" altLang="en-US" dirty="0" smtClean="0"/>
          </a:p>
        </p:txBody>
      </p:sp>
      <p:sp>
        <p:nvSpPr>
          <p:cNvPr id="54276" name="下矢印 3"/>
          <p:cNvSpPr>
            <a:spLocks noChangeArrowheads="1"/>
          </p:cNvSpPr>
          <p:nvPr/>
        </p:nvSpPr>
        <p:spPr bwMode="auto">
          <a:xfrm>
            <a:off x="5724525" y="1341438"/>
            <a:ext cx="1150938" cy="792162"/>
          </a:xfrm>
          <a:prstGeom prst="downArrow">
            <a:avLst>
              <a:gd name="adj1" fmla="val 50000"/>
              <a:gd name="adj2" fmla="val 50000"/>
            </a:avLst>
          </a:prstGeom>
          <a:solidFill>
            <a:srgbClr val="92D050"/>
          </a:solidFill>
          <a:ln w="9525" algn="ctr">
            <a:noFill/>
            <a:round/>
            <a:headEnd/>
            <a:tailEnd/>
          </a:ln>
        </p:spPr>
        <p:txBody>
          <a:bodyPr/>
          <a:lstStyle/>
          <a:p>
            <a:pPr marL="742950" indent="-285750"/>
            <a:endParaRPr lang="ja-JP"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タイトル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ja-JP" altLang="en-US" dirty="0" smtClean="0"/>
              <a:t>ピルを飲むと不妊になる？</a:t>
            </a:r>
          </a:p>
        </p:txBody>
      </p:sp>
      <p:sp>
        <p:nvSpPr>
          <p:cNvPr id="56323" name="コンテンツ プレースホルダ 2"/>
          <p:cNvSpPr>
            <a:spLocks noGrp="1"/>
          </p:cNvSpPr>
          <p:nvPr>
            <p:ph sz="quarter" idx="1"/>
          </p:nvPr>
        </p:nvSpPr>
        <p:spPr>
          <a:xfrm>
            <a:off x="457200" y="1700807"/>
            <a:ext cx="8229600" cy="4824537"/>
          </a:xfrm>
        </p:spPr>
        <p:txBody>
          <a:bodyPr>
            <a:normAutofit fontScale="92500" lnSpcReduction="10000"/>
          </a:bodyPr>
          <a:lstStyle/>
          <a:p>
            <a:pPr>
              <a:buFontTx/>
              <a:buNone/>
            </a:pPr>
            <a:r>
              <a:rPr lang="ja-JP" altLang="en-US" sz="3600" dirty="0" smtClean="0">
                <a:solidFill>
                  <a:srgbClr val="92D050"/>
                </a:solidFill>
              </a:rPr>
              <a:t>　　　　　　　　　いいえ</a:t>
            </a:r>
            <a:endParaRPr lang="en-US" altLang="ja-JP" sz="3600" dirty="0" smtClean="0">
              <a:solidFill>
                <a:srgbClr val="92D050"/>
              </a:solidFill>
            </a:endParaRPr>
          </a:p>
          <a:p>
            <a:pPr>
              <a:buFontTx/>
              <a:buNone/>
            </a:pPr>
            <a:r>
              <a:rPr lang="ja-JP" altLang="en-US" sz="3600" dirty="0" smtClean="0">
                <a:solidFill>
                  <a:srgbClr val="92D050"/>
                </a:solidFill>
              </a:rPr>
              <a:t>むしろピルは不妊の原因を予防します</a:t>
            </a:r>
            <a:endParaRPr lang="en-US" altLang="ja-JP" sz="3600" dirty="0" smtClean="0">
              <a:solidFill>
                <a:srgbClr val="92D050"/>
              </a:solidFill>
            </a:endParaRPr>
          </a:p>
          <a:p>
            <a:pPr>
              <a:buFontTx/>
              <a:buNone/>
            </a:pPr>
            <a:endParaRPr lang="en-US" altLang="ja-JP" sz="3600" dirty="0" smtClean="0"/>
          </a:p>
          <a:p>
            <a:pPr>
              <a:buFont typeface="Wingdings" pitchFamily="2" charset="2"/>
              <a:buChar char="Ø"/>
            </a:pPr>
            <a:r>
              <a:rPr lang="ja-JP" altLang="en-US" dirty="0" smtClean="0"/>
              <a:t>ピルは子宮内膜症の治療に使われます。</a:t>
            </a:r>
            <a:endParaRPr lang="en-US" altLang="ja-JP" dirty="0" smtClean="0"/>
          </a:p>
          <a:p>
            <a:pPr>
              <a:buFontTx/>
              <a:buNone/>
            </a:pPr>
            <a:r>
              <a:rPr lang="ja-JP" altLang="en-US" dirty="0" smtClean="0"/>
              <a:t>　</a:t>
            </a:r>
            <a:r>
              <a:rPr lang="ja-JP" altLang="en-US" sz="2800" dirty="0" smtClean="0"/>
              <a:t>（もし診断されてない子宮内膜症があった場合、　　</a:t>
            </a:r>
            <a:endParaRPr lang="en-US" altLang="ja-JP" sz="2800" dirty="0" smtClean="0"/>
          </a:p>
          <a:p>
            <a:pPr>
              <a:buFontTx/>
              <a:buNone/>
            </a:pPr>
            <a:r>
              <a:rPr lang="ja-JP" altLang="en-US" sz="2800" dirty="0" smtClean="0"/>
              <a:t>　　自然に治療ができ、不妊の予防になります）</a:t>
            </a:r>
            <a:endParaRPr lang="en-US" altLang="ja-JP" sz="2800" dirty="0" smtClean="0"/>
          </a:p>
          <a:p>
            <a:pPr>
              <a:buFont typeface="Wingdings" pitchFamily="2" charset="2"/>
              <a:buChar char="Ø"/>
            </a:pPr>
            <a:r>
              <a:rPr lang="ja-JP" altLang="en-US" dirty="0" smtClean="0"/>
              <a:t>子宮外妊娠を予防できます。</a:t>
            </a:r>
            <a:endParaRPr lang="en-US" altLang="ja-JP" dirty="0" smtClean="0"/>
          </a:p>
          <a:p>
            <a:pPr>
              <a:buFont typeface="Wingdings" pitchFamily="2" charset="2"/>
              <a:buChar char="Ø"/>
            </a:pPr>
            <a:r>
              <a:rPr lang="ja-JP" altLang="en-US" dirty="0" smtClean="0"/>
              <a:t>骨盤内炎症を予防できます。</a:t>
            </a:r>
            <a:endParaRPr lang="en-US" altLang="ja-JP" dirty="0" smtClean="0"/>
          </a:p>
          <a:p>
            <a:pPr>
              <a:buNone/>
            </a:pPr>
            <a:r>
              <a:rPr lang="ja-JP" altLang="en-US" dirty="0" smtClean="0"/>
              <a:t>　　（ただし性感染症は予防できない）</a:t>
            </a:r>
            <a:endParaRPr lang="en-US" altLang="ja-JP" dirty="0" smtClean="0"/>
          </a:p>
          <a:p>
            <a:pPr>
              <a:buFont typeface="Wingdings" pitchFamily="2" charset="2"/>
              <a:buChar char="Ø"/>
            </a:pPr>
            <a:endParaRPr lang="en-US" altLang="ja-JP" dirty="0" smtClean="0"/>
          </a:p>
          <a:p>
            <a:pPr>
              <a:buFontTx/>
              <a:buNone/>
            </a:pPr>
            <a:endParaRPr lang="ja-JP" altLang="en-US" dirty="0" smtClean="0"/>
          </a:p>
        </p:txBody>
      </p:sp>
      <p:sp>
        <p:nvSpPr>
          <p:cNvPr id="56324" name="下矢印 3"/>
          <p:cNvSpPr>
            <a:spLocks noChangeArrowheads="1"/>
          </p:cNvSpPr>
          <p:nvPr/>
        </p:nvSpPr>
        <p:spPr bwMode="auto">
          <a:xfrm>
            <a:off x="5651500" y="1412875"/>
            <a:ext cx="865188" cy="647700"/>
          </a:xfrm>
          <a:prstGeom prst="downArrow">
            <a:avLst>
              <a:gd name="adj1" fmla="val 50000"/>
              <a:gd name="adj2" fmla="val 50000"/>
            </a:avLst>
          </a:prstGeom>
          <a:solidFill>
            <a:srgbClr val="92D050"/>
          </a:solidFill>
          <a:ln w="9525" algn="ctr">
            <a:noFill/>
            <a:round/>
            <a:headEnd/>
            <a:tailEnd/>
          </a:ln>
        </p:spPr>
        <p:txBody>
          <a:bodyPr/>
          <a:lstStyle/>
          <a:p>
            <a:pPr marL="742950" indent="-285750"/>
            <a:endParaRPr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chor="t"/>
          <a:lstStyle/>
          <a:p>
            <a:pPr algn="ctr" eaLnBrk="1" hangingPunct="1"/>
            <a:r>
              <a:rPr lang="ja-JP" altLang="en-US" dirty="0" smtClean="0"/>
              <a:t>健康・だれのため？</a:t>
            </a:r>
            <a:r>
              <a:rPr lang="en-US" altLang="ja-JP" dirty="0" smtClean="0"/>
              <a:t/>
            </a:r>
            <a:br>
              <a:rPr lang="en-US" altLang="ja-JP" dirty="0" smtClean="0"/>
            </a:br>
            <a:r>
              <a:rPr lang="ja-JP" altLang="en-US" dirty="0" smtClean="0"/>
              <a:t>～</a:t>
            </a:r>
            <a:r>
              <a:rPr lang="ja-JP" altLang="en-US" sz="3200" dirty="0" smtClean="0"/>
              <a:t>それは自分が快適な生活をしたいから</a:t>
            </a:r>
            <a:r>
              <a:rPr lang="ja-JP" altLang="en-US" dirty="0" smtClean="0"/>
              <a:t/>
            </a:r>
            <a:br>
              <a:rPr lang="ja-JP" altLang="en-US" dirty="0" smtClean="0"/>
            </a:br>
            <a:endParaRPr lang="ja-JP" altLang="en-US" dirty="0" smtClean="0"/>
          </a:p>
        </p:txBody>
      </p:sp>
      <p:sp>
        <p:nvSpPr>
          <p:cNvPr id="12291" name="Rectangle 3"/>
          <p:cNvSpPr>
            <a:spLocks noGrp="1" noChangeArrowheads="1"/>
          </p:cNvSpPr>
          <p:nvPr>
            <p:ph type="body" idx="1"/>
          </p:nvPr>
        </p:nvSpPr>
        <p:spPr/>
        <p:txBody>
          <a:bodyPr/>
          <a:lstStyle/>
          <a:p>
            <a:pPr eaLnBrk="1" hangingPunct="1">
              <a:buFont typeface="Wingdings" pitchFamily="2" charset="2"/>
              <a:buChar char="Ø"/>
              <a:defRPr/>
            </a:pPr>
            <a:r>
              <a:rPr lang="ja-JP" altLang="en-US" dirty="0" smtClean="0"/>
              <a:t>「子どもを産むため」だけではない。</a:t>
            </a:r>
          </a:p>
          <a:p>
            <a:pPr eaLnBrk="1" hangingPunct="1">
              <a:buFont typeface="Wingdings" pitchFamily="2" charset="2"/>
              <a:buChar char="Ø"/>
              <a:defRPr/>
            </a:pPr>
            <a:r>
              <a:rPr lang="ja-JP" altLang="en-US" dirty="0" smtClean="0"/>
              <a:t>「家族や職場や社会に迷惑をかけないための健康」ではない。</a:t>
            </a:r>
            <a:endParaRPr lang="en-US" altLang="ja-JP" dirty="0" smtClean="0"/>
          </a:p>
          <a:p>
            <a:pPr eaLnBrk="1" hangingPunct="1">
              <a:buFont typeface="Wingdings" pitchFamily="2" charset="2"/>
              <a:buChar char="Ø"/>
              <a:defRPr/>
            </a:pPr>
            <a:r>
              <a:rPr lang="ja-JP" altLang="en-US" dirty="0" smtClean="0"/>
              <a:t>高齢になればだれもが病気や障がいと共生するけれど、　病気はいけないことだろうか？</a:t>
            </a:r>
          </a:p>
          <a:p>
            <a:pPr eaLnBrk="1" hangingPunct="1">
              <a:buFont typeface="Wingdings" pitchFamily="2" charset="2"/>
              <a:buChar char="Ø"/>
              <a:defRPr/>
            </a:pPr>
            <a:endParaRPr lang="ja-JP" altLang="en-US" dirty="0" smtClean="0"/>
          </a:p>
          <a:p>
            <a:pPr eaLnBrk="1" hangingPunct="1">
              <a:buFont typeface="Wingdings" pitchFamily="2" charset="2"/>
              <a:buChar char="Ø"/>
              <a:defRPr/>
            </a:pPr>
            <a:r>
              <a:rPr lang="ja-JP" altLang="en-US" dirty="0" smtClean="0"/>
              <a:t>健康は義務ではなくて</a:t>
            </a:r>
            <a:r>
              <a:rPr lang="ja-JP" altLang="en-US" dirty="0" smtClean="0">
                <a:solidFill>
                  <a:srgbClr val="FF0000"/>
                </a:solidFill>
                <a:effectLst>
                  <a:outerShdw blurRad="38100" dist="38100" dir="2700000" algn="tl">
                    <a:srgbClr val="C0C0C0"/>
                  </a:outerShdw>
                </a:effectLst>
              </a:rPr>
              <a:t>権利</a:t>
            </a:r>
          </a:p>
          <a:p>
            <a:pPr eaLnBrk="1" hangingPunct="1">
              <a:buFont typeface="Wingdings" pitchFamily="2" charset="2"/>
              <a:buChar char="Ø"/>
              <a:defRPr/>
            </a:pPr>
            <a:endParaRPr lang="en-US" altLang="ja-JP"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1000"/>
                                        <p:tgtEl>
                                          <p:spTgt spid="12290"/>
                                        </p:tgtEl>
                                      </p:cBhvr>
                                    </p:animEffect>
                                    <p:anim calcmode="lin" valueType="num">
                                      <p:cBhvr>
                                        <p:cTn id="8" dur="1000" fill="hold"/>
                                        <p:tgtEl>
                                          <p:spTgt spid="12290"/>
                                        </p:tgtEl>
                                        <p:attrNameLst>
                                          <p:attrName>ppt_x</p:attrName>
                                        </p:attrNameLst>
                                      </p:cBhvr>
                                      <p:tavLst>
                                        <p:tav tm="0">
                                          <p:val>
                                            <p:strVal val="#ppt_x"/>
                                          </p:val>
                                        </p:tav>
                                        <p:tav tm="100000">
                                          <p:val>
                                            <p:strVal val="#ppt_x"/>
                                          </p:val>
                                        </p:tav>
                                      </p:tavLst>
                                    </p:anim>
                                    <p:anim calcmode="lin" valueType="num">
                                      <p:cBhvr>
                                        <p:cTn id="9" dur="898" decel="100000" fill="hold"/>
                                        <p:tgtEl>
                                          <p:spTgt spid="1229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229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2291">
                                            <p:txEl>
                                              <p:pRg st="0" end="0"/>
                                            </p:txEl>
                                          </p:spTgt>
                                        </p:tgtEl>
                                        <p:attrNameLst>
                                          <p:attrName>style.visibility</p:attrName>
                                        </p:attrNameLst>
                                      </p:cBhvr>
                                      <p:to>
                                        <p:strVal val="visible"/>
                                      </p:to>
                                    </p:set>
                                    <p:animEffect transition="in" filter="fade">
                                      <p:cBhvr>
                                        <p:cTn id="15" dur="1000"/>
                                        <p:tgtEl>
                                          <p:spTgt spid="12291">
                                            <p:txEl>
                                              <p:pRg st="0" end="0"/>
                                            </p:txEl>
                                          </p:spTgt>
                                        </p:tgtEl>
                                      </p:cBhvr>
                                    </p:animEffect>
                                    <p:anim calcmode="lin" valueType="num">
                                      <p:cBhvr>
                                        <p:cTn id="16"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229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229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2291">
                                            <p:txEl>
                                              <p:pRg st="1" end="1"/>
                                            </p:txEl>
                                          </p:spTgt>
                                        </p:tgtEl>
                                        <p:attrNameLst>
                                          <p:attrName>style.visibility</p:attrName>
                                        </p:attrNameLst>
                                      </p:cBhvr>
                                      <p:to>
                                        <p:strVal val="visible"/>
                                      </p:to>
                                    </p:set>
                                    <p:animEffect transition="in" filter="fade">
                                      <p:cBhvr>
                                        <p:cTn id="23" dur="1000"/>
                                        <p:tgtEl>
                                          <p:spTgt spid="12291">
                                            <p:txEl>
                                              <p:pRg st="1" end="1"/>
                                            </p:txEl>
                                          </p:spTgt>
                                        </p:tgtEl>
                                      </p:cBhvr>
                                    </p:animEffect>
                                    <p:anim calcmode="lin" valueType="num">
                                      <p:cBhvr>
                                        <p:cTn id="24"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2291">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229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2291">
                                            <p:txEl>
                                              <p:pRg st="2" end="2"/>
                                            </p:txEl>
                                          </p:spTgt>
                                        </p:tgtEl>
                                        <p:attrNameLst>
                                          <p:attrName>style.visibility</p:attrName>
                                        </p:attrNameLst>
                                      </p:cBhvr>
                                      <p:to>
                                        <p:strVal val="visible"/>
                                      </p:to>
                                    </p:set>
                                    <p:animEffect transition="in" filter="fade">
                                      <p:cBhvr>
                                        <p:cTn id="31" dur="1000"/>
                                        <p:tgtEl>
                                          <p:spTgt spid="12291">
                                            <p:txEl>
                                              <p:pRg st="2" end="2"/>
                                            </p:txEl>
                                          </p:spTgt>
                                        </p:tgtEl>
                                      </p:cBhvr>
                                    </p:animEffect>
                                    <p:anim calcmode="lin" valueType="num">
                                      <p:cBhvr>
                                        <p:cTn id="32"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2291">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2291">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2291">
                                            <p:txEl>
                                              <p:pRg st="4" end="4"/>
                                            </p:txEl>
                                          </p:spTgt>
                                        </p:tgtEl>
                                        <p:attrNameLst>
                                          <p:attrName>style.visibility</p:attrName>
                                        </p:attrNameLst>
                                      </p:cBhvr>
                                      <p:to>
                                        <p:strVal val="visible"/>
                                      </p:to>
                                    </p:set>
                                    <p:animEffect transition="in" filter="fade">
                                      <p:cBhvr>
                                        <p:cTn id="39" dur="1000"/>
                                        <p:tgtEl>
                                          <p:spTgt spid="12291">
                                            <p:txEl>
                                              <p:pRg st="4" end="4"/>
                                            </p:txEl>
                                          </p:spTgt>
                                        </p:tgtEl>
                                      </p:cBhvr>
                                    </p:animEffect>
                                    <p:anim calcmode="lin" valueType="num">
                                      <p:cBhvr>
                                        <p:cTn id="40" dur="10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2291">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2291">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タイトル 3"/>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ja-JP" altLang="en-US" dirty="0" smtClean="0"/>
              <a:t>ピルは自然でない？</a:t>
            </a:r>
          </a:p>
        </p:txBody>
      </p:sp>
      <p:sp>
        <p:nvSpPr>
          <p:cNvPr id="57347" name="コンテンツ プレースホルダ 4"/>
          <p:cNvSpPr>
            <a:spLocks noGrp="1"/>
          </p:cNvSpPr>
          <p:nvPr>
            <p:ph sz="quarter" idx="1"/>
          </p:nvPr>
        </p:nvSpPr>
        <p:spPr>
          <a:xfrm>
            <a:off x="251520" y="1600200"/>
            <a:ext cx="8640960" cy="4708525"/>
          </a:xfrm>
        </p:spPr>
        <p:txBody>
          <a:bodyPr/>
          <a:lstStyle/>
          <a:p>
            <a:pPr>
              <a:buFontTx/>
              <a:buNone/>
            </a:pPr>
            <a:r>
              <a:rPr lang="ja-JP" altLang="en-US" dirty="0" smtClean="0">
                <a:solidFill>
                  <a:srgbClr val="92D050"/>
                </a:solidFill>
              </a:rPr>
              <a:t>現代の女性は、もともと自然に反するライフ・スタイルを強いられているのです</a:t>
            </a:r>
            <a:endParaRPr lang="en-US" altLang="ja-JP" dirty="0" smtClean="0">
              <a:solidFill>
                <a:srgbClr val="92D050"/>
              </a:solidFill>
            </a:endParaRPr>
          </a:p>
          <a:p>
            <a:pPr>
              <a:buFontTx/>
              <a:buNone/>
            </a:pPr>
            <a:r>
              <a:rPr lang="ja-JP" altLang="en-US" dirty="0" smtClean="0">
                <a:solidFill>
                  <a:srgbClr val="92D050"/>
                </a:solidFill>
              </a:rPr>
              <a:t>　　　　</a:t>
            </a:r>
            <a:r>
              <a:rPr lang="ja-JP" altLang="en-US" dirty="0" smtClean="0"/>
              <a:t>つまり女性のからだにとっては、</a:t>
            </a:r>
            <a:endParaRPr lang="en-US" altLang="ja-JP" dirty="0" smtClean="0"/>
          </a:p>
          <a:p>
            <a:pPr>
              <a:buFontTx/>
              <a:buNone/>
            </a:pPr>
            <a:r>
              <a:rPr lang="en-US" altLang="ja-JP" dirty="0" smtClean="0"/>
              <a:t>10</a:t>
            </a:r>
            <a:r>
              <a:rPr lang="ja-JP" altLang="en-US" dirty="0" smtClean="0"/>
              <a:t>代後半から生み始めて、閉経近くまで生み続けるのが「自然」なのですが、</a:t>
            </a:r>
            <a:endParaRPr lang="en-US" altLang="ja-JP" dirty="0" smtClean="0"/>
          </a:p>
          <a:p>
            <a:pPr>
              <a:buFontTx/>
              <a:buNone/>
            </a:pPr>
            <a:r>
              <a:rPr lang="ja-JP" altLang="en-US" dirty="0" smtClean="0"/>
              <a:t>そんな子産みのスタイルは、いまどきむりですね。</a:t>
            </a:r>
            <a:endParaRPr lang="en-US" altLang="ja-JP" dirty="0" smtClean="0"/>
          </a:p>
          <a:p>
            <a:pPr>
              <a:buFontTx/>
              <a:buNone/>
            </a:pPr>
            <a:r>
              <a:rPr lang="ja-JP" altLang="en-US" dirty="0" smtClean="0"/>
              <a:t>ピルは、排卵を止め、女性のからだを自然の状態に近づかせるものなのです。</a:t>
            </a:r>
            <a:endParaRPr lang="en-US" altLang="ja-JP" dirty="0" smtClean="0"/>
          </a:p>
        </p:txBody>
      </p:sp>
      <p:sp>
        <p:nvSpPr>
          <p:cNvPr id="57348" name="下矢印 3"/>
          <p:cNvSpPr>
            <a:spLocks noChangeArrowheads="1"/>
          </p:cNvSpPr>
          <p:nvPr/>
        </p:nvSpPr>
        <p:spPr bwMode="auto">
          <a:xfrm>
            <a:off x="6011863" y="2420938"/>
            <a:ext cx="647700" cy="287337"/>
          </a:xfrm>
          <a:prstGeom prst="downArrow">
            <a:avLst>
              <a:gd name="adj1" fmla="val 50000"/>
              <a:gd name="adj2" fmla="val 50000"/>
            </a:avLst>
          </a:prstGeom>
          <a:noFill/>
          <a:ln w="9525" algn="ctr">
            <a:noFill/>
            <a:round/>
            <a:headEnd/>
            <a:tailEnd/>
          </a:ln>
        </p:spPr>
        <p:txBody>
          <a:bodyPr/>
          <a:lstStyle/>
          <a:p>
            <a:pPr marL="742950" indent="-285750"/>
            <a:endParaRPr lang="en-US" altLang="ja-JP"/>
          </a:p>
          <a:p>
            <a:pPr marL="742950" indent="-285750"/>
            <a:endParaRPr lang="ja-JP" altLang="en-US"/>
          </a:p>
        </p:txBody>
      </p:sp>
      <p:sp>
        <p:nvSpPr>
          <p:cNvPr id="57349" name="下矢印 4"/>
          <p:cNvSpPr>
            <a:spLocks noChangeArrowheads="1"/>
          </p:cNvSpPr>
          <p:nvPr/>
        </p:nvSpPr>
        <p:spPr bwMode="auto">
          <a:xfrm>
            <a:off x="4500563" y="6524625"/>
            <a:ext cx="484187" cy="979488"/>
          </a:xfrm>
          <a:prstGeom prst="downArrow">
            <a:avLst>
              <a:gd name="adj1" fmla="val 50000"/>
              <a:gd name="adj2" fmla="val 50106"/>
            </a:avLst>
          </a:prstGeom>
          <a:noFill/>
          <a:ln w="9525" algn="ctr">
            <a:noFill/>
            <a:round/>
            <a:headEnd/>
            <a:tailEnd/>
          </a:ln>
        </p:spPr>
        <p:txBody>
          <a:bodyPr/>
          <a:lstStyle/>
          <a:p>
            <a:pPr marL="742950" indent="-285750"/>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7347">
                                            <p:txEl>
                                              <p:pRg st="1" end="1"/>
                                            </p:txEl>
                                          </p:spTgt>
                                        </p:tgtEl>
                                        <p:attrNameLst>
                                          <p:attrName>style.visibility</p:attrName>
                                        </p:attrNameLst>
                                      </p:cBhvr>
                                      <p:to>
                                        <p:strVal val="visible"/>
                                      </p:to>
                                    </p:set>
                                    <p:anim calcmode="lin" valueType="num">
                                      <p:cBhvr additive="base">
                                        <p:cTn id="13" dur="5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3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7347">
                                            <p:txEl>
                                              <p:pRg st="2" end="2"/>
                                            </p:txEl>
                                          </p:spTgt>
                                        </p:tgtEl>
                                        <p:attrNameLst>
                                          <p:attrName>style.visibility</p:attrName>
                                        </p:attrNameLst>
                                      </p:cBhvr>
                                      <p:to>
                                        <p:strVal val="visible"/>
                                      </p:to>
                                    </p:set>
                                    <p:anim calcmode="lin" valueType="num">
                                      <p:cBhvr additive="base">
                                        <p:cTn id="19" dur="5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3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7347">
                                            <p:txEl>
                                              <p:pRg st="3" end="3"/>
                                            </p:txEl>
                                          </p:spTgt>
                                        </p:tgtEl>
                                        <p:attrNameLst>
                                          <p:attrName>style.visibility</p:attrName>
                                        </p:attrNameLst>
                                      </p:cBhvr>
                                      <p:to>
                                        <p:strVal val="visible"/>
                                      </p:to>
                                    </p:set>
                                    <p:anim calcmode="lin" valueType="num">
                                      <p:cBhvr additive="base">
                                        <p:cTn id="25" dur="5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3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7347">
                                            <p:txEl>
                                              <p:pRg st="4" end="4"/>
                                            </p:txEl>
                                          </p:spTgt>
                                        </p:tgtEl>
                                        <p:attrNameLst>
                                          <p:attrName>style.visibility</p:attrName>
                                        </p:attrNameLst>
                                      </p:cBhvr>
                                      <p:to>
                                        <p:strVal val="visible"/>
                                      </p:to>
                                    </p:set>
                                    <p:anim calcmode="lin" valueType="num">
                                      <p:cBhvr additive="base">
                                        <p:cTn id="31" dur="500" fill="hold"/>
                                        <p:tgtEl>
                                          <p:spTgt spid="5734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73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ja-JP" altLang="en-US" dirty="0" smtClean="0"/>
              <a:t>ピルの注意</a:t>
            </a:r>
          </a:p>
        </p:txBody>
      </p:sp>
      <p:sp>
        <p:nvSpPr>
          <p:cNvPr id="58371" name="コンテンツ プレースホルダ 2"/>
          <p:cNvSpPr>
            <a:spLocks noGrp="1"/>
          </p:cNvSpPr>
          <p:nvPr>
            <p:ph sz="quarter" idx="1"/>
          </p:nvPr>
        </p:nvSpPr>
        <p:spPr/>
        <p:txBody>
          <a:bodyPr>
            <a:normAutofit fontScale="92500" lnSpcReduction="10000"/>
          </a:bodyPr>
          <a:lstStyle/>
          <a:p>
            <a:r>
              <a:rPr lang="ja-JP" altLang="en-US" dirty="0" smtClean="0"/>
              <a:t>体重増加？</a:t>
            </a:r>
            <a:endParaRPr lang="en-US" altLang="ja-JP" dirty="0" smtClean="0"/>
          </a:p>
          <a:p>
            <a:pPr>
              <a:buFontTx/>
              <a:buNone/>
            </a:pPr>
            <a:r>
              <a:rPr lang="ja-JP" altLang="en-US" dirty="0" smtClean="0"/>
              <a:t>　　　→時に食欲の出る人がいる</a:t>
            </a:r>
            <a:endParaRPr lang="en-US" altLang="ja-JP" dirty="0" smtClean="0"/>
          </a:p>
          <a:p>
            <a:pPr>
              <a:buFontTx/>
              <a:buNone/>
            </a:pPr>
            <a:r>
              <a:rPr lang="ja-JP" altLang="en-US" dirty="0" smtClean="0"/>
              <a:t>　　　→むくみで体重の増える人がいる</a:t>
            </a:r>
            <a:endParaRPr lang="en-US" altLang="ja-JP" dirty="0" smtClean="0"/>
          </a:p>
          <a:p>
            <a:pPr>
              <a:buFontTx/>
              <a:buNone/>
            </a:pPr>
            <a:r>
              <a:rPr lang="ja-JP" altLang="en-US" dirty="0" smtClean="0"/>
              <a:t>　　　→ピルの種類の変更で対応できる可能性あり</a:t>
            </a:r>
            <a:endParaRPr lang="en-US" altLang="ja-JP" dirty="0" smtClean="0"/>
          </a:p>
          <a:p>
            <a:r>
              <a:rPr lang="ja-JP" altLang="en-US" dirty="0" smtClean="0"/>
              <a:t>性感染症の予防</a:t>
            </a:r>
            <a:endParaRPr lang="en-US" altLang="ja-JP" dirty="0" smtClean="0"/>
          </a:p>
          <a:p>
            <a:pPr>
              <a:buFontTx/>
              <a:buNone/>
            </a:pPr>
            <a:r>
              <a:rPr lang="ja-JP" altLang="en-US" dirty="0" smtClean="0"/>
              <a:t>　　　→ピルとコンドームで予防</a:t>
            </a:r>
            <a:endParaRPr lang="en-US" altLang="ja-JP" dirty="0" smtClean="0"/>
          </a:p>
          <a:p>
            <a:r>
              <a:rPr lang="ja-JP" altLang="en-US" dirty="0" smtClean="0"/>
              <a:t>血栓症その他の有害事象に注意</a:t>
            </a:r>
            <a:endParaRPr lang="en-US" altLang="ja-JP" dirty="0" smtClean="0"/>
          </a:p>
          <a:p>
            <a:pPr>
              <a:buNone/>
            </a:pPr>
            <a:r>
              <a:rPr lang="ja-JP" altLang="en-US" dirty="0" smtClean="0"/>
              <a:t>　　　→禁忌症例に該当しないか注意</a:t>
            </a:r>
            <a:endParaRPr lang="en-US" altLang="ja-JP" dirty="0" smtClean="0"/>
          </a:p>
          <a:p>
            <a:pPr>
              <a:buNone/>
            </a:pPr>
            <a:r>
              <a:rPr lang="ja-JP" altLang="en-US" dirty="0" smtClean="0"/>
              <a:t>　　　→血栓症の症状に注意を払う</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血栓症の発生頻度　</a:t>
            </a:r>
            <a:r>
              <a:rPr kumimoji="1" lang="en-US" altLang="ja-JP" dirty="0" smtClean="0"/>
              <a:t/>
            </a:r>
            <a:br>
              <a:rPr kumimoji="1" lang="en-US" altLang="ja-JP" dirty="0" smtClean="0"/>
            </a:br>
            <a:r>
              <a:rPr kumimoji="1" lang="ja-JP" altLang="en-US" dirty="0" smtClean="0"/>
              <a:t>女性</a:t>
            </a:r>
            <a:r>
              <a:rPr kumimoji="1" lang="en-US" altLang="ja-JP" dirty="0" smtClean="0"/>
              <a:t>1</a:t>
            </a:r>
            <a:r>
              <a:rPr kumimoji="1" lang="ja-JP" altLang="en-US" dirty="0" smtClean="0"/>
              <a:t>万人当たり　１年間で</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ピルを飲んでいない女性１～５人。</a:t>
            </a:r>
            <a:endParaRPr lang="en-US" altLang="ja-JP" dirty="0" smtClean="0"/>
          </a:p>
          <a:p>
            <a:r>
              <a:rPr lang="ja-JP" altLang="en-US" dirty="0" smtClean="0"/>
              <a:t>ピルを飲むと３～９人。</a:t>
            </a:r>
            <a:endParaRPr lang="en-US" altLang="ja-JP" dirty="0" smtClean="0"/>
          </a:p>
          <a:p>
            <a:r>
              <a:rPr lang="ja-JP" altLang="en-US" dirty="0" smtClean="0"/>
              <a:t>妊娠初期では５～２０人。</a:t>
            </a:r>
            <a:endParaRPr lang="en-US" altLang="ja-JP" dirty="0" smtClean="0"/>
          </a:p>
          <a:p>
            <a:r>
              <a:rPr lang="ja-JP" altLang="en-US" dirty="0" smtClean="0"/>
              <a:t>産後</a:t>
            </a:r>
            <a:r>
              <a:rPr lang="en-US" altLang="ja-JP" dirty="0" smtClean="0"/>
              <a:t>12</a:t>
            </a:r>
            <a:r>
              <a:rPr lang="ja-JP" altLang="en-US" dirty="0" smtClean="0"/>
              <a:t>週間では</a:t>
            </a:r>
            <a:r>
              <a:rPr lang="en-US" altLang="ja-JP" dirty="0" smtClean="0"/>
              <a:t>40</a:t>
            </a:r>
            <a:r>
              <a:rPr lang="ja-JP" altLang="en-US" dirty="0" smtClean="0"/>
              <a:t>～</a:t>
            </a:r>
            <a:r>
              <a:rPr lang="en-US" altLang="ja-JP" dirty="0" smtClean="0"/>
              <a:t>65</a:t>
            </a:r>
            <a:r>
              <a:rPr lang="ja-JP" altLang="en-US" dirty="0" smtClean="0"/>
              <a:t>人。</a:t>
            </a:r>
          </a:p>
          <a:p>
            <a:r>
              <a:rPr lang="ja-JP" altLang="en-US" dirty="0" smtClean="0"/>
              <a:t>タバコとピルの比較では、ピル服用者の死亡リスクを１にすると、喫煙者は</a:t>
            </a:r>
            <a:r>
              <a:rPr lang="en-US" altLang="ja-JP" dirty="0" smtClean="0"/>
              <a:t>167</a:t>
            </a:r>
            <a:r>
              <a:rPr lang="ja-JP" altLang="en-US" dirty="0" smtClean="0"/>
              <a:t>倍という</a:t>
            </a:r>
            <a:r>
              <a:rPr lang="en-US" altLang="ja-JP" dirty="0" smtClean="0"/>
              <a:t>WHO</a:t>
            </a:r>
            <a:r>
              <a:rPr lang="ja-JP" altLang="en-US" dirty="0" smtClean="0"/>
              <a:t>の報告もある。</a:t>
            </a:r>
            <a:endParaRPr lang="en-US" altLang="ja-JP" dirty="0" smtClean="0"/>
          </a:p>
          <a:p>
            <a:r>
              <a:rPr lang="ja-JP" altLang="en-US" sz="2400" dirty="0" smtClean="0"/>
              <a:t>欧米人は血栓症リスクが日本人よりも多いが、</a:t>
            </a:r>
            <a:r>
              <a:rPr lang="en-US" altLang="ja-JP" sz="2400" dirty="0" smtClean="0"/>
              <a:t>15</a:t>
            </a:r>
            <a:r>
              <a:rPr lang="ja-JP" altLang="en-US" sz="2400" dirty="0" smtClean="0"/>
              <a:t>～</a:t>
            </a:r>
            <a:r>
              <a:rPr lang="en-US" altLang="ja-JP" sz="2400" dirty="0" smtClean="0"/>
              <a:t>52</a:t>
            </a:r>
            <a:r>
              <a:rPr lang="ja-JP" altLang="en-US" sz="2400" dirty="0" smtClean="0"/>
              <a:t>％くらいの女性がピルを飲んでいる。</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ja-JP" altLang="en-US" dirty="0" smtClean="0"/>
              <a:t>妊娠・出産時の健康課題</a:t>
            </a:r>
          </a:p>
        </p:txBody>
      </p:sp>
      <p:sp>
        <p:nvSpPr>
          <p:cNvPr id="23555" name="Rectangle 3"/>
          <p:cNvSpPr>
            <a:spLocks noGrp="1" noChangeArrowheads="1"/>
          </p:cNvSpPr>
          <p:nvPr>
            <p:ph type="body" idx="1"/>
          </p:nvPr>
        </p:nvSpPr>
        <p:spPr/>
        <p:txBody>
          <a:bodyPr/>
          <a:lstStyle/>
          <a:p>
            <a:pPr eaLnBrk="1" hangingPunct="1">
              <a:buFont typeface="Wingdings" pitchFamily="2" charset="2"/>
              <a:buChar char="Ø"/>
            </a:pPr>
            <a:r>
              <a:rPr lang="ja-JP" altLang="en-US" smtClean="0"/>
              <a:t>つわり（妊娠悪阻）</a:t>
            </a:r>
          </a:p>
          <a:p>
            <a:pPr eaLnBrk="1" hangingPunct="1">
              <a:buFont typeface="Wingdings" pitchFamily="2" charset="2"/>
              <a:buChar char="Ø"/>
            </a:pPr>
            <a:r>
              <a:rPr lang="ja-JP" altLang="en-US" smtClean="0"/>
              <a:t>通勤ラッシュの苦痛</a:t>
            </a:r>
          </a:p>
          <a:p>
            <a:pPr eaLnBrk="1" hangingPunct="1">
              <a:buFont typeface="Wingdings" pitchFamily="2" charset="2"/>
              <a:buChar char="Ø"/>
            </a:pPr>
            <a:r>
              <a:rPr lang="ja-JP" altLang="en-US" smtClean="0"/>
              <a:t>切迫早産・早産</a:t>
            </a:r>
          </a:p>
          <a:p>
            <a:pPr eaLnBrk="1" hangingPunct="1">
              <a:buFont typeface="Wingdings" pitchFamily="2" charset="2"/>
              <a:buNone/>
            </a:pPr>
            <a:r>
              <a:rPr lang="ja-JP" altLang="en-US" sz="2800" smtClean="0"/>
              <a:t>　　（妊娠初期の流産は、労働と無関係なことが多い）</a:t>
            </a:r>
          </a:p>
          <a:p>
            <a:pPr eaLnBrk="1" hangingPunct="1">
              <a:buFont typeface="Wingdings" pitchFamily="2" charset="2"/>
              <a:buChar char="Ø"/>
            </a:pPr>
            <a:r>
              <a:rPr lang="ja-JP" altLang="en-US" smtClean="0"/>
              <a:t>妊娠高血圧症候群</a:t>
            </a:r>
          </a:p>
          <a:p>
            <a:pPr eaLnBrk="1" hangingPunct="1">
              <a:buFont typeface="Wingdings" pitchFamily="2" charset="2"/>
              <a:buChar char="Ø"/>
            </a:pPr>
            <a:r>
              <a:rPr lang="ja-JP" altLang="en-US" smtClean="0"/>
              <a:t>産後の職場復帰への不安</a:t>
            </a:r>
          </a:p>
          <a:p>
            <a:pPr eaLnBrk="1" hangingPunct="1">
              <a:buFont typeface="Wingdings" pitchFamily="2" charset="2"/>
              <a:buChar char="Ø"/>
            </a:pPr>
            <a:r>
              <a:rPr lang="ja-JP" altLang="en-US" smtClean="0"/>
              <a:t>職場復帰後の保育支援</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r>
              <a:rPr lang="ja-JP" altLang="en-US" smtClean="0"/>
              <a:t>労働基準法　第六章の二　妊産婦等</a:t>
            </a:r>
          </a:p>
        </p:txBody>
      </p:sp>
      <p:sp>
        <p:nvSpPr>
          <p:cNvPr id="24579" name="コンテンツ プレースホルダ 2"/>
          <p:cNvSpPr>
            <a:spLocks noGrp="1"/>
          </p:cNvSpPr>
          <p:nvPr>
            <p:ph idx="1"/>
          </p:nvPr>
        </p:nvSpPr>
        <p:spPr/>
        <p:txBody>
          <a:bodyPr/>
          <a:lstStyle/>
          <a:p>
            <a:r>
              <a:rPr lang="ja-JP" altLang="en-US" sz="2800" smtClean="0"/>
              <a:t>（坑内業務の就業制限） </a:t>
            </a:r>
          </a:p>
          <a:p>
            <a:r>
              <a:rPr lang="ja-JP" altLang="en-US" sz="2800" b="1" smtClean="0"/>
              <a:t>第六十四条の二 </a:t>
            </a:r>
            <a:r>
              <a:rPr lang="ja-JP" altLang="en-US" sz="2800" smtClean="0"/>
              <a:t>  使用者は、次の各号に掲げる女性を当該各号に定める業務に就かせてはならない</a:t>
            </a:r>
            <a:endParaRPr lang="en-US" altLang="ja-JP" sz="2800" smtClean="0"/>
          </a:p>
          <a:p>
            <a:r>
              <a:rPr lang="ja-JP" altLang="en-US" sz="2800" smtClean="0"/>
              <a:t> </a:t>
            </a:r>
            <a:r>
              <a:rPr lang="ja-JP" altLang="en-US" sz="2800" b="1" smtClean="0"/>
              <a:t>一 </a:t>
            </a:r>
            <a:r>
              <a:rPr lang="ja-JP" altLang="en-US" sz="2800" smtClean="0"/>
              <a:t>　妊娠中の女性及び坑内で行われる業務に従事しない旨を使用者に申し出た産後一年を経過しない女性　坑内で行われるすべての業務 </a:t>
            </a:r>
          </a:p>
          <a:p>
            <a:r>
              <a:rPr lang="ja-JP" altLang="en-US" sz="2800" b="1" smtClean="0"/>
              <a:t>二 </a:t>
            </a:r>
            <a:r>
              <a:rPr lang="ja-JP" altLang="en-US" sz="2800" smtClean="0"/>
              <a:t>　前号に掲げる女性以外の満十八歳以上の女性　坑内で行われる業務のうち人力により行われる掘削の業務その他の女性に有害な業務として厚生労働省令で定めるもの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ja-JP" altLang="en-US" smtClean="0"/>
              <a:t>労働基準法　第六章の二　妊産婦等</a:t>
            </a:r>
          </a:p>
        </p:txBody>
      </p:sp>
      <p:sp>
        <p:nvSpPr>
          <p:cNvPr id="25603" name="コンテンツ プレースホルダ 2"/>
          <p:cNvSpPr>
            <a:spLocks noGrp="1"/>
          </p:cNvSpPr>
          <p:nvPr>
            <p:ph idx="1"/>
          </p:nvPr>
        </p:nvSpPr>
        <p:spPr/>
        <p:txBody>
          <a:bodyPr/>
          <a:lstStyle/>
          <a:p>
            <a:r>
              <a:rPr lang="ja-JP" altLang="en-US" sz="2800" smtClean="0"/>
              <a:t>（危険有害業務の就業制限） </a:t>
            </a:r>
          </a:p>
          <a:p>
            <a:r>
              <a:rPr lang="ja-JP" altLang="en-US" sz="2800" b="1" smtClean="0"/>
              <a:t>第六十四条の三</a:t>
            </a:r>
            <a:r>
              <a:rPr lang="ja-JP" altLang="en-US" sz="2800" smtClean="0"/>
              <a:t> 　使用者は、妊娠中の女性及び産後一年を経過しない女性（以下「妊産婦」という。）　を、重量物を取り扱う業務、有害ガスを発散する場所における業務その他妊産婦の妊娠、出産、哺育等に有害な業務に就かせてはならない。 </a:t>
            </a:r>
          </a:p>
          <a:p>
            <a:r>
              <a:rPr lang="ja-JP" altLang="en-US" sz="2800" b="1" smtClean="0"/>
              <a:t>○２ </a:t>
            </a:r>
            <a:r>
              <a:rPr lang="ja-JP" altLang="en-US" sz="2800" smtClean="0"/>
              <a:t>　前項の規定は、同項に規定する業務のうち女性の妊娠又は出産に係る機能に有害である業務につき、　厚生労働省令で、妊産婦以外の女性に関して、準用することができる。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ja-JP" altLang="en-US" smtClean="0"/>
              <a:t>労働基準法　第六章の二　妊産婦等</a:t>
            </a:r>
          </a:p>
        </p:txBody>
      </p:sp>
      <p:sp>
        <p:nvSpPr>
          <p:cNvPr id="26627" name="コンテンツ プレースホルダ 2"/>
          <p:cNvSpPr>
            <a:spLocks noGrp="1"/>
          </p:cNvSpPr>
          <p:nvPr>
            <p:ph idx="1"/>
          </p:nvPr>
        </p:nvSpPr>
        <p:spPr/>
        <p:txBody>
          <a:bodyPr/>
          <a:lstStyle/>
          <a:p>
            <a:r>
              <a:rPr lang="ja-JP" altLang="en-US" sz="2400" smtClean="0"/>
              <a:t>（産前産後） </a:t>
            </a:r>
          </a:p>
          <a:p>
            <a:r>
              <a:rPr lang="ja-JP" altLang="en-US" sz="2400" b="1" smtClean="0"/>
              <a:t>第六十五条</a:t>
            </a:r>
            <a:r>
              <a:rPr lang="ja-JP" altLang="en-US" sz="2400" smtClean="0"/>
              <a:t> 　使用者は、六週間（多胎妊娠の場合にあつては、十四週間）以内に出産する予定の女性が休業を請求した場合においては、その者を就業させてはならない。 </a:t>
            </a:r>
          </a:p>
          <a:p>
            <a:r>
              <a:rPr lang="ja-JP" altLang="en-US" sz="2400" b="1" smtClean="0"/>
              <a:t>○２ </a:t>
            </a:r>
            <a:r>
              <a:rPr lang="ja-JP" altLang="en-US" sz="2400" smtClean="0"/>
              <a:t>　使用者は、産後八週間を経過しない女性を就業させてはならない。ただし、産後六週間を経過した女性が請求した場合において、その者について医師が支障がないと認めた業務に就かせることは、差し支えない。 </a:t>
            </a:r>
          </a:p>
          <a:p>
            <a:r>
              <a:rPr lang="ja-JP" altLang="en-US" sz="2400" b="1" smtClean="0"/>
              <a:t>○３ </a:t>
            </a:r>
            <a:r>
              <a:rPr lang="ja-JP" altLang="en-US" sz="2400" smtClean="0"/>
              <a:t>　使用者は、　妊娠中の女性が請求した場合においては、他の軽易な業務に転換させなければならない。 </a:t>
            </a:r>
            <a:r>
              <a:rPr lang="ja-JP" altLang="en-US" sz="2400" b="1" smtClean="0"/>
              <a:t> </a:t>
            </a:r>
            <a:endParaRPr lang="ja-JP" altLang="en-US" sz="2400" smtClean="0"/>
          </a:p>
          <a:p>
            <a:endParaRPr lang="ja-JP" altLang="en-US" sz="240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p:txBody>
          <a:bodyPr/>
          <a:lstStyle/>
          <a:p>
            <a:r>
              <a:rPr lang="ja-JP" altLang="en-US" smtClean="0"/>
              <a:t>労働基準法　第六章の二　妊産婦等</a:t>
            </a:r>
          </a:p>
        </p:txBody>
      </p:sp>
      <p:sp>
        <p:nvSpPr>
          <p:cNvPr id="27651" name="コンテンツ プレースホルダ 2"/>
          <p:cNvSpPr>
            <a:spLocks noGrp="1"/>
          </p:cNvSpPr>
          <p:nvPr>
            <p:ph idx="1"/>
          </p:nvPr>
        </p:nvSpPr>
        <p:spPr/>
        <p:txBody>
          <a:bodyPr/>
          <a:lstStyle/>
          <a:p>
            <a:r>
              <a:rPr lang="ja-JP" altLang="en-US" sz="2400" b="1" smtClean="0"/>
              <a:t>第六十六条 </a:t>
            </a:r>
            <a:r>
              <a:rPr lang="ja-JP" altLang="en-US" sz="2400" smtClean="0"/>
              <a:t>　使用者は、　妊産婦が請求した場合においては、第三十二条の二第一項、第三十二条の四第一項及び第三十二条の五第一項の規定にかかわらず、一週間について第三十二条第一項の労働時間、一日について同条第二項の労働時間を超えて労働させてはならない。 </a:t>
            </a:r>
          </a:p>
          <a:p>
            <a:r>
              <a:rPr lang="ja-JP" altLang="en-US" sz="2400" b="1" smtClean="0"/>
              <a:t>○２ </a:t>
            </a:r>
            <a:r>
              <a:rPr lang="ja-JP" altLang="en-US" sz="2400" smtClean="0"/>
              <a:t>　使用者は、妊産婦が請求した場合においては、第三十三条第一項及び第三項並びに第三十六条第一項の規定にかかわらず、時間外労働をさせてはならず、又は休日に労働させてはならない。 </a:t>
            </a:r>
          </a:p>
          <a:p>
            <a:r>
              <a:rPr lang="ja-JP" altLang="en-US" sz="2400" b="1" smtClean="0"/>
              <a:t>○３ </a:t>
            </a:r>
            <a:r>
              <a:rPr lang="ja-JP" altLang="en-US" sz="2400" smtClean="0"/>
              <a:t>　使用者は、妊産婦が請求した場合においては、深夜業をさせてはならない。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a:xfrm>
            <a:off x="457200" y="274638"/>
            <a:ext cx="8229600" cy="1511300"/>
          </a:xfrm>
        </p:spPr>
        <p:txBody>
          <a:bodyPr/>
          <a:lstStyle/>
          <a:p>
            <a:r>
              <a:rPr lang="ja-JP" altLang="en-US" b="1" smtClean="0"/>
              <a:t>雇用の分野における男女の均等な機会及び待遇の確保等に関する法律</a:t>
            </a:r>
            <a:br>
              <a:rPr lang="ja-JP" altLang="en-US" b="1" smtClean="0"/>
            </a:br>
            <a:endParaRPr lang="ja-JP" altLang="en-US" smtClean="0"/>
          </a:p>
        </p:txBody>
      </p:sp>
      <p:sp>
        <p:nvSpPr>
          <p:cNvPr id="28675" name="コンテンツ プレースホルダ 2"/>
          <p:cNvSpPr>
            <a:spLocks noGrp="1"/>
          </p:cNvSpPr>
          <p:nvPr>
            <p:ph idx="1"/>
          </p:nvPr>
        </p:nvSpPr>
        <p:spPr/>
        <p:txBody>
          <a:bodyPr/>
          <a:lstStyle/>
          <a:p>
            <a:pPr>
              <a:buFont typeface="Wingdings" pitchFamily="2" charset="2"/>
              <a:buNone/>
            </a:pPr>
            <a:r>
              <a:rPr lang="ja-JP" altLang="en-US" smtClean="0"/>
              <a:t>（婚姻、妊娠、出産等を理由とする不利益取扱いの禁止等）</a:t>
            </a:r>
            <a:endParaRPr lang="en-US" altLang="ja-JP" smtClean="0"/>
          </a:p>
          <a:p>
            <a:pPr>
              <a:buFont typeface="Wingdings" pitchFamily="2" charset="2"/>
              <a:buNone/>
            </a:pPr>
            <a:endParaRPr lang="en-US" altLang="ja-JP" smtClean="0"/>
          </a:p>
          <a:p>
            <a:r>
              <a:rPr lang="ja-JP" altLang="en-US" smtClean="0"/>
              <a:t> </a:t>
            </a:r>
            <a:r>
              <a:rPr lang="ja-JP" altLang="en-US" b="1" smtClean="0"/>
              <a:t>第九条</a:t>
            </a:r>
            <a:r>
              <a:rPr lang="ja-JP" altLang="en-US" smtClean="0"/>
              <a:t> 　事業主は、女性労働者が婚姻し、妊娠し、又は出産したことを退職理由として予定する定めをしてはならない。</a:t>
            </a:r>
            <a:endParaRPr lang="en-US" altLang="ja-JP" smtClean="0"/>
          </a:p>
          <a:p>
            <a:r>
              <a:rPr lang="ja-JP" altLang="en-US" b="1" smtClean="0"/>
              <a:t>２ </a:t>
            </a:r>
            <a:r>
              <a:rPr lang="ja-JP" altLang="en-US" smtClean="0"/>
              <a:t>　事業主は、女性労働者が婚姻したことを理由として、解雇してはならない。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a:xfrm>
            <a:off x="457200" y="274638"/>
            <a:ext cx="8229600" cy="1368425"/>
          </a:xfrm>
        </p:spPr>
        <p:txBody>
          <a:bodyPr/>
          <a:lstStyle/>
          <a:p>
            <a:r>
              <a:rPr lang="ja-JP" altLang="en-US" b="1" smtClean="0"/>
              <a:t>雇用の分野における男女の均等な機会及び待遇の確保等に関する法律</a:t>
            </a:r>
            <a:br>
              <a:rPr lang="ja-JP" altLang="en-US" b="1" smtClean="0"/>
            </a:br>
            <a:endParaRPr lang="ja-JP" altLang="en-US" smtClean="0"/>
          </a:p>
        </p:txBody>
      </p:sp>
      <p:sp>
        <p:nvSpPr>
          <p:cNvPr id="29699" name="コンテンツ プレースホルダ 2"/>
          <p:cNvSpPr>
            <a:spLocks noGrp="1"/>
          </p:cNvSpPr>
          <p:nvPr>
            <p:ph idx="1"/>
          </p:nvPr>
        </p:nvSpPr>
        <p:spPr/>
        <p:txBody>
          <a:bodyPr/>
          <a:lstStyle/>
          <a:p>
            <a:r>
              <a:rPr lang="ja-JP" altLang="en-US" b="1" smtClean="0"/>
              <a:t>３ </a:t>
            </a:r>
            <a:r>
              <a:rPr lang="ja-JP" altLang="en-US" smtClean="0"/>
              <a:t>　事業主は、その雇用する女性労働者が妊娠したこと、出産したこと、</a:t>
            </a:r>
            <a:r>
              <a:rPr lang="ja-JP" altLang="en-US" smtClean="0">
                <a:hlinkClick r:id="rId2" action="ppaction://hlinkfile"/>
              </a:rPr>
              <a:t>労働基準法</a:t>
            </a:r>
            <a:r>
              <a:rPr lang="ja-JP" altLang="en-US" smtClean="0"/>
              <a:t> （昭和二十二年法律第四十九号）</a:t>
            </a:r>
            <a:r>
              <a:rPr lang="ja-JP" altLang="en-US" smtClean="0">
                <a:hlinkClick r:id="rId3" action="ppaction://hlinkfile"/>
              </a:rPr>
              <a:t>第六十五条第一項</a:t>
            </a:r>
            <a:r>
              <a:rPr lang="ja-JP" altLang="en-US" smtClean="0"/>
              <a:t> の規定による休業を請求し、又は</a:t>
            </a:r>
            <a:r>
              <a:rPr lang="ja-JP" altLang="en-US" smtClean="0">
                <a:hlinkClick r:id="rId4" action="ppaction://hlinkfile"/>
              </a:rPr>
              <a:t>同項</a:t>
            </a:r>
            <a:r>
              <a:rPr lang="ja-JP" altLang="en-US" smtClean="0"/>
              <a:t> 若しくは</a:t>
            </a:r>
            <a:r>
              <a:rPr lang="ja-JP" altLang="en-US" smtClean="0">
                <a:hlinkClick r:id="rId5" action="ppaction://hlinkfile"/>
              </a:rPr>
              <a:t>同条第二項</a:t>
            </a:r>
            <a:r>
              <a:rPr lang="ja-JP" altLang="en-US" smtClean="0"/>
              <a:t> の規定による休業をしたことその他の妊娠又は出産に関する事由であつて厚生労働省令で定めるものを理由として、当該女性労働者に対して解雇その他不利益な取扱いをしてはならない</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ja-JP" altLang="en-US" sz="4000" dirty="0" smtClean="0"/>
              <a:t>健康</a:t>
            </a:r>
            <a:r>
              <a:rPr lang="ja-JP" altLang="en-US" sz="4000" dirty="0"/>
              <a:t>は権利～</a:t>
            </a:r>
            <a:br>
              <a:rPr lang="ja-JP" altLang="en-US" sz="4000" dirty="0"/>
            </a:br>
            <a:r>
              <a:rPr lang="ja-JP" altLang="en-US" sz="2000" dirty="0"/>
              <a:t>自分のからだのことを自分で決める自己決定権</a:t>
            </a:r>
            <a:br>
              <a:rPr lang="ja-JP" altLang="en-US" sz="2000" dirty="0"/>
            </a:br>
            <a:r>
              <a:rPr lang="ja-JP" altLang="en-US" sz="2000" dirty="0"/>
              <a:t>～リプロダクティブヘルスライツに関わってきた経緯から</a:t>
            </a:r>
          </a:p>
        </p:txBody>
      </p:sp>
      <p:sp>
        <p:nvSpPr>
          <p:cNvPr id="41987" name="Rectangle 3"/>
          <p:cNvSpPr>
            <a:spLocks noGrp="1" noChangeArrowheads="1"/>
          </p:cNvSpPr>
          <p:nvPr>
            <p:ph type="body" idx="1"/>
          </p:nvPr>
        </p:nvSpPr>
        <p:spPr>
          <a:xfrm>
            <a:off x="457200" y="1844675"/>
            <a:ext cx="8229600" cy="4281488"/>
          </a:xfrm>
        </p:spPr>
        <p:txBody>
          <a:bodyPr/>
          <a:lstStyle/>
          <a:p>
            <a:r>
              <a:rPr lang="ja-JP" altLang="en-US" dirty="0"/>
              <a:t>健康は憲法に保障された</a:t>
            </a:r>
            <a:r>
              <a:rPr lang="ja-JP" altLang="en-US" dirty="0" smtClean="0"/>
              <a:t>権利。</a:t>
            </a:r>
            <a:endParaRPr lang="ja-JP" altLang="en-US" dirty="0"/>
          </a:p>
          <a:p>
            <a:endParaRPr lang="ja-JP" altLang="en-US" dirty="0"/>
          </a:p>
          <a:p>
            <a:r>
              <a:rPr lang="ja-JP" altLang="en-US" dirty="0"/>
              <a:t>～憲法第二十五条 　すべて国民は、健康で文化的な最低限度の生活を営む権利を有する。国は、すべての生活部面について、社会福祉、社会保障及び公衆衛生の向上及び増進に努めなければならない。～</a:t>
            </a:r>
          </a:p>
          <a:p>
            <a:endParaRPr lang="ja-JP" altLang="en-US" dirty="0"/>
          </a:p>
          <a:p>
            <a:endParaRPr lang="en-US" altLang="ja-JP"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a:xfrm>
            <a:off x="457200" y="428625"/>
            <a:ext cx="8229600" cy="1643063"/>
          </a:xfrm>
        </p:spPr>
        <p:txBody>
          <a:bodyPr/>
          <a:lstStyle/>
          <a:p>
            <a:r>
              <a:rPr lang="ja-JP" altLang="en-US" b="1" smtClean="0"/>
              <a:t>雇用の分野における男女の均等な機会及び待遇の確保等に関する法律</a:t>
            </a:r>
            <a:br>
              <a:rPr lang="ja-JP" altLang="en-US" b="1" smtClean="0"/>
            </a:br>
            <a:endParaRPr lang="ja-JP" altLang="en-US" smtClean="0"/>
          </a:p>
        </p:txBody>
      </p:sp>
      <p:sp>
        <p:nvSpPr>
          <p:cNvPr id="30723" name="コンテンツ プレースホルダ 2"/>
          <p:cNvSpPr>
            <a:spLocks noGrp="1"/>
          </p:cNvSpPr>
          <p:nvPr>
            <p:ph idx="1"/>
          </p:nvPr>
        </p:nvSpPr>
        <p:spPr/>
        <p:txBody>
          <a:bodyPr/>
          <a:lstStyle/>
          <a:p>
            <a:endParaRPr lang="en-US" altLang="ja-JP" b="1" smtClean="0"/>
          </a:p>
          <a:p>
            <a:r>
              <a:rPr lang="ja-JP" altLang="en-US" b="1" smtClean="0"/>
              <a:t>４ </a:t>
            </a:r>
            <a:r>
              <a:rPr lang="ja-JP" altLang="en-US" smtClean="0"/>
              <a:t>　妊娠中の女性労働者及び出産後一年を経過しない女性労働者に対してなされた解雇は、無効とする。ただし、事業主が当該解雇が前項に規定する事由を理由とする解雇でないことを証明したときは、この限りでない。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p:txBody>
          <a:bodyPr/>
          <a:lstStyle/>
          <a:p>
            <a:r>
              <a:rPr lang="ja-JP" altLang="en-US" b="1" dirty="0" smtClean="0"/>
              <a:t>雇用の分野における男女の均等な機会及び待遇の確保等に関する法律</a:t>
            </a:r>
            <a:endParaRPr lang="ja-JP" altLang="en-US" dirty="0" smtClean="0"/>
          </a:p>
        </p:txBody>
      </p:sp>
      <p:sp>
        <p:nvSpPr>
          <p:cNvPr id="31747" name="コンテンツ プレースホルダ 2"/>
          <p:cNvSpPr>
            <a:spLocks noGrp="1"/>
          </p:cNvSpPr>
          <p:nvPr>
            <p:ph idx="1"/>
          </p:nvPr>
        </p:nvSpPr>
        <p:spPr>
          <a:xfrm>
            <a:off x="323528" y="1600200"/>
            <a:ext cx="8568952" cy="4530725"/>
          </a:xfrm>
        </p:spPr>
        <p:txBody>
          <a:bodyPr/>
          <a:lstStyle/>
          <a:p>
            <a:r>
              <a:rPr lang="ja-JP" altLang="en-US" dirty="0" smtClean="0"/>
              <a:t>（妊娠中及び出産後の健康管理に関する措置）</a:t>
            </a:r>
            <a:endParaRPr lang="en-US" altLang="ja-JP" dirty="0" smtClean="0"/>
          </a:p>
          <a:p>
            <a:pPr>
              <a:buNone/>
            </a:pPr>
            <a:r>
              <a:rPr lang="ja-JP" altLang="en-US" dirty="0" smtClean="0"/>
              <a:t> </a:t>
            </a:r>
          </a:p>
          <a:p>
            <a:r>
              <a:rPr lang="ja-JP" altLang="en-US" b="1" dirty="0" smtClean="0"/>
              <a:t>第十二条</a:t>
            </a:r>
            <a:r>
              <a:rPr lang="ja-JP" altLang="en-US" dirty="0" smtClean="0"/>
              <a:t> 　事業主は、厚生労働省令で定めるところにより、その雇用する女性労働者が</a:t>
            </a:r>
            <a:r>
              <a:rPr lang="ja-JP" altLang="en-US" dirty="0" smtClean="0">
                <a:hlinkClick r:id="rId2" action="ppaction://hlinkfile"/>
              </a:rPr>
              <a:t>母子保健法</a:t>
            </a:r>
            <a:r>
              <a:rPr lang="ja-JP" altLang="en-US" dirty="0" smtClean="0"/>
              <a:t> （昭和四十年法律第百四十一号）の規定による保健指導又は健康診査を受けるために必要な時間を確保することができるようにしなければならない。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妊娠中のマイナートラブル</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　体調が悪くなる、疲れやすい</a:t>
            </a:r>
          </a:p>
          <a:p>
            <a:r>
              <a:rPr lang="ja-JP" altLang="en-US" dirty="0" smtClean="0"/>
              <a:t>　いらいらする、神経過敏になる</a:t>
            </a:r>
          </a:p>
          <a:p>
            <a:r>
              <a:rPr lang="ja-JP" altLang="en-US" dirty="0" smtClean="0"/>
              <a:t>　胃がむかつく</a:t>
            </a:r>
          </a:p>
          <a:p>
            <a:r>
              <a:rPr lang="ja-JP" altLang="en-US" dirty="0" smtClean="0"/>
              <a:t>　今までと食べ物の嗜好がかわる</a:t>
            </a:r>
          </a:p>
          <a:p>
            <a:r>
              <a:rPr lang="ja-JP" altLang="en-US" dirty="0" smtClean="0"/>
              <a:t>　臭いで気分が悪くなる</a:t>
            </a:r>
          </a:p>
          <a:p>
            <a:r>
              <a:rPr lang="ja-JP" altLang="en-US" dirty="0" smtClean="0"/>
              <a:t>　風邪をこじらせる、膀胱炎、カンジダ、便秘、痔、腰痛などにかかりやすくなる</a:t>
            </a:r>
          </a:p>
          <a:p>
            <a:r>
              <a:rPr lang="ja-JP" altLang="en-US" dirty="0" smtClean="0"/>
              <a:t>　多少のおなかの痛みや、少量の出血があることもある</a:t>
            </a:r>
          </a:p>
          <a:p>
            <a:endParaRPr kumimoji="1" lang="ja-JP"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どうしてなのか</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このような変化がとても激しい人と、たいしたことがない人といます。</a:t>
            </a:r>
          </a:p>
          <a:p>
            <a:r>
              <a:rPr lang="ja-JP" altLang="en-US" dirty="0" smtClean="0"/>
              <a:t>体調が悪いのはつらいことですが病気ではありません。</a:t>
            </a:r>
          </a:p>
          <a:p>
            <a:r>
              <a:rPr lang="ja-JP" altLang="en-US" dirty="0" smtClean="0"/>
              <a:t>　いのちをはぐくむと言うことは、それだけ女性のからだに大変な負担がかかると言うことなのです。</a:t>
            </a:r>
          </a:p>
          <a:p>
            <a:r>
              <a:rPr lang="ja-JP" altLang="en-US" dirty="0" smtClean="0"/>
              <a:t>　「今私のからだは、とっても大切な仕事をしてるのよ」と思ってみてください。</a:t>
            </a:r>
          </a:p>
          <a:p>
            <a:endParaRPr lang="ja-JP" altLang="en-US" dirty="0" smtClean="0"/>
          </a:p>
          <a:p>
            <a:r>
              <a:rPr lang="ja-JP" altLang="en-US" dirty="0" smtClean="0"/>
              <a:t>つらいときには、のんびりすることが一番です。</a:t>
            </a:r>
          </a:p>
          <a:p>
            <a:r>
              <a:rPr lang="ja-JP" altLang="en-US" dirty="0" smtClean="0"/>
              <a:t>働いている人には、</a:t>
            </a:r>
            <a:r>
              <a:rPr lang="ja-JP" altLang="en-US" dirty="0" err="1" smtClean="0"/>
              <a:t>つ</a:t>
            </a:r>
            <a:r>
              <a:rPr lang="ja-JP" altLang="en-US" dirty="0" smtClean="0"/>
              <a:t>わりなどがつらいとき、休業や時間短縮などの母性保護規定が法律で定められています。休業申請のための書式はこちらにありますので、ご相談ください。</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雇用の分野における男女の均等な機会及び待遇の確保等に関する法律</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第十三条 　事業主は、その雇用する女性労働者が前条の保健指導又は健康診査に基づく指導事項を守ることができるようにするため、勤務時間の変更、勤務の軽減等必要な措置を講じなければならない。</a:t>
            </a:r>
            <a:endParaRPr kumimoji="1" lang="ja-JP"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lstStyle/>
          <a:p>
            <a:r>
              <a:rPr lang="ja-JP" altLang="en-US" sz="3600" b="1" dirty="0" smtClean="0"/>
              <a:t>指導事項を守ることができるようにするための措置</a:t>
            </a:r>
            <a:br>
              <a:rPr lang="ja-JP" altLang="en-US" sz="3600" b="1" dirty="0" smtClean="0"/>
            </a:br>
            <a:endParaRPr kumimoji="1" lang="ja-JP" altLang="en-US" sz="3600" dirty="0"/>
          </a:p>
        </p:txBody>
      </p:sp>
      <p:sp>
        <p:nvSpPr>
          <p:cNvPr id="3" name="コンテンツ プレースホルダ 2"/>
          <p:cNvSpPr>
            <a:spLocks noGrp="1"/>
          </p:cNvSpPr>
          <p:nvPr>
            <p:ph idx="1"/>
          </p:nvPr>
        </p:nvSpPr>
        <p:spPr/>
        <p:txBody>
          <a:bodyPr/>
          <a:lstStyle/>
          <a:p>
            <a:r>
              <a:rPr lang="ja-JP" altLang="en-US" b="1" dirty="0" smtClean="0"/>
              <a:t>　妊娠中の通勤緩和（時差通勤、勤務時間の短縮等の措置）</a:t>
            </a:r>
          </a:p>
          <a:p>
            <a:r>
              <a:rPr lang="ja-JP" altLang="en-US" b="1" dirty="0" smtClean="0"/>
              <a:t>　妊娠中の休憩に関する措置（休憩時間の延長、休憩回数の増加等の措置）</a:t>
            </a:r>
          </a:p>
          <a:p>
            <a:r>
              <a:rPr lang="ja-JP" altLang="en-US" b="1" dirty="0" smtClean="0"/>
              <a:t>　妊娠中又は出産後の症状等に対応する措置（作業の制限、休業等の措置）</a:t>
            </a:r>
          </a:p>
          <a:p>
            <a:r>
              <a:rPr lang="ja-JP" altLang="en-US" b="1" dirty="0" smtClean="0"/>
              <a:t>「母性健康管理指導事項連絡カード」の活用</a:t>
            </a:r>
            <a:endParaRPr lang="ja-JP" altLang="en-US" b="1"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435280" cy="1143000"/>
          </a:xfrm>
        </p:spPr>
        <p:txBody>
          <a:bodyPr/>
          <a:lstStyle/>
          <a:p>
            <a:r>
              <a:rPr lang="ja-JP" altLang="en-US" dirty="0" smtClean="0"/>
              <a:t>最近マタハラ（マタニティー・ハラスメント）という言葉が使われていますが</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r>
              <a:rPr lang="ja-JP" altLang="en-US" dirty="0" smtClean="0"/>
              <a:t>ハラスメント＝嫌がらせ・脅かしという意味。</a:t>
            </a:r>
            <a:endParaRPr lang="en-US" altLang="ja-JP" dirty="0" smtClean="0"/>
          </a:p>
          <a:p>
            <a:r>
              <a:rPr lang="ja-JP" altLang="en-US" dirty="0" smtClean="0"/>
              <a:t>妊娠を理由とした、退職勧告や産休明けの不利益な扱いについては</a:t>
            </a:r>
            <a:endParaRPr lang="en-US" altLang="ja-JP" dirty="0" smtClean="0"/>
          </a:p>
          <a:p>
            <a:r>
              <a:rPr kumimoji="1" lang="ja-JP" altLang="en-US" dirty="0" smtClean="0"/>
              <a:t>ハラスメントではなくて、より悪質な、違法行為あるいは不当労働行為と認識すべきもの。</a:t>
            </a:r>
            <a:endParaRPr kumimoji="1" lang="ja-JP"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chor="ctr">
            <a:normAutofit/>
          </a:bodyPr>
          <a:lstStyle/>
          <a:p>
            <a:pPr algn="ctr"/>
            <a:r>
              <a:rPr kumimoji="1" lang="ja-JP" altLang="en-US" sz="3200" dirty="0" smtClean="0"/>
              <a:t>人生の第三ステージへ</a:t>
            </a:r>
            <a:endParaRPr kumimoji="1" lang="ja-JP" altLang="en-US" sz="3200" dirty="0"/>
          </a:p>
        </p:txBody>
      </p:sp>
      <p:sp>
        <p:nvSpPr>
          <p:cNvPr id="3" name="コンテンツ プレースホルダ 2"/>
          <p:cNvSpPr>
            <a:spLocks noGrp="1"/>
          </p:cNvSpPr>
          <p:nvPr>
            <p:ph sz="quarter" idx="1"/>
          </p:nvPr>
        </p:nvSpPr>
        <p:spPr>
          <a:xfrm>
            <a:off x="457200" y="1600200"/>
            <a:ext cx="6851104" cy="4781128"/>
          </a:xfrm>
        </p:spPr>
        <p:txBody>
          <a:bodyPr>
            <a:normAutofit fontScale="92500" lnSpcReduction="10000"/>
          </a:bodyPr>
          <a:lstStyle/>
          <a:p>
            <a:pPr algn="ctr">
              <a:buNone/>
            </a:pPr>
            <a:endParaRPr lang="en-US" altLang="ja-JP" dirty="0" smtClean="0"/>
          </a:p>
          <a:p>
            <a:pPr algn="ctr">
              <a:buNone/>
            </a:pPr>
            <a:r>
              <a:rPr lang="ja-JP" altLang="en-US" dirty="0" smtClean="0"/>
              <a:t>思春期に始まった</a:t>
            </a:r>
            <a:r>
              <a:rPr kumimoji="1" lang="ja-JP" altLang="en-US" dirty="0" smtClean="0"/>
              <a:t>月経も</a:t>
            </a:r>
            <a:endParaRPr kumimoji="1" lang="en-US" altLang="ja-JP" dirty="0" smtClean="0"/>
          </a:p>
          <a:p>
            <a:pPr algn="ctr">
              <a:buNone/>
            </a:pPr>
            <a:endParaRPr kumimoji="1" lang="en-US" altLang="ja-JP" sz="1400" dirty="0" smtClean="0"/>
          </a:p>
          <a:p>
            <a:pPr algn="ctr">
              <a:buNone/>
            </a:pPr>
            <a:r>
              <a:rPr kumimoji="1" lang="ja-JP" altLang="en-US" dirty="0" smtClean="0"/>
              <a:t>長いおつきあいののち</a:t>
            </a:r>
            <a:endParaRPr kumimoji="1" lang="en-US" altLang="ja-JP" dirty="0" smtClean="0"/>
          </a:p>
          <a:p>
            <a:pPr algn="ctr">
              <a:buNone/>
            </a:pPr>
            <a:endParaRPr kumimoji="1" lang="en-US" altLang="ja-JP" sz="1400" dirty="0" smtClean="0"/>
          </a:p>
          <a:p>
            <a:pPr algn="ctr">
              <a:buNone/>
            </a:pPr>
            <a:r>
              <a:rPr kumimoji="1" lang="ja-JP" altLang="en-US" dirty="0" smtClean="0"/>
              <a:t>やがて終わるときが来ます</a:t>
            </a:r>
            <a:endParaRPr kumimoji="1" lang="en-US" altLang="ja-JP" dirty="0" smtClean="0"/>
          </a:p>
          <a:p>
            <a:pPr algn="ctr">
              <a:buNone/>
            </a:pPr>
            <a:endParaRPr lang="en-US" altLang="ja-JP" sz="1400" dirty="0" smtClean="0"/>
          </a:p>
          <a:p>
            <a:pPr algn="ctr">
              <a:buNone/>
            </a:pPr>
            <a:r>
              <a:rPr kumimoji="1" lang="ja-JP" altLang="en-US" dirty="0" smtClean="0"/>
              <a:t>それが更年期です</a:t>
            </a:r>
            <a:endParaRPr kumimoji="1" lang="en-US" altLang="ja-JP" dirty="0" smtClean="0"/>
          </a:p>
          <a:p>
            <a:pPr algn="ctr">
              <a:buNone/>
            </a:pPr>
            <a:endParaRPr lang="en-US" altLang="ja-JP" sz="1400" dirty="0" smtClean="0"/>
          </a:p>
          <a:p>
            <a:pPr algn="ctr">
              <a:buNone/>
            </a:pPr>
            <a:endParaRPr lang="en-US" altLang="ja-JP" sz="1400" dirty="0" smtClean="0"/>
          </a:p>
          <a:p>
            <a:pPr>
              <a:buNone/>
            </a:pPr>
            <a:r>
              <a:rPr kumimoji="1" lang="ja-JP" altLang="en-US" sz="2000" dirty="0" smtClean="0"/>
              <a:t>第</a:t>
            </a:r>
            <a:r>
              <a:rPr kumimoji="1" lang="en-US" altLang="ja-JP" sz="2000" dirty="0" smtClean="0"/>
              <a:t>2</a:t>
            </a:r>
            <a:r>
              <a:rPr kumimoji="1" lang="ja-JP" altLang="en-US" sz="2000" dirty="0" smtClean="0"/>
              <a:t>ステージと第</a:t>
            </a:r>
            <a:r>
              <a:rPr kumimoji="1" lang="en-US" altLang="ja-JP" sz="2000" dirty="0" smtClean="0"/>
              <a:t>3</a:t>
            </a:r>
            <a:r>
              <a:rPr kumimoji="1" lang="ja-JP" altLang="en-US" sz="2000" dirty="0" smtClean="0"/>
              <a:t>ステージの幕間なので、</a:t>
            </a:r>
            <a:endParaRPr kumimoji="1" lang="en-US" altLang="ja-JP" sz="2000" dirty="0" smtClean="0"/>
          </a:p>
          <a:p>
            <a:pPr>
              <a:buNone/>
            </a:pPr>
            <a:r>
              <a:rPr kumimoji="1" lang="ja-JP" altLang="en-US" sz="2000" dirty="0" smtClean="0"/>
              <a:t>ちょっとあわただしい、からだや心の変化が</a:t>
            </a:r>
            <a:endParaRPr kumimoji="1" lang="en-US" altLang="ja-JP" sz="2000" dirty="0" smtClean="0"/>
          </a:p>
          <a:p>
            <a:pPr>
              <a:buNone/>
            </a:pPr>
            <a:r>
              <a:rPr kumimoji="1" lang="ja-JP" altLang="en-US" sz="2000" dirty="0" smtClean="0"/>
              <a:t>大きいです</a:t>
            </a:r>
            <a:endParaRPr kumimoji="1" lang="ja-JP" altLang="en-US" sz="2000" dirty="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normAutofit/>
          </a:bodyPr>
          <a:lstStyle/>
          <a:p>
            <a:r>
              <a:rPr lang="ja-JP" altLang="en-US" sz="3600" dirty="0"/>
              <a:t>更　年　期</a:t>
            </a:r>
          </a:p>
        </p:txBody>
      </p:sp>
      <p:sp>
        <p:nvSpPr>
          <p:cNvPr id="195587" name="Rectangle 3"/>
          <p:cNvSpPr>
            <a:spLocks noGrp="1" noChangeArrowheads="1"/>
          </p:cNvSpPr>
          <p:nvPr>
            <p:ph sz="quarter" idx="1"/>
          </p:nvPr>
        </p:nvSpPr>
        <p:spPr>
          <a:xfrm>
            <a:off x="612648" y="2071678"/>
            <a:ext cx="8153400" cy="4214842"/>
          </a:xfrm>
        </p:spPr>
        <p:txBody>
          <a:bodyPr>
            <a:normAutofit/>
          </a:bodyPr>
          <a:lstStyle/>
          <a:p>
            <a:r>
              <a:rPr lang="ja-JP" altLang="en-US" b="1" dirty="0"/>
              <a:t>排卵などの機能が消失しはじめ、やがて月経が不順から完全に閉止し、閉経となる。</a:t>
            </a:r>
          </a:p>
          <a:p>
            <a:endParaRPr lang="ja-JP" altLang="en-US" b="1" dirty="0"/>
          </a:p>
          <a:p>
            <a:r>
              <a:rPr lang="ja-JP" altLang="en-US" b="1" dirty="0"/>
              <a:t>更年期とは</a:t>
            </a:r>
            <a:endParaRPr lang="ja-JP" altLang="en-US" dirty="0"/>
          </a:p>
          <a:p>
            <a:pPr>
              <a:buFontTx/>
              <a:buNone/>
            </a:pPr>
            <a:r>
              <a:rPr lang="ja-JP" altLang="en-US" b="1" dirty="0"/>
              <a:t>　　閉経の前後５年間をいう。</a:t>
            </a:r>
          </a:p>
          <a:p>
            <a:pPr>
              <a:buFontTx/>
              <a:buNone/>
            </a:pPr>
            <a:endParaRPr lang="ja-JP" altLang="en-US" sz="2800" b="1" dirty="0"/>
          </a:p>
          <a:p>
            <a:pPr lvl="1">
              <a:buFontTx/>
              <a:buNone/>
            </a:pPr>
            <a:r>
              <a:rPr lang="ja-JP" altLang="en-US" sz="2000" b="1" dirty="0"/>
              <a:t>　　　　　　　　　</a:t>
            </a:r>
            <a:r>
              <a:rPr lang="ja-JP" altLang="en-US" sz="2400" b="1" dirty="0"/>
              <a:t>～我が国の平均閉経年齢は５０．５歳～</a:t>
            </a:r>
            <a:endParaRPr lang="ja-JP" altLang="en-US" sz="2000" b="1" dirty="0"/>
          </a:p>
          <a:p>
            <a:endParaRPr lang="en-US" altLang="ja-JP"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normAutofit/>
          </a:bodyPr>
          <a:lstStyle/>
          <a:p>
            <a:r>
              <a:rPr lang="ja-JP" altLang="en-US" sz="3600" dirty="0"/>
              <a:t>閉　経　年　齢</a:t>
            </a:r>
          </a:p>
        </p:txBody>
      </p:sp>
      <p:sp>
        <p:nvSpPr>
          <p:cNvPr id="80899" name="Rectangle 3"/>
          <p:cNvSpPr>
            <a:spLocks noGrp="1" noChangeArrowheads="1"/>
          </p:cNvSpPr>
          <p:nvPr>
            <p:ph sz="quarter" idx="1"/>
          </p:nvPr>
        </p:nvSpPr>
        <p:spPr>
          <a:xfrm>
            <a:off x="467544" y="2071678"/>
            <a:ext cx="8424936" cy="4357718"/>
          </a:xfrm>
        </p:spPr>
        <p:txBody>
          <a:bodyPr>
            <a:normAutofit fontScale="85000" lnSpcReduction="20000"/>
          </a:bodyPr>
          <a:lstStyle/>
          <a:p>
            <a:pPr>
              <a:lnSpc>
                <a:spcPct val="150000"/>
              </a:lnSpc>
            </a:pPr>
            <a:r>
              <a:rPr lang="ja-JP" altLang="en-US" dirty="0"/>
              <a:t>妊娠・出産の有無・回数とは無関係。</a:t>
            </a:r>
          </a:p>
          <a:p>
            <a:pPr>
              <a:lnSpc>
                <a:spcPct val="150000"/>
              </a:lnSpc>
            </a:pPr>
            <a:r>
              <a:rPr lang="ja-JP" altLang="en-US" dirty="0"/>
              <a:t>性交経験の有無とは無関係。</a:t>
            </a:r>
          </a:p>
          <a:p>
            <a:pPr>
              <a:lnSpc>
                <a:spcPct val="150000"/>
              </a:lnSpc>
            </a:pPr>
            <a:r>
              <a:rPr lang="ja-JP" altLang="en-US" dirty="0"/>
              <a:t>初経年齢とは無関係。</a:t>
            </a:r>
          </a:p>
          <a:p>
            <a:pPr>
              <a:lnSpc>
                <a:spcPct val="150000"/>
              </a:lnSpc>
            </a:pPr>
            <a:r>
              <a:rPr lang="ja-JP" altLang="en-US" dirty="0"/>
              <a:t>子宮筋腫・子宮内膜症があると、閉経は遅い。</a:t>
            </a:r>
          </a:p>
          <a:p>
            <a:pPr>
              <a:lnSpc>
                <a:spcPct val="150000"/>
              </a:lnSpc>
            </a:pPr>
            <a:r>
              <a:rPr lang="ja-JP" altLang="en-US" dirty="0"/>
              <a:t>喫煙者は、非喫煙者より１～２年早い。</a:t>
            </a:r>
          </a:p>
          <a:p>
            <a:pPr>
              <a:lnSpc>
                <a:spcPct val="150000"/>
              </a:lnSpc>
            </a:pPr>
            <a:r>
              <a:rPr lang="ja-JP" altLang="en-US" dirty="0"/>
              <a:t>ある年齢の女性がいつ閉経するかという予測は、難しい。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ctr"/>
            <a:r>
              <a:rPr lang="ja-JP" altLang="en-US"/>
              <a:t>健康</a:t>
            </a:r>
            <a:r>
              <a:rPr lang="ja-JP" altLang="en-US" smtClean="0"/>
              <a:t>の権利の現状</a:t>
            </a:r>
            <a:r>
              <a:rPr lang="ja-JP" altLang="en-US" dirty="0" smtClean="0"/>
              <a:t>は？</a:t>
            </a:r>
            <a:endParaRPr lang="ja-JP" altLang="en-US" dirty="0"/>
          </a:p>
        </p:txBody>
      </p:sp>
      <p:sp>
        <p:nvSpPr>
          <p:cNvPr id="72707" name="Rectangle 3"/>
          <p:cNvSpPr>
            <a:spLocks noGrp="1" noChangeArrowheads="1"/>
          </p:cNvSpPr>
          <p:nvPr>
            <p:ph type="body" idx="1"/>
          </p:nvPr>
        </p:nvSpPr>
        <p:spPr/>
        <p:txBody>
          <a:bodyPr/>
          <a:lstStyle/>
          <a:p>
            <a:r>
              <a:rPr lang="ja-JP" altLang="en-US" dirty="0" smtClean="0"/>
              <a:t>健康</a:t>
            </a:r>
            <a:r>
              <a:rPr lang="ja-JP" altLang="en-US" dirty="0"/>
              <a:t>に生きるための</a:t>
            </a:r>
            <a:r>
              <a:rPr lang="ja-JP" altLang="en-US" dirty="0" smtClean="0"/>
              <a:t>情報や</a:t>
            </a:r>
            <a:r>
              <a:rPr lang="ja-JP" altLang="en-US" dirty="0"/>
              <a:t>環境が保証される</a:t>
            </a:r>
            <a:r>
              <a:rPr lang="ja-JP" altLang="en-US" dirty="0" smtClean="0"/>
              <a:t>ことが健康の権利であるはずなのに、</a:t>
            </a:r>
            <a:endParaRPr lang="en-US" altLang="ja-JP" dirty="0" smtClean="0"/>
          </a:p>
          <a:p>
            <a:endParaRPr lang="ja-JP" altLang="en-US" dirty="0"/>
          </a:p>
          <a:p>
            <a:r>
              <a:rPr lang="ja-JP" altLang="en-US" dirty="0" smtClean="0"/>
              <a:t>国の進める健康政策は、「健康は個人努力で達成すべきもの」としている。</a:t>
            </a:r>
            <a:endParaRPr lang="en-US" altLang="ja-JP" dirty="0" smtClean="0"/>
          </a:p>
          <a:p>
            <a:endParaRPr lang="ja-JP" altLang="en-US" dirty="0" smtClean="0"/>
          </a:p>
          <a:p>
            <a:r>
              <a:rPr lang="ja-JP" altLang="en-US" dirty="0" smtClean="0"/>
              <a:t>経済的</a:t>
            </a:r>
            <a:r>
              <a:rPr lang="ja-JP" altLang="en-US" dirty="0"/>
              <a:t>困窮</a:t>
            </a:r>
            <a:r>
              <a:rPr lang="ja-JP" altLang="en-US" dirty="0" smtClean="0"/>
              <a:t>など社会的要因で、健康が保障されていない人の状況は無視されている。</a:t>
            </a:r>
            <a:endParaRPr lang="ja-JP" alt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a:bodyPr>
          <a:lstStyle/>
          <a:p>
            <a:pPr eaLnBrk="1" hangingPunct="1"/>
            <a:r>
              <a:rPr lang="ja-JP" altLang="en-US" sz="3600" dirty="0" smtClean="0"/>
              <a:t>つまり更年期って？</a:t>
            </a:r>
          </a:p>
        </p:txBody>
      </p:sp>
      <p:sp>
        <p:nvSpPr>
          <p:cNvPr id="64515" name="Rectangle 3"/>
          <p:cNvSpPr>
            <a:spLocks noGrp="1" noChangeArrowheads="1"/>
          </p:cNvSpPr>
          <p:nvPr>
            <p:ph sz="quarter" idx="1"/>
          </p:nvPr>
        </p:nvSpPr>
        <p:spPr/>
        <p:txBody>
          <a:bodyPr>
            <a:normAutofit/>
          </a:bodyPr>
          <a:lstStyle/>
          <a:p>
            <a:endParaRPr lang="en-US" altLang="ja-JP" sz="1200" dirty="0" smtClean="0"/>
          </a:p>
          <a:p>
            <a:r>
              <a:rPr lang="ja-JP" altLang="en-US" sz="2800" dirty="0" smtClean="0"/>
              <a:t>更年期は、閉経前後の「</a:t>
            </a:r>
            <a:r>
              <a:rPr lang="ja-JP" altLang="en-US" sz="2800" b="1" dirty="0" smtClean="0">
                <a:solidFill>
                  <a:srgbClr val="00B050"/>
                </a:solidFill>
              </a:rPr>
              <a:t>時期</a:t>
            </a:r>
            <a:r>
              <a:rPr lang="ja-JP" altLang="en-US" sz="2800" dirty="0" smtClean="0"/>
              <a:t>」。</a:t>
            </a:r>
            <a:r>
              <a:rPr lang="ja-JP" altLang="en-US" sz="1400" dirty="0" smtClean="0"/>
              <a:t>　　　</a:t>
            </a:r>
            <a:endParaRPr lang="en-US" altLang="ja-JP" sz="1400" dirty="0" smtClean="0"/>
          </a:p>
          <a:p>
            <a:endParaRPr lang="ja-JP" altLang="en-US" sz="1400" dirty="0" smtClean="0"/>
          </a:p>
          <a:p>
            <a:pPr eaLnBrk="1" hangingPunct="1"/>
            <a:r>
              <a:rPr lang="ja-JP" altLang="en-US" sz="2800" dirty="0" smtClean="0"/>
              <a:t>年齢的には４０代後半から５０代前半くらい。</a:t>
            </a:r>
            <a:endParaRPr lang="en-US" altLang="ja-JP" sz="2800" dirty="0" smtClean="0"/>
          </a:p>
          <a:p>
            <a:pPr eaLnBrk="1" hangingPunct="1"/>
            <a:endParaRPr lang="ja-JP" altLang="en-US" sz="1400" dirty="0" smtClean="0"/>
          </a:p>
          <a:p>
            <a:pPr eaLnBrk="1" hangingPunct="1"/>
            <a:r>
              <a:rPr lang="ja-JP" altLang="en-US" sz="2800" dirty="0" smtClean="0"/>
              <a:t>卵巣ホルモンの分泌が次第に減る時期なので、心身は不安定になりがち。</a:t>
            </a:r>
            <a:endParaRPr lang="en-US" altLang="ja-JP" sz="2800" dirty="0" smtClean="0"/>
          </a:p>
          <a:p>
            <a:pPr eaLnBrk="1" hangingPunct="1">
              <a:buNone/>
            </a:pPr>
            <a:r>
              <a:rPr lang="ja-JP" altLang="en-US" sz="1400" dirty="0" smtClean="0"/>
              <a:t> </a:t>
            </a:r>
          </a:p>
          <a:p>
            <a:pPr eaLnBrk="1" hangingPunct="1"/>
            <a:r>
              <a:rPr lang="ja-JP" altLang="en-US" sz="2800" dirty="0" smtClean="0"/>
              <a:t>思春期に対応する人生の幕あい、第３ステージまでの準備期間。</a:t>
            </a:r>
            <a:r>
              <a:rPr lang="ja-JP" altLang="en-US" sz="1400" dirty="0" smtClean="0"/>
              <a:t>  </a:t>
            </a:r>
          </a:p>
          <a:p>
            <a:pPr eaLnBrk="1" hangingPunct="1"/>
            <a:endParaRPr lang="en-US" altLang="ja-JP"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乗算記号 8"/>
          <p:cNvSpPr/>
          <p:nvPr/>
        </p:nvSpPr>
        <p:spPr>
          <a:xfrm>
            <a:off x="0" y="2492896"/>
            <a:ext cx="4355976" cy="2232248"/>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6562" name="Rectangle 2"/>
          <p:cNvSpPr>
            <a:spLocks noGrp="1" noChangeArrowheads="1"/>
          </p:cNvSpPr>
          <p:nvPr>
            <p:ph type="title"/>
          </p:nvPr>
        </p:nvSpPr>
        <p:spPr>
          <a:xfrm>
            <a:off x="323850" y="333375"/>
            <a:ext cx="8374063" cy="1151409"/>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r>
              <a:rPr lang="ja-JP" altLang="en-US" sz="3200" dirty="0" smtClean="0"/>
              <a:t>更年期障害は、</a:t>
            </a:r>
            <a:r>
              <a:rPr lang="ja-JP" altLang="en-US" sz="3200" dirty="0" smtClean="0">
                <a:solidFill>
                  <a:srgbClr val="00B050"/>
                </a:solidFill>
              </a:rPr>
              <a:t>掃きだめ</a:t>
            </a:r>
            <a:r>
              <a:rPr lang="ja-JP" altLang="en-US" sz="3200" dirty="0" smtClean="0"/>
              <a:t>か？</a:t>
            </a:r>
            <a:br>
              <a:rPr lang="ja-JP" altLang="en-US" sz="3200" dirty="0" smtClean="0"/>
            </a:br>
            <a:r>
              <a:rPr lang="ja-JP" altLang="en-US" sz="2800" dirty="0" smtClean="0"/>
              <a:t>～更年期でないのに「更年期」と勘違い～</a:t>
            </a:r>
          </a:p>
        </p:txBody>
      </p:sp>
      <p:sp>
        <p:nvSpPr>
          <p:cNvPr id="159747" name="Rectangle 3"/>
          <p:cNvSpPr>
            <a:spLocks noGrp="1" noChangeArrowheads="1"/>
          </p:cNvSpPr>
          <p:nvPr>
            <p:ph idx="1"/>
          </p:nvPr>
        </p:nvSpPr>
        <p:spPr>
          <a:xfrm>
            <a:off x="395288" y="1844824"/>
            <a:ext cx="8229600" cy="5013176"/>
          </a:xfrm>
        </p:spPr>
        <p:txBody>
          <a:bodyPr/>
          <a:lstStyle/>
          <a:p>
            <a:pPr eaLnBrk="1" hangingPunct="1">
              <a:buFont typeface="Wingdings" pitchFamily="2" charset="2"/>
              <a:buChar char="u"/>
            </a:pPr>
            <a:r>
              <a:rPr lang="ja-JP" altLang="en-US" sz="2800" dirty="0" smtClean="0"/>
              <a:t>「更年期」「更年期障害」という言葉の誤用・乱用。 </a:t>
            </a:r>
          </a:p>
          <a:p>
            <a:pPr eaLnBrk="1" hangingPunct="1">
              <a:buFont typeface="Wingdings" pitchFamily="2" charset="2"/>
              <a:buChar char="u"/>
            </a:pPr>
            <a:endParaRPr lang="ja-JP" altLang="en-US" sz="2800" dirty="0" smtClean="0"/>
          </a:p>
          <a:p>
            <a:pPr eaLnBrk="1" hangingPunct="1">
              <a:buFont typeface="Wingdings" pitchFamily="2" charset="2"/>
              <a:buChar char="u"/>
            </a:pPr>
            <a:r>
              <a:rPr lang="ja-JP" altLang="en-US" sz="2800" dirty="0" smtClean="0"/>
              <a:t>　「若年性更年期」</a:t>
            </a:r>
          </a:p>
          <a:p>
            <a:pPr eaLnBrk="1" hangingPunct="1">
              <a:buFont typeface="Wingdings" pitchFamily="2" charset="2"/>
              <a:buNone/>
            </a:pPr>
            <a:r>
              <a:rPr lang="ja-JP" altLang="en-US" sz="2800" dirty="0" smtClean="0"/>
              <a:t>　　 「プチ更年期」</a:t>
            </a:r>
          </a:p>
          <a:p>
            <a:pPr eaLnBrk="1" hangingPunct="1">
              <a:buFont typeface="Wingdings" pitchFamily="2" charset="2"/>
              <a:buNone/>
            </a:pPr>
            <a:r>
              <a:rPr lang="ja-JP" altLang="en-US" sz="2800" dirty="0" smtClean="0"/>
              <a:t>　　 「プレ更年期」</a:t>
            </a:r>
          </a:p>
          <a:p>
            <a:pPr eaLnBrk="1" hangingPunct="1">
              <a:buFont typeface="Wingdings" pitchFamily="2" charset="2"/>
              <a:buNone/>
            </a:pPr>
            <a:r>
              <a:rPr lang="ja-JP" altLang="en-US" sz="2800" dirty="0" smtClean="0"/>
              <a:t>　という、</a:t>
            </a:r>
            <a:r>
              <a:rPr lang="ja-JP" altLang="en-US" sz="2800" u="sng" dirty="0" smtClean="0">
                <a:solidFill>
                  <a:srgbClr val="FF0000"/>
                </a:solidFill>
              </a:rPr>
              <a:t>不正確な用語</a:t>
            </a:r>
            <a:r>
              <a:rPr lang="ja-JP" altLang="en-US" sz="2800" dirty="0" smtClean="0"/>
              <a:t>がマスコミなどで使われる。</a:t>
            </a:r>
          </a:p>
          <a:p>
            <a:pPr eaLnBrk="1" hangingPunct="1">
              <a:buFont typeface="Wingdings" pitchFamily="2" charset="2"/>
              <a:buNone/>
            </a:pPr>
            <a:endParaRPr lang="ja-JP" altLang="en-US" sz="2800" dirty="0" smtClean="0"/>
          </a:p>
          <a:p>
            <a:pPr eaLnBrk="1" hangingPunct="1">
              <a:buFont typeface="Wingdings" pitchFamily="2" charset="2"/>
              <a:buChar char="u"/>
            </a:pPr>
            <a:r>
              <a:rPr lang="ja-JP" altLang="en-US" sz="2800" dirty="0" smtClean="0">
                <a:solidFill>
                  <a:srgbClr val="FF0000"/>
                </a:solidFill>
              </a:rPr>
              <a:t>「体調が悪いこと＝更年期」ではありません。</a:t>
            </a:r>
          </a:p>
        </p:txBody>
      </p:sp>
      <p:sp>
        <p:nvSpPr>
          <p:cNvPr id="66564" name="Rectangle 4"/>
          <p:cNvSpPr>
            <a:spLocks noChangeArrowheads="1"/>
          </p:cNvSpPr>
          <p:nvPr/>
        </p:nvSpPr>
        <p:spPr bwMode="auto">
          <a:xfrm flipH="1">
            <a:off x="1885950" y="4797425"/>
            <a:ext cx="165100" cy="985838"/>
          </a:xfrm>
          <a:prstGeom prst="rect">
            <a:avLst/>
          </a:prstGeom>
          <a:noFill/>
          <a:ln w="9525" algn="ctr">
            <a:noFill/>
            <a:miter lim="800000"/>
            <a:headEnd/>
            <a:tailEnd/>
          </a:ln>
        </p:spPr>
        <p:txBody>
          <a:bodyPr wrap="none" anchor="ctr"/>
          <a:lstStyle/>
          <a:p>
            <a:endParaRPr lang="ja-JP" altLang="en-US"/>
          </a:p>
        </p:txBody>
      </p:sp>
      <p:sp>
        <p:nvSpPr>
          <p:cNvPr id="66565" name="Line 5"/>
          <p:cNvSpPr>
            <a:spLocks noChangeShapeType="1"/>
          </p:cNvSpPr>
          <p:nvPr/>
        </p:nvSpPr>
        <p:spPr bwMode="auto">
          <a:xfrm flipH="1" flipV="1">
            <a:off x="2411413" y="4292600"/>
            <a:ext cx="215900" cy="73025"/>
          </a:xfrm>
          <a:prstGeom prst="line">
            <a:avLst/>
          </a:prstGeom>
          <a:noFill/>
          <a:ln w="9525">
            <a:noFill/>
            <a:round/>
            <a:headEnd/>
            <a:tailEnd type="triangle" w="med" len="med"/>
          </a:ln>
        </p:spPr>
        <p:txBody>
          <a:bodyPr/>
          <a:lstStyle/>
          <a:p>
            <a:endParaRPr lang="ja-JP" altLang="en-US"/>
          </a:p>
        </p:txBody>
      </p:sp>
      <p:sp>
        <p:nvSpPr>
          <p:cNvPr id="66566" name="AutoShape 6"/>
          <p:cNvSpPr>
            <a:spLocks noChangeArrowheads="1"/>
          </p:cNvSpPr>
          <p:nvPr/>
        </p:nvSpPr>
        <p:spPr bwMode="auto">
          <a:xfrm>
            <a:off x="900113" y="4437063"/>
            <a:ext cx="71437" cy="1512887"/>
          </a:xfrm>
          <a:prstGeom prst="rightArrow">
            <a:avLst>
              <a:gd name="adj1" fmla="val 50000"/>
              <a:gd name="adj2" fmla="val 25000"/>
            </a:avLst>
          </a:prstGeom>
          <a:noFill/>
          <a:ln w="9525" algn="ctr">
            <a:noFill/>
            <a:miter lim="800000"/>
            <a:headEnd/>
            <a:tailEnd/>
          </a:ln>
        </p:spPr>
        <p:txBody>
          <a:bodyPr wrap="none" anchor="ctr"/>
          <a:lstStyle/>
          <a:p>
            <a:endParaRPr lang="ja-JP" altLang="en-US"/>
          </a:p>
        </p:txBody>
      </p:sp>
      <p:sp>
        <p:nvSpPr>
          <p:cNvPr id="66567" name="Line 7"/>
          <p:cNvSpPr>
            <a:spLocks noChangeShapeType="1"/>
          </p:cNvSpPr>
          <p:nvPr/>
        </p:nvSpPr>
        <p:spPr bwMode="auto">
          <a:xfrm flipV="1">
            <a:off x="755650" y="4365625"/>
            <a:ext cx="1152525" cy="71438"/>
          </a:xfrm>
          <a:prstGeom prst="line">
            <a:avLst/>
          </a:prstGeom>
          <a:noFill/>
          <a:ln w="9525">
            <a:noFill/>
            <a:round/>
            <a:headEnd/>
            <a:tailEnd type="triangle" w="med" len="med"/>
          </a:ln>
        </p:spPr>
        <p:txBody>
          <a:bodyPr/>
          <a:lstStyle/>
          <a:p>
            <a:endParaRPr lang="ja-JP" altLang="en-US"/>
          </a:p>
        </p:txBody>
      </p:sp>
      <p:sp>
        <p:nvSpPr>
          <p:cNvPr id="66568" name="Line 8"/>
          <p:cNvSpPr>
            <a:spLocks noChangeShapeType="1"/>
          </p:cNvSpPr>
          <p:nvPr/>
        </p:nvSpPr>
        <p:spPr bwMode="auto">
          <a:xfrm>
            <a:off x="1908175" y="3860800"/>
            <a:ext cx="2087563" cy="0"/>
          </a:xfrm>
          <a:prstGeom prst="line">
            <a:avLst/>
          </a:prstGeom>
          <a:noFill/>
          <a:ln w="9525">
            <a:noFill/>
            <a:round/>
            <a:headEnd/>
            <a:tailEnd type="triangle" w="med" len="med"/>
          </a:ln>
        </p:spPr>
        <p:txBody>
          <a:bodyPr/>
          <a:lstStyle/>
          <a:p>
            <a:endParaRPr lang="ja-JP"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323853" y="333417"/>
            <a:ext cx="8374063" cy="809625"/>
          </a:xfrm>
        </p:spPr>
        <p:style>
          <a:lnRef idx="1">
            <a:schemeClr val="accent1"/>
          </a:lnRef>
          <a:fillRef idx="2">
            <a:schemeClr val="accent1"/>
          </a:fillRef>
          <a:effectRef idx="1">
            <a:schemeClr val="accent1"/>
          </a:effectRef>
          <a:fontRef idx="minor">
            <a:schemeClr val="dk1"/>
          </a:fontRef>
        </p:style>
        <p:txBody>
          <a:bodyPr>
            <a:normAutofit/>
          </a:bodyPr>
          <a:lstStyle/>
          <a:p>
            <a:pPr algn="ctr" eaLnBrk="1" hangingPunct="1"/>
            <a:r>
              <a:rPr lang="ja-JP" altLang="en-US" sz="3600" dirty="0" smtClean="0"/>
              <a:t>なぜ更年期と勘違い！？</a:t>
            </a:r>
          </a:p>
        </p:txBody>
      </p:sp>
      <p:sp>
        <p:nvSpPr>
          <p:cNvPr id="241667" name="Rectangle 3"/>
          <p:cNvSpPr>
            <a:spLocks noGrp="1" noChangeArrowheads="1"/>
          </p:cNvSpPr>
          <p:nvPr>
            <p:ph sz="quarter" idx="1"/>
          </p:nvPr>
        </p:nvSpPr>
        <p:spPr>
          <a:xfrm>
            <a:off x="395288" y="1412776"/>
            <a:ext cx="8229600" cy="4752528"/>
          </a:xfrm>
        </p:spPr>
        <p:txBody>
          <a:bodyPr>
            <a:noAutofit/>
          </a:bodyPr>
          <a:lstStyle/>
          <a:p>
            <a:pPr>
              <a:buFont typeface="Wingdings" pitchFamily="2" charset="2"/>
              <a:buChar char="Ø"/>
            </a:pPr>
            <a:r>
              <a:rPr lang="ja-JP" altLang="en-US" sz="3200" dirty="0" smtClean="0"/>
              <a:t>不定愁訴のある女性に対して、「それはきっと更年期でしょう」と安易に対応する人がいる。 </a:t>
            </a:r>
          </a:p>
          <a:p>
            <a:pPr lvl="1" eaLnBrk="1" hangingPunct="1">
              <a:buFont typeface="Wingdings" pitchFamily="2" charset="2"/>
              <a:buNone/>
            </a:pPr>
            <a:endParaRPr lang="ja-JP" altLang="en-US" sz="1100" dirty="0" smtClean="0"/>
          </a:p>
          <a:p>
            <a:pPr eaLnBrk="1" hangingPunct="1">
              <a:buFont typeface="Wingdings" pitchFamily="2" charset="2"/>
              <a:buChar char="Ø"/>
            </a:pPr>
            <a:r>
              <a:rPr lang="ja-JP" altLang="en-US" sz="3200" dirty="0" smtClean="0"/>
              <a:t>雇用主が、過労になるような労働環境に気づかせないため「更年期のせい」を使う。</a:t>
            </a:r>
            <a:endParaRPr lang="en-US" altLang="ja-JP" sz="3200" dirty="0" smtClean="0"/>
          </a:p>
          <a:p>
            <a:pPr eaLnBrk="1" hangingPunct="1">
              <a:buNone/>
            </a:pPr>
            <a:r>
              <a:rPr lang="en-US" altLang="ja-JP" dirty="0" smtClean="0">
                <a:solidFill>
                  <a:srgbClr val="FF0000"/>
                </a:solidFill>
                <a:effectLst>
                  <a:outerShdw blurRad="38100" dist="38100" dir="2700000" algn="tl">
                    <a:srgbClr val="C0C0C0"/>
                  </a:outerShdw>
                </a:effectLst>
              </a:rPr>
              <a:t>    </a:t>
            </a:r>
            <a:r>
              <a:rPr lang="ja-JP" altLang="en-US" sz="2800" dirty="0" smtClean="0">
                <a:solidFill>
                  <a:srgbClr val="FF0000"/>
                </a:solidFill>
                <a:effectLst>
                  <a:outerShdw blurRad="38100" dist="38100" dir="2700000" algn="tl">
                    <a:srgbClr val="C0C0C0"/>
                  </a:outerShdw>
                </a:effectLst>
              </a:rPr>
              <a:t>過労隠しに「更年期」が、使われる</a:t>
            </a:r>
            <a:r>
              <a:rPr lang="en-US" altLang="ja-JP" sz="2800" dirty="0" smtClean="0">
                <a:solidFill>
                  <a:srgbClr val="FF0000"/>
                </a:solidFill>
                <a:effectLst>
                  <a:outerShdw blurRad="38100" dist="38100" dir="2700000" algn="tl">
                    <a:srgbClr val="C0C0C0"/>
                  </a:outerShdw>
                </a:effectLst>
              </a:rPr>
              <a:t>!</a:t>
            </a:r>
            <a:endParaRPr lang="en-US" altLang="ja-JP" dirty="0" smtClean="0">
              <a:solidFill>
                <a:srgbClr val="FF0000"/>
              </a:solidFill>
              <a:effectLst>
                <a:outerShdw blurRad="38100" dist="38100" dir="2700000" algn="tl">
                  <a:srgbClr val="C0C0C0"/>
                </a:outerShdw>
              </a:effectLst>
            </a:endParaRPr>
          </a:p>
          <a:p>
            <a:pPr lvl="1" eaLnBrk="1" hangingPunct="1">
              <a:buFont typeface="Wingdings" pitchFamily="2" charset="2"/>
              <a:buChar char="Ø"/>
            </a:pPr>
            <a:endParaRPr lang="ja-JP" altLang="en-US" sz="1100" dirty="0" smtClean="0"/>
          </a:p>
          <a:p>
            <a:pPr eaLnBrk="1" hangingPunct="1">
              <a:buFont typeface="Wingdings" pitchFamily="2" charset="2"/>
              <a:buChar char="Ø"/>
            </a:pPr>
            <a:r>
              <a:rPr lang="ja-JP" altLang="en-US" sz="3200" dirty="0" smtClean="0"/>
              <a:t>健康食品・サプリメントなどの販売戦略に、</a:t>
            </a:r>
          </a:p>
          <a:p>
            <a:pPr eaLnBrk="1" hangingPunct="1">
              <a:buNone/>
            </a:pPr>
            <a:r>
              <a:rPr lang="ja-JP" altLang="en-US" sz="3200" dirty="0" smtClean="0"/>
              <a:t>　「あなたも更年期！」という“脅し”</a:t>
            </a:r>
            <a:r>
              <a:rPr lang="ja-JP" altLang="en-US" dirty="0" smtClean="0"/>
              <a:t>。</a:t>
            </a:r>
            <a:endParaRPr lang="en-US" altLang="ja-JP" dirty="0" smtClean="0"/>
          </a:p>
          <a:p>
            <a:pPr eaLnBrk="1" hangingPunct="1">
              <a:buNone/>
            </a:pPr>
            <a:r>
              <a:rPr lang="ja-JP" altLang="en-US" dirty="0" smtClean="0"/>
              <a:t>　</a:t>
            </a:r>
            <a:r>
              <a:rPr lang="ja-JP" altLang="en-US" sz="2800" dirty="0" smtClean="0">
                <a:solidFill>
                  <a:srgbClr val="FF0000"/>
                </a:solidFill>
              </a:rPr>
              <a:t>更年期でない女性まで更年期にさせられる。          </a:t>
            </a:r>
            <a:endParaRPr lang="ja-JP" altLang="en-US" sz="3200" dirty="0" smtClean="0">
              <a:solidFill>
                <a:srgbClr val="FF0000"/>
              </a:solidFill>
            </a:endParaRPr>
          </a:p>
        </p:txBody>
      </p:sp>
      <p:sp>
        <p:nvSpPr>
          <p:cNvPr id="67588" name="Rectangle 4"/>
          <p:cNvSpPr>
            <a:spLocks noChangeArrowheads="1"/>
          </p:cNvSpPr>
          <p:nvPr/>
        </p:nvSpPr>
        <p:spPr bwMode="auto">
          <a:xfrm flipH="1">
            <a:off x="1885950" y="4797425"/>
            <a:ext cx="165100" cy="985838"/>
          </a:xfrm>
          <a:prstGeom prst="rect">
            <a:avLst/>
          </a:prstGeom>
          <a:noFill/>
          <a:ln w="9525" algn="ctr">
            <a:noFill/>
            <a:miter lim="800000"/>
            <a:headEnd/>
            <a:tailEnd/>
          </a:ln>
        </p:spPr>
        <p:txBody>
          <a:bodyPr wrap="none" anchor="ctr"/>
          <a:lstStyle/>
          <a:p>
            <a:endParaRPr lang="ja-JP" altLang="en-US"/>
          </a:p>
        </p:txBody>
      </p:sp>
      <p:sp>
        <p:nvSpPr>
          <p:cNvPr id="67589" name="Line 5"/>
          <p:cNvSpPr>
            <a:spLocks noChangeShapeType="1"/>
          </p:cNvSpPr>
          <p:nvPr/>
        </p:nvSpPr>
        <p:spPr bwMode="auto">
          <a:xfrm flipH="1" flipV="1">
            <a:off x="2411413" y="4292642"/>
            <a:ext cx="215900" cy="73025"/>
          </a:xfrm>
          <a:prstGeom prst="line">
            <a:avLst/>
          </a:prstGeom>
          <a:noFill/>
          <a:ln w="9525">
            <a:noFill/>
            <a:round/>
            <a:headEnd/>
            <a:tailEnd type="triangle" w="med" len="med"/>
          </a:ln>
        </p:spPr>
        <p:txBody>
          <a:bodyPr/>
          <a:lstStyle/>
          <a:p>
            <a:endParaRPr lang="ja-JP" altLang="en-US"/>
          </a:p>
        </p:txBody>
      </p:sp>
      <p:sp>
        <p:nvSpPr>
          <p:cNvPr id="67590" name="AutoShape 6"/>
          <p:cNvSpPr>
            <a:spLocks noChangeArrowheads="1"/>
          </p:cNvSpPr>
          <p:nvPr/>
        </p:nvSpPr>
        <p:spPr bwMode="auto">
          <a:xfrm>
            <a:off x="900114" y="4437105"/>
            <a:ext cx="71437" cy="1512887"/>
          </a:xfrm>
          <a:prstGeom prst="rightArrow">
            <a:avLst>
              <a:gd name="adj1" fmla="val 50000"/>
              <a:gd name="adj2" fmla="val 25000"/>
            </a:avLst>
          </a:prstGeom>
          <a:noFill/>
          <a:ln w="9525" algn="ctr">
            <a:noFill/>
            <a:miter lim="800000"/>
            <a:headEnd/>
            <a:tailEnd/>
          </a:ln>
        </p:spPr>
        <p:txBody>
          <a:bodyPr wrap="none" anchor="ctr"/>
          <a:lstStyle/>
          <a:p>
            <a:endParaRPr lang="ja-JP" altLang="en-US"/>
          </a:p>
        </p:txBody>
      </p:sp>
      <p:sp>
        <p:nvSpPr>
          <p:cNvPr id="67591" name="Line 7"/>
          <p:cNvSpPr>
            <a:spLocks noChangeShapeType="1"/>
          </p:cNvSpPr>
          <p:nvPr/>
        </p:nvSpPr>
        <p:spPr bwMode="auto">
          <a:xfrm flipV="1">
            <a:off x="755671" y="4365625"/>
            <a:ext cx="1152525" cy="71438"/>
          </a:xfrm>
          <a:prstGeom prst="line">
            <a:avLst/>
          </a:prstGeom>
          <a:noFill/>
          <a:ln w="9525">
            <a:noFill/>
            <a:round/>
            <a:headEnd/>
            <a:tailEnd type="triangle" w="med" len="med"/>
          </a:ln>
        </p:spPr>
        <p:txBody>
          <a:bodyPr/>
          <a:lstStyle/>
          <a:p>
            <a:endParaRPr lang="ja-JP" altLang="en-US"/>
          </a:p>
        </p:txBody>
      </p:sp>
      <p:sp>
        <p:nvSpPr>
          <p:cNvPr id="67592" name="Line 8"/>
          <p:cNvSpPr>
            <a:spLocks noChangeShapeType="1"/>
          </p:cNvSpPr>
          <p:nvPr/>
        </p:nvSpPr>
        <p:spPr bwMode="auto">
          <a:xfrm>
            <a:off x="1908196" y="3860800"/>
            <a:ext cx="2087563" cy="0"/>
          </a:xfrm>
          <a:prstGeom prst="line">
            <a:avLst/>
          </a:prstGeom>
          <a:noFill/>
          <a:ln w="9525">
            <a:noFill/>
            <a:round/>
            <a:headEnd/>
            <a:tailEnd type="triangle" w="med" len="med"/>
          </a:ln>
        </p:spPr>
        <p:txBody>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1667">
                                            <p:txEl>
                                              <p:pRg st="0" end="0"/>
                                            </p:txEl>
                                          </p:spTgt>
                                        </p:tgtEl>
                                        <p:attrNameLst>
                                          <p:attrName>style.visibility</p:attrName>
                                        </p:attrNameLst>
                                      </p:cBhvr>
                                      <p:to>
                                        <p:strVal val="visible"/>
                                      </p:to>
                                    </p:set>
                                    <p:anim calcmode="lin" valueType="num">
                                      <p:cBhvr additive="base">
                                        <p:cTn id="7" dur="500" fill="hold"/>
                                        <p:tgtEl>
                                          <p:spTgt spid="2416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16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1667">
                                            <p:txEl>
                                              <p:pRg st="2" end="2"/>
                                            </p:txEl>
                                          </p:spTgt>
                                        </p:tgtEl>
                                        <p:attrNameLst>
                                          <p:attrName>style.visibility</p:attrName>
                                        </p:attrNameLst>
                                      </p:cBhvr>
                                      <p:to>
                                        <p:strVal val="visible"/>
                                      </p:to>
                                    </p:set>
                                    <p:anim calcmode="lin" valueType="num">
                                      <p:cBhvr additive="base">
                                        <p:cTn id="13" dur="500" fill="hold"/>
                                        <p:tgtEl>
                                          <p:spTgt spid="24166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16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1667">
                                            <p:txEl>
                                              <p:pRg st="3" end="3"/>
                                            </p:txEl>
                                          </p:spTgt>
                                        </p:tgtEl>
                                        <p:attrNameLst>
                                          <p:attrName>style.visibility</p:attrName>
                                        </p:attrNameLst>
                                      </p:cBhvr>
                                      <p:to>
                                        <p:strVal val="visible"/>
                                      </p:to>
                                    </p:set>
                                    <p:anim calcmode="lin" valueType="num">
                                      <p:cBhvr additive="base">
                                        <p:cTn id="19" dur="500" fill="hold"/>
                                        <p:tgtEl>
                                          <p:spTgt spid="24166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16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1667">
                                            <p:txEl>
                                              <p:pRg st="5" end="5"/>
                                            </p:txEl>
                                          </p:spTgt>
                                        </p:tgtEl>
                                        <p:attrNameLst>
                                          <p:attrName>style.visibility</p:attrName>
                                        </p:attrNameLst>
                                      </p:cBhvr>
                                      <p:to>
                                        <p:strVal val="visible"/>
                                      </p:to>
                                    </p:set>
                                    <p:anim calcmode="lin" valueType="num">
                                      <p:cBhvr additive="base">
                                        <p:cTn id="25" dur="500" fill="hold"/>
                                        <p:tgtEl>
                                          <p:spTgt spid="24166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16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1667">
                                            <p:txEl>
                                              <p:pRg st="6" end="6"/>
                                            </p:txEl>
                                          </p:spTgt>
                                        </p:tgtEl>
                                        <p:attrNameLst>
                                          <p:attrName>style.visibility</p:attrName>
                                        </p:attrNameLst>
                                      </p:cBhvr>
                                      <p:to>
                                        <p:strVal val="visible"/>
                                      </p:to>
                                    </p:set>
                                    <p:anim calcmode="lin" valueType="num">
                                      <p:cBhvr additive="base">
                                        <p:cTn id="31" dur="500" fill="hold"/>
                                        <p:tgtEl>
                                          <p:spTgt spid="24166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4166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1667">
                                            <p:txEl>
                                              <p:pRg st="7" end="7"/>
                                            </p:txEl>
                                          </p:spTgt>
                                        </p:tgtEl>
                                        <p:attrNameLst>
                                          <p:attrName>style.visibility</p:attrName>
                                        </p:attrNameLst>
                                      </p:cBhvr>
                                      <p:to>
                                        <p:strVal val="visible"/>
                                      </p:to>
                                    </p:set>
                                    <p:anim calcmode="lin" valueType="num">
                                      <p:cBhvr additive="base">
                                        <p:cTn id="37" dur="500" fill="hold"/>
                                        <p:tgtEl>
                                          <p:spTgt spid="24166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4166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7"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4"/>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chor="ctr">
            <a:normAutofit/>
          </a:bodyPr>
          <a:lstStyle/>
          <a:p>
            <a:pPr algn="ctr" eaLnBrk="1" hangingPunct="1"/>
            <a:r>
              <a:rPr lang="ja-JP" altLang="en-US" sz="3600" dirty="0" smtClean="0"/>
              <a:t>更年期と間違えやすい状態</a:t>
            </a:r>
          </a:p>
        </p:txBody>
      </p:sp>
      <p:sp>
        <p:nvSpPr>
          <p:cNvPr id="75779" name="Rectangle 7"/>
          <p:cNvSpPr>
            <a:spLocks noGrp="1" noChangeArrowheads="1"/>
          </p:cNvSpPr>
          <p:nvPr>
            <p:ph sz="quarter" idx="1"/>
          </p:nvPr>
        </p:nvSpPr>
        <p:spPr>
          <a:xfrm>
            <a:off x="468313" y="1700847"/>
            <a:ext cx="8229600" cy="5041305"/>
          </a:xfrm>
        </p:spPr>
        <p:txBody>
          <a:bodyPr>
            <a:normAutofit lnSpcReduction="10000"/>
          </a:bodyPr>
          <a:lstStyle/>
          <a:p>
            <a:pPr eaLnBrk="1" hangingPunct="1"/>
            <a:r>
              <a:rPr lang="ja-JP" altLang="en-US" dirty="0" smtClean="0"/>
              <a:t>月経不順・無月経</a:t>
            </a:r>
          </a:p>
          <a:p>
            <a:pPr eaLnBrk="1" hangingPunct="1">
              <a:buFontTx/>
              <a:buNone/>
            </a:pPr>
            <a:r>
              <a:rPr lang="ja-JP" altLang="en-US" sz="2800" dirty="0" smtClean="0"/>
              <a:t>　　ストレス、過労、体重減少、スポーツなどによる</a:t>
            </a:r>
          </a:p>
          <a:p>
            <a:pPr eaLnBrk="1" hangingPunct="1"/>
            <a:r>
              <a:rPr lang="ja-JP" altLang="en-US" dirty="0" smtClean="0"/>
              <a:t>早発閉経・早発卵巣不全</a:t>
            </a:r>
          </a:p>
          <a:p>
            <a:pPr eaLnBrk="1" hangingPunct="1">
              <a:buFontTx/>
              <a:buNone/>
            </a:pPr>
            <a:r>
              <a:rPr lang="ja-JP" altLang="en-US" dirty="0" smtClean="0"/>
              <a:t>　　</a:t>
            </a:r>
            <a:r>
              <a:rPr lang="en-US" altLang="ja-JP" sz="2800" dirty="0" smtClean="0"/>
              <a:t>40</a:t>
            </a:r>
            <a:r>
              <a:rPr lang="ja-JP" altLang="en-US" sz="2800" dirty="0" smtClean="0"/>
              <a:t>歳未満で閉経したもの</a:t>
            </a:r>
          </a:p>
          <a:p>
            <a:pPr eaLnBrk="1" hangingPunct="1"/>
            <a:r>
              <a:rPr lang="ja-JP" altLang="en-US" dirty="0" smtClean="0"/>
              <a:t>月経前症候群（</a:t>
            </a:r>
            <a:r>
              <a:rPr lang="en-US" altLang="ja-JP" dirty="0" smtClean="0"/>
              <a:t>PMS</a:t>
            </a:r>
            <a:r>
              <a:rPr lang="ja-JP" altLang="en-US" dirty="0" smtClean="0"/>
              <a:t>）</a:t>
            </a:r>
          </a:p>
          <a:p>
            <a:pPr eaLnBrk="1" hangingPunct="1"/>
            <a:r>
              <a:rPr lang="ja-JP" altLang="en-US" dirty="0" smtClean="0"/>
              <a:t>職業関連の症状</a:t>
            </a:r>
          </a:p>
          <a:p>
            <a:pPr eaLnBrk="1" hangingPunct="1">
              <a:buFontTx/>
              <a:buNone/>
            </a:pPr>
            <a:r>
              <a:rPr lang="ja-JP" altLang="en-US" dirty="0" smtClean="0"/>
              <a:t>　　</a:t>
            </a:r>
            <a:r>
              <a:rPr lang="ja-JP" altLang="en-US" sz="2800" dirty="0" smtClean="0"/>
              <a:t>過労、頸腕症候群、テクノ・ストレス症候群など</a:t>
            </a:r>
          </a:p>
          <a:p>
            <a:pPr eaLnBrk="1" hangingPunct="1"/>
            <a:r>
              <a:rPr lang="ja-JP" altLang="en-US" dirty="0" smtClean="0"/>
              <a:t>サプリメント・健康食品の副作用</a:t>
            </a:r>
          </a:p>
          <a:p>
            <a:pPr eaLnBrk="1" hangingPunct="1"/>
            <a:r>
              <a:rPr lang="ja-JP" altLang="en-US" dirty="0" smtClean="0"/>
              <a:t>妊娠</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r>
              <a:rPr lang="ja-JP" altLang="en-US" sz="4000" dirty="0" smtClean="0"/>
              <a:t>更年期と間違えやすい病気</a:t>
            </a:r>
            <a:br>
              <a:rPr lang="ja-JP" altLang="en-US" sz="4000" dirty="0" smtClean="0"/>
            </a:br>
            <a:r>
              <a:rPr lang="ja-JP" altLang="en-US" sz="2800" dirty="0" smtClean="0"/>
              <a:t>～更年期障害と似た症状をもつ病気～</a:t>
            </a:r>
          </a:p>
        </p:txBody>
      </p:sp>
      <p:sp>
        <p:nvSpPr>
          <p:cNvPr id="76803" name="Rectangle 3"/>
          <p:cNvSpPr>
            <a:spLocks noGrp="1" noChangeArrowheads="1"/>
          </p:cNvSpPr>
          <p:nvPr>
            <p:ph sz="quarter" idx="1"/>
          </p:nvPr>
        </p:nvSpPr>
        <p:spPr>
          <a:xfrm>
            <a:off x="539750" y="1773238"/>
            <a:ext cx="8229600" cy="4248150"/>
          </a:xfrm>
        </p:spPr>
        <p:txBody>
          <a:bodyPr>
            <a:normAutofit fontScale="92500" lnSpcReduction="20000"/>
          </a:bodyPr>
          <a:lstStyle/>
          <a:p>
            <a:pPr eaLnBrk="1" hangingPunct="1"/>
            <a:r>
              <a:rPr lang="ja-JP" altLang="en-US" dirty="0" smtClean="0"/>
              <a:t>膠原病や内分泌疾患</a:t>
            </a:r>
          </a:p>
          <a:p>
            <a:pPr eaLnBrk="1" hangingPunct="1">
              <a:buFontTx/>
              <a:buNone/>
            </a:pPr>
            <a:r>
              <a:rPr lang="ja-JP" altLang="en-US" dirty="0" smtClean="0"/>
              <a:t>　　（甲状腺疾患、リウマチなど）</a:t>
            </a:r>
          </a:p>
          <a:p>
            <a:pPr eaLnBrk="1" hangingPunct="1"/>
            <a:r>
              <a:rPr lang="ja-JP" altLang="en-US" dirty="0" smtClean="0"/>
              <a:t>循環器疾患（心臓の病気や不整脈など）</a:t>
            </a:r>
          </a:p>
          <a:p>
            <a:pPr eaLnBrk="1" hangingPunct="1"/>
            <a:r>
              <a:rPr lang="ja-JP" altLang="en-US" dirty="0" smtClean="0"/>
              <a:t>脳神経疾患（脳腫瘍など）</a:t>
            </a:r>
          </a:p>
          <a:p>
            <a:pPr eaLnBrk="1" hangingPunct="1"/>
            <a:r>
              <a:rPr lang="ja-JP" altLang="en-US" dirty="0" smtClean="0"/>
              <a:t>心の病気</a:t>
            </a:r>
          </a:p>
          <a:p>
            <a:pPr eaLnBrk="1" hangingPunct="1">
              <a:buFontTx/>
              <a:buNone/>
            </a:pPr>
            <a:r>
              <a:rPr lang="ja-JP" altLang="en-US" dirty="0" smtClean="0"/>
              <a:t>　（うつ病、パニック障害、過換気症候群など）</a:t>
            </a:r>
          </a:p>
          <a:p>
            <a:pPr eaLnBrk="1" hangingPunct="1"/>
            <a:r>
              <a:rPr lang="ja-JP" altLang="en-US" dirty="0" smtClean="0"/>
              <a:t>貧血</a:t>
            </a:r>
            <a:endParaRPr lang="en-US" altLang="ja-JP" dirty="0" smtClean="0"/>
          </a:p>
          <a:p>
            <a:pPr eaLnBrk="1" hangingPunct="1">
              <a:buNone/>
            </a:pPr>
            <a:r>
              <a:rPr lang="ja-JP" altLang="en-US" dirty="0" smtClean="0"/>
              <a:t>（過多月経による重症貧血など、子宮筋腫のある女性に多い）</a:t>
            </a:r>
          </a:p>
          <a:p>
            <a:pPr eaLnBrk="1" hangingPunct="1"/>
            <a:endParaRPr lang="en-US" altLang="ja-JP" sz="2000"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hangingPunct="1"/>
            <a:r>
              <a:rPr lang="ja-JP" altLang="en-US" dirty="0" smtClean="0"/>
              <a:t>更年期かどうか知るために</a:t>
            </a:r>
          </a:p>
        </p:txBody>
      </p:sp>
      <p:sp>
        <p:nvSpPr>
          <p:cNvPr id="14339" name="Rectangle 3"/>
          <p:cNvSpPr>
            <a:spLocks noGrp="1" noChangeArrowheads="1"/>
          </p:cNvSpPr>
          <p:nvPr>
            <p:ph sz="quarter" idx="1"/>
          </p:nvPr>
        </p:nvSpPr>
        <p:spPr>
          <a:xfrm>
            <a:off x="457200" y="1772816"/>
            <a:ext cx="8229600" cy="4608934"/>
          </a:xfrm>
        </p:spPr>
        <p:txBody>
          <a:bodyPr/>
          <a:lstStyle/>
          <a:p>
            <a:pPr eaLnBrk="1" hangingPunct="1"/>
            <a:r>
              <a:rPr lang="ja-JP" altLang="en-US" sz="4000" dirty="0" smtClean="0"/>
              <a:t>月経不順または、閉経。</a:t>
            </a:r>
          </a:p>
          <a:p>
            <a:pPr eaLnBrk="1" hangingPunct="1"/>
            <a:r>
              <a:rPr lang="ja-JP" altLang="en-US" sz="4000" dirty="0" smtClean="0"/>
              <a:t>該当年齢であること。</a:t>
            </a:r>
          </a:p>
          <a:p>
            <a:pPr eaLnBrk="1" hangingPunct="1"/>
            <a:r>
              <a:rPr lang="ja-JP" altLang="en-US" sz="4000" dirty="0" smtClean="0"/>
              <a:t>ホルモン検査をすると</a:t>
            </a:r>
          </a:p>
          <a:p>
            <a:pPr eaLnBrk="1" hangingPunct="1">
              <a:buFontTx/>
              <a:buNone/>
            </a:pPr>
            <a:r>
              <a:rPr lang="ja-JP" altLang="en-US" sz="4000" dirty="0" smtClean="0"/>
              <a:t>　　エストロゲンの減少</a:t>
            </a:r>
          </a:p>
          <a:p>
            <a:pPr eaLnBrk="1" hangingPunct="1">
              <a:buFontTx/>
              <a:buNone/>
            </a:pPr>
            <a:r>
              <a:rPr lang="ja-JP" altLang="en-US" sz="4000" dirty="0" smtClean="0"/>
              <a:t>　　ゴナドトロピン（</a:t>
            </a:r>
            <a:r>
              <a:rPr lang="en-US" altLang="ja-JP" sz="4000" dirty="0" smtClean="0"/>
              <a:t>LH</a:t>
            </a:r>
            <a:r>
              <a:rPr lang="ja-JP" altLang="en-US" sz="4000" dirty="0" err="1" smtClean="0"/>
              <a:t>、</a:t>
            </a:r>
            <a:r>
              <a:rPr lang="en-US" altLang="ja-JP" sz="4000" dirty="0" smtClean="0"/>
              <a:t>FSH</a:t>
            </a:r>
            <a:r>
              <a:rPr lang="ja-JP" altLang="en-US" sz="4000" dirty="0" smtClean="0"/>
              <a:t>）の増加</a:t>
            </a:r>
          </a:p>
          <a:p>
            <a:pPr eaLnBrk="1" hangingPunct="1">
              <a:buFontTx/>
              <a:buNone/>
            </a:pPr>
            <a:r>
              <a:rPr lang="ja-JP" altLang="en-US" dirty="0" smtClean="0"/>
              <a:t>（落ち込みや体調不良などの症状だけでは、更年期とはいえない。）</a:t>
            </a:r>
            <a:endParaRPr lang="ja-JP" altLang="en-US" sz="3600"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68313" y="260350"/>
            <a:ext cx="8229600" cy="1008410"/>
          </a:xfrm>
        </p:spPr>
        <p:style>
          <a:lnRef idx="1">
            <a:schemeClr val="accent1"/>
          </a:lnRef>
          <a:fillRef idx="2">
            <a:schemeClr val="accent1"/>
          </a:fillRef>
          <a:effectRef idx="1">
            <a:schemeClr val="accent1"/>
          </a:effectRef>
          <a:fontRef idx="minor">
            <a:schemeClr val="dk1"/>
          </a:fontRef>
        </p:style>
        <p:txBody>
          <a:bodyPr/>
          <a:lstStyle/>
          <a:p>
            <a:pPr eaLnBrk="1" hangingPunct="1"/>
            <a:r>
              <a:rPr lang="ja-JP" altLang="en-US" dirty="0" smtClean="0"/>
              <a:t>更年期の症状①　</a:t>
            </a:r>
            <a:r>
              <a:rPr lang="ja-JP" altLang="en-US" sz="2800" dirty="0" smtClean="0"/>
              <a:t>月経の状態の変化</a:t>
            </a:r>
          </a:p>
        </p:txBody>
      </p:sp>
      <p:sp>
        <p:nvSpPr>
          <p:cNvPr id="70659" name="Rectangle 3"/>
          <p:cNvSpPr>
            <a:spLocks noGrp="1" noChangeArrowheads="1"/>
          </p:cNvSpPr>
          <p:nvPr>
            <p:ph sz="quarter" idx="1"/>
          </p:nvPr>
        </p:nvSpPr>
        <p:spPr>
          <a:xfrm>
            <a:off x="612648" y="1700808"/>
            <a:ext cx="8153400" cy="4824536"/>
          </a:xfrm>
        </p:spPr>
        <p:txBody>
          <a:bodyPr>
            <a:normAutofit/>
          </a:bodyPr>
          <a:lstStyle/>
          <a:p>
            <a:pPr eaLnBrk="1" hangingPunct="1">
              <a:lnSpc>
                <a:spcPct val="90000"/>
              </a:lnSpc>
            </a:pPr>
            <a:r>
              <a:rPr lang="ja-JP" altLang="en-US" sz="2800" dirty="0" smtClean="0"/>
              <a:t>更年期の初期は、月経周期が短くなる。</a:t>
            </a:r>
          </a:p>
          <a:p>
            <a:pPr eaLnBrk="1" hangingPunct="1">
              <a:lnSpc>
                <a:spcPct val="90000"/>
              </a:lnSpc>
            </a:pPr>
            <a:r>
              <a:rPr lang="ja-JP" altLang="en-US" sz="2800" dirty="0" smtClean="0"/>
              <a:t>少量の出血が、長く続く。</a:t>
            </a:r>
          </a:p>
          <a:p>
            <a:pPr eaLnBrk="1" hangingPunct="1">
              <a:lnSpc>
                <a:spcPct val="90000"/>
              </a:lnSpc>
            </a:pPr>
            <a:r>
              <a:rPr lang="ja-JP" altLang="en-US" sz="2800" dirty="0" smtClean="0"/>
              <a:t>無排卵月経の状態になる。</a:t>
            </a:r>
          </a:p>
          <a:p>
            <a:pPr eaLnBrk="1" hangingPunct="1">
              <a:lnSpc>
                <a:spcPct val="90000"/>
              </a:lnSpc>
            </a:pPr>
            <a:r>
              <a:rPr lang="ja-JP" altLang="en-US" sz="2800" dirty="0" smtClean="0"/>
              <a:t>不正出血（機能性子宮出血）も時々みられる。</a:t>
            </a:r>
          </a:p>
          <a:p>
            <a:pPr lvl="1" eaLnBrk="1" hangingPunct="1">
              <a:lnSpc>
                <a:spcPct val="90000"/>
              </a:lnSpc>
            </a:pPr>
            <a:r>
              <a:rPr lang="ja-JP" altLang="en-US" sz="2400" dirty="0" smtClean="0"/>
              <a:t>子宮がんとの鑑別が必要</a:t>
            </a:r>
          </a:p>
          <a:p>
            <a:pPr eaLnBrk="1" hangingPunct="1">
              <a:lnSpc>
                <a:spcPct val="90000"/>
              </a:lnSpc>
            </a:pPr>
            <a:r>
              <a:rPr lang="ja-JP" altLang="en-US" sz="2800" dirty="0" smtClean="0"/>
              <a:t>更年期の後期になると、月経周期が長くなる。</a:t>
            </a:r>
          </a:p>
          <a:p>
            <a:pPr eaLnBrk="1" hangingPunct="1">
              <a:lnSpc>
                <a:spcPct val="90000"/>
              </a:lnSpc>
            </a:pPr>
            <a:r>
              <a:rPr lang="ja-JP" altLang="en-US" sz="2800" dirty="0" smtClean="0"/>
              <a:t>数ヶ月無月経の後、過多月経による大量出血があることもある。</a:t>
            </a:r>
            <a:r>
              <a:rPr lang="ja-JP" altLang="en-US" sz="2400" dirty="0" smtClean="0"/>
              <a:t>（子宮筋腫の合併も多いので、注意。）</a:t>
            </a:r>
          </a:p>
          <a:p>
            <a:pPr eaLnBrk="1" hangingPunct="1">
              <a:lnSpc>
                <a:spcPct val="90000"/>
              </a:lnSpc>
            </a:pPr>
            <a:r>
              <a:rPr lang="ja-JP" altLang="en-US" sz="2800" dirty="0" smtClean="0"/>
              <a:t>数ヶ月無月経の後、再び月経が起こることもあるが、通常一年無月経なら閉経と考える。</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title"/>
          </p:nvPr>
        </p:nvSpPr>
        <p:spPr>
          <a:xfrm>
            <a:off x="457200" y="188681"/>
            <a:ext cx="8229600" cy="1080121"/>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r>
              <a:rPr lang="ja-JP" altLang="en-US" dirty="0" smtClean="0"/>
              <a:t>更年期の症状②</a:t>
            </a:r>
            <a:r>
              <a:rPr lang="en-US" altLang="ja-JP" dirty="0" smtClean="0"/>
              <a:t/>
            </a:r>
            <a:br>
              <a:rPr lang="en-US" altLang="ja-JP" dirty="0" smtClean="0"/>
            </a:br>
            <a:r>
              <a:rPr lang="ja-JP" altLang="en-US" sz="2800" dirty="0" smtClean="0"/>
              <a:t>自律神経症状（血管運動神経障害）</a:t>
            </a:r>
          </a:p>
        </p:txBody>
      </p:sp>
      <p:sp>
        <p:nvSpPr>
          <p:cNvPr id="71683" name="Rectangle 8"/>
          <p:cNvSpPr>
            <a:spLocks noGrp="1" noChangeArrowheads="1"/>
          </p:cNvSpPr>
          <p:nvPr>
            <p:ph sz="quarter" idx="1"/>
          </p:nvPr>
        </p:nvSpPr>
        <p:spPr>
          <a:xfrm>
            <a:off x="468334" y="1916832"/>
            <a:ext cx="8218487" cy="4536505"/>
          </a:xfrm>
        </p:spPr>
        <p:txBody>
          <a:bodyPr>
            <a:normAutofit lnSpcReduction="10000"/>
          </a:bodyPr>
          <a:lstStyle/>
          <a:p>
            <a:pPr eaLnBrk="1" hangingPunct="1">
              <a:lnSpc>
                <a:spcPct val="90000"/>
              </a:lnSpc>
            </a:pPr>
            <a:r>
              <a:rPr lang="ja-JP" altLang="en-US" sz="2800" dirty="0" smtClean="0"/>
              <a:t>のぼせ・ほてり（ホットフラッシュ）</a:t>
            </a:r>
          </a:p>
          <a:p>
            <a:pPr eaLnBrk="1" hangingPunct="1">
              <a:lnSpc>
                <a:spcPct val="90000"/>
              </a:lnSpc>
              <a:buFontTx/>
              <a:buNone/>
            </a:pPr>
            <a:r>
              <a:rPr lang="ja-JP" altLang="en-US" dirty="0" smtClean="0"/>
              <a:t>　　</a:t>
            </a:r>
            <a:r>
              <a:rPr lang="ja-JP" altLang="en-US" sz="2800" dirty="0" smtClean="0"/>
              <a:t>突然末梢血管が拡張して、顔面紅潮、発汗、動悸などが起こる。睡眠中に起こることもある。</a:t>
            </a:r>
          </a:p>
          <a:p>
            <a:pPr lvl="1" eaLnBrk="1" hangingPunct="1">
              <a:lnSpc>
                <a:spcPct val="90000"/>
              </a:lnSpc>
            </a:pPr>
            <a:endParaRPr lang="ja-JP" altLang="en-US" dirty="0" smtClean="0"/>
          </a:p>
          <a:p>
            <a:pPr eaLnBrk="1" hangingPunct="1">
              <a:lnSpc>
                <a:spcPct val="90000"/>
              </a:lnSpc>
            </a:pPr>
            <a:r>
              <a:rPr lang="ja-JP" altLang="en-US" sz="2800" dirty="0" smtClean="0"/>
              <a:t>冷え症</a:t>
            </a:r>
          </a:p>
          <a:p>
            <a:pPr eaLnBrk="1" hangingPunct="1">
              <a:lnSpc>
                <a:spcPct val="90000"/>
              </a:lnSpc>
              <a:buFontTx/>
              <a:buNone/>
            </a:pPr>
            <a:r>
              <a:rPr lang="ja-JP" altLang="en-US" dirty="0" smtClean="0"/>
              <a:t>　　</a:t>
            </a:r>
            <a:r>
              <a:rPr lang="ja-JP" altLang="en-US" sz="2800" dirty="0" smtClean="0"/>
              <a:t>末端血管が収縮するため、温かい場所でも冷える。</a:t>
            </a:r>
          </a:p>
          <a:p>
            <a:pPr eaLnBrk="1" hangingPunct="1">
              <a:lnSpc>
                <a:spcPct val="90000"/>
              </a:lnSpc>
              <a:buFontTx/>
              <a:buNone/>
            </a:pPr>
            <a:endParaRPr lang="ja-JP" altLang="en-US" sz="2800" dirty="0" smtClean="0"/>
          </a:p>
          <a:p>
            <a:pPr eaLnBrk="1" hangingPunct="1">
              <a:lnSpc>
                <a:spcPct val="90000"/>
              </a:lnSpc>
              <a:buFontTx/>
              <a:buNone/>
            </a:pPr>
            <a:r>
              <a:rPr lang="ja-JP" altLang="en-US" sz="2800" dirty="0" smtClean="0"/>
              <a:t>☆卵巣ホルモンの分泌停止で、視床下部の神経活動が刺激されて、起こると考えられている。閉経後数年すると軽快する。</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188640"/>
            <a:ext cx="8229600" cy="1080161"/>
          </a:xfrm>
        </p:spPr>
        <p:style>
          <a:lnRef idx="1">
            <a:schemeClr val="accent1"/>
          </a:lnRef>
          <a:fillRef idx="2">
            <a:schemeClr val="accent1"/>
          </a:fillRef>
          <a:effectRef idx="1">
            <a:schemeClr val="accent1"/>
          </a:effectRef>
          <a:fontRef idx="minor">
            <a:schemeClr val="dk1"/>
          </a:fontRef>
        </p:style>
        <p:txBody>
          <a:bodyPr>
            <a:normAutofit fontScale="90000"/>
          </a:bodyPr>
          <a:lstStyle/>
          <a:p>
            <a:pPr eaLnBrk="1" hangingPunct="1"/>
            <a:r>
              <a:rPr lang="ja-JP" altLang="en-US" dirty="0" smtClean="0"/>
              <a:t>更年期の症状③</a:t>
            </a:r>
            <a:br>
              <a:rPr lang="ja-JP" altLang="en-US" dirty="0" smtClean="0"/>
            </a:br>
            <a:r>
              <a:rPr lang="ja-JP" altLang="en-US" sz="2800" dirty="0" smtClean="0"/>
              <a:t>精神神経症状・その他の不定愁訴</a:t>
            </a:r>
          </a:p>
        </p:txBody>
      </p:sp>
      <p:sp>
        <p:nvSpPr>
          <p:cNvPr id="72707" name="Rectangle 3"/>
          <p:cNvSpPr>
            <a:spLocks noGrp="1" noChangeArrowheads="1"/>
          </p:cNvSpPr>
          <p:nvPr>
            <p:ph sz="quarter" idx="1"/>
          </p:nvPr>
        </p:nvSpPr>
        <p:spPr>
          <a:xfrm>
            <a:off x="468313" y="1773238"/>
            <a:ext cx="8229600" cy="4679950"/>
          </a:xfrm>
        </p:spPr>
        <p:txBody>
          <a:bodyPr>
            <a:normAutofit fontScale="77500" lnSpcReduction="20000"/>
          </a:bodyPr>
          <a:lstStyle/>
          <a:p>
            <a:pPr eaLnBrk="1" hangingPunct="1">
              <a:lnSpc>
                <a:spcPct val="120000"/>
              </a:lnSpc>
            </a:pPr>
            <a:r>
              <a:rPr lang="ja-JP" altLang="en-US" sz="3300" dirty="0" smtClean="0"/>
              <a:t>不安感・うつ状態</a:t>
            </a:r>
          </a:p>
          <a:p>
            <a:pPr eaLnBrk="1" hangingPunct="1">
              <a:lnSpc>
                <a:spcPct val="120000"/>
              </a:lnSpc>
            </a:pPr>
            <a:r>
              <a:rPr lang="ja-JP" altLang="en-US" sz="3300" dirty="0" smtClean="0"/>
              <a:t>イライラ感</a:t>
            </a:r>
          </a:p>
          <a:p>
            <a:pPr eaLnBrk="1" hangingPunct="1">
              <a:lnSpc>
                <a:spcPct val="120000"/>
              </a:lnSpc>
            </a:pPr>
            <a:r>
              <a:rPr lang="ja-JP" altLang="en-US" sz="3300" dirty="0" smtClean="0"/>
              <a:t>不眠</a:t>
            </a:r>
          </a:p>
          <a:p>
            <a:pPr eaLnBrk="1" hangingPunct="1">
              <a:lnSpc>
                <a:spcPct val="120000"/>
              </a:lnSpc>
            </a:pPr>
            <a:r>
              <a:rPr lang="ja-JP" altLang="en-US" sz="3300" dirty="0" smtClean="0"/>
              <a:t>頭痛・めまい</a:t>
            </a:r>
          </a:p>
          <a:p>
            <a:pPr eaLnBrk="1" hangingPunct="1">
              <a:lnSpc>
                <a:spcPct val="80000"/>
              </a:lnSpc>
            </a:pPr>
            <a:endParaRPr lang="ja-JP" altLang="en-US" sz="2800" dirty="0" smtClean="0"/>
          </a:p>
          <a:p>
            <a:pPr lvl="1" eaLnBrk="1" hangingPunct="1">
              <a:lnSpc>
                <a:spcPct val="120000"/>
              </a:lnSpc>
            </a:pPr>
            <a:r>
              <a:rPr lang="ja-JP" altLang="en-US" sz="2600" dirty="0" smtClean="0"/>
              <a:t>「何もやる気がでない」「落ち込む」「イライラする」などの訴えがみられるが、うつ病との鑑別も必要。</a:t>
            </a:r>
          </a:p>
          <a:p>
            <a:pPr lvl="1" eaLnBrk="1" hangingPunct="1">
              <a:lnSpc>
                <a:spcPct val="120000"/>
              </a:lnSpc>
            </a:pPr>
            <a:r>
              <a:rPr lang="ja-JP" altLang="en-US" sz="2600" dirty="0" smtClean="0"/>
              <a:t>職場や家庭内のトラブルで、起こることもあり、どこまでを更年期症状（ホルモン低下による症状）と考えるかは難しい。</a:t>
            </a:r>
          </a:p>
          <a:p>
            <a:pPr lvl="1" eaLnBrk="1" hangingPunct="1">
              <a:lnSpc>
                <a:spcPct val="120000"/>
              </a:lnSpc>
            </a:pPr>
            <a:r>
              <a:rPr lang="ja-JP" altLang="en-US" sz="2600" dirty="0" smtClean="0"/>
              <a:t>これら不定愁訴に対して、ホルモン補充療法（</a:t>
            </a:r>
            <a:r>
              <a:rPr lang="en-US" altLang="ja-JP" sz="2600" dirty="0" smtClean="0"/>
              <a:t>HRT</a:t>
            </a:r>
            <a:r>
              <a:rPr lang="ja-JP" altLang="en-US" sz="2600" dirty="0" smtClean="0"/>
              <a:t>）が有効なら、ホルモン低下が原因、無効ならそれ以外の問題が多いと判断してもよいだろう。</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r>
              <a:rPr lang="ja-JP" altLang="en-US" dirty="0" smtClean="0"/>
              <a:t>更年期の症状④</a:t>
            </a:r>
            <a:r>
              <a:rPr lang="ja-JP" altLang="en-US" sz="4000" dirty="0" smtClean="0"/>
              <a:t/>
            </a:r>
            <a:br>
              <a:rPr lang="ja-JP" altLang="en-US" sz="4000" dirty="0" smtClean="0"/>
            </a:br>
            <a:r>
              <a:rPr lang="ja-JP" altLang="en-US" sz="2800" dirty="0" smtClean="0"/>
              <a:t>運動器・知覚神経の症状</a:t>
            </a:r>
          </a:p>
        </p:txBody>
      </p:sp>
      <p:sp>
        <p:nvSpPr>
          <p:cNvPr id="73731" name="Rectangle 3"/>
          <p:cNvSpPr>
            <a:spLocks noGrp="1" noChangeArrowheads="1"/>
          </p:cNvSpPr>
          <p:nvPr>
            <p:ph sz="quarter" idx="1"/>
          </p:nvPr>
        </p:nvSpPr>
        <p:spPr>
          <a:xfrm>
            <a:off x="457200" y="1772816"/>
            <a:ext cx="7467600" cy="4701136"/>
          </a:xfrm>
        </p:spPr>
        <p:txBody>
          <a:bodyPr>
            <a:normAutofit lnSpcReduction="10000"/>
          </a:bodyPr>
          <a:lstStyle/>
          <a:p>
            <a:pPr eaLnBrk="1" hangingPunct="1"/>
            <a:r>
              <a:rPr lang="ja-JP" altLang="en-US" sz="2800" dirty="0" smtClean="0"/>
              <a:t>肩こり・膝の痛み</a:t>
            </a:r>
          </a:p>
          <a:p>
            <a:pPr eaLnBrk="1" hangingPunct="1"/>
            <a:r>
              <a:rPr lang="ja-JP" altLang="en-US" sz="2800" dirty="0" smtClean="0"/>
              <a:t>腰痛・筋肉痛</a:t>
            </a:r>
          </a:p>
          <a:p>
            <a:pPr eaLnBrk="1" hangingPunct="1"/>
            <a:r>
              <a:rPr lang="ja-JP" altLang="en-US" sz="2800" dirty="0" smtClean="0"/>
              <a:t>かゆみ・しびれ感・腹満感</a:t>
            </a:r>
          </a:p>
          <a:p>
            <a:pPr eaLnBrk="1" hangingPunct="1"/>
            <a:r>
              <a:rPr lang="ja-JP" altLang="en-US" sz="2800" dirty="0" smtClean="0"/>
              <a:t>体力低下・疲労感</a:t>
            </a:r>
          </a:p>
          <a:p>
            <a:pPr eaLnBrk="1" hangingPunct="1"/>
            <a:endParaRPr lang="ja-JP" altLang="en-US" dirty="0" smtClean="0"/>
          </a:p>
          <a:p>
            <a:pPr lvl="1" eaLnBrk="1" hangingPunct="1"/>
            <a:r>
              <a:rPr lang="ja-JP" altLang="en-US" dirty="0" smtClean="0"/>
              <a:t>加齢に伴う変化でもある。</a:t>
            </a:r>
          </a:p>
          <a:p>
            <a:pPr lvl="1" eaLnBrk="1" hangingPunct="1"/>
            <a:r>
              <a:rPr lang="ja-JP" altLang="en-US" dirty="0" smtClean="0"/>
              <a:t>過労や長時間のパソコン作業、スマホの見過ぎなどで発生することも多いので、更年期障害ということだけでは対応しきれないケースも多い。</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ja-JP" altLang="en-US" sz="4000" dirty="0" smtClean="0"/>
              <a:t>からだ</a:t>
            </a:r>
            <a:r>
              <a:rPr lang="ja-JP" altLang="en-US" sz="4000" dirty="0"/>
              <a:t>の自己責任？</a:t>
            </a:r>
            <a:br>
              <a:rPr lang="ja-JP" altLang="en-US" sz="4000" dirty="0"/>
            </a:br>
            <a:r>
              <a:rPr lang="ja-JP" altLang="en-US" sz="4000" dirty="0"/>
              <a:t>病気も自己責任？</a:t>
            </a:r>
          </a:p>
        </p:txBody>
      </p:sp>
      <p:sp>
        <p:nvSpPr>
          <p:cNvPr id="46087" name="Rectangle 7"/>
          <p:cNvSpPr>
            <a:spLocks noGrp="1" noChangeArrowheads="1"/>
          </p:cNvSpPr>
          <p:nvPr>
            <p:ph type="body" idx="1"/>
          </p:nvPr>
        </p:nvSpPr>
        <p:spPr/>
        <p:txBody>
          <a:bodyPr/>
          <a:lstStyle/>
          <a:p>
            <a:r>
              <a:rPr lang="ja-JP" altLang="en-US" dirty="0">
                <a:solidFill>
                  <a:srgbClr val="FF0000"/>
                </a:solidFill>
              </a:rPr>
              <a:t>健康増進法</a:t>
            </a:r>
            <a:r>
              <a:rPr lang="ja-JP" altLang="en-US" dirty="0"/>
              <a:t>（平成</a:t>
            </a:r>
            <a:r>
              <a:rPr lang="en-US" altLang="ja-JP" dirty="0"/>
              <a:t>14</a:t>
            </a:r>
            <a:r>
              <a:rPr lang="ja-JP" altLang="en-US" dirty="0"/>
              <a:t>年</a:t>
            </a:r>
            <a:r>
              <a:rPr lang="en-US" altLang="ja-JP" dirty="0"/>
              <a:t>8</a:t>
            </a:r>
            <a:r>
              <a:rPr lang="ja-JP" altLang="en-US" dirty="0"/>
              <a:t>月</a:t>
            </a:r>
            <a:r>
              <a:rPr lang="en-US" altLang="ja-JP" dirty="0"/>
              <a:t>2</a:t>
            </a:r>
            <a:r>
              <a:rPr lang="ja-JP" altLang="en-US" dirty="0"/>
              <a:t>日公布）</a:t>
            </a:r>
          </a:p>
          <a:p>
            <a:endParaRPr lang="ja-JP" altLang="en-US" dirty="0"/>
          </a:p>
          <a:p>
            <a:pPr>
              <a:buFontTx/>
              <a:buNone/>
            </a:pPr>
            <a:r>
              <a:rPr lang="ja-JP" altLang="en-US" dirty="0"/>
              <a:t>    （国民の責務）</a:t>
            </a:r>
          </a:p>
          <a:p>
            <a:r>
              <a:rPr lang="ja-JP" altLang="en-US" dirty="0"/>
              <a:t>第二条　国民は、健康な生活習慣の重要性に対する関心と理解を深め、生涯にわたって、自らの健康状態を自覚するとともに、</a:t>
            </a:r>
            <a:r>
              <a:rPr lang="ja-JP" altLang="en-US" sz="3600" b="1" dirty="0"/>
              <a:t>健康の増進に努めなければならない。</a:t>
            </a:r>
          </a:p>
          <a:p>
            <a:endParaRPr lang="ja-JP" altLang="en-US" sz="3600" b="1" dirty="0"/>
          </a:p>
          <a:p>
            <a:endParaRPr lang="en-US" altLang="ja-JP"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r>
              <a:rPr lang="ja-JP" altLang="en-US" dirty="0" smtClean="0"/>
              <a:t>更年期の症状⑤</a:t>
            </a:r>
            <a:r>
              <a:rPr lang="ja-JP" altLang="en-US" sz="4000" dirty="0" smtClean="0"/>
              <a:t/>
            </a:r>
            <a:br>
              <a:rPr lang="ja-JP" altLang="en-US" sz="4000" dirty="0" smtClean="0"/>
            </a:br>
            <a:r>
              <a:rPr lang="ja-JP" altLang="en-US" sz="2800" dirty="0" smtClean="0"/>
              <a:t>エストロゲン欠乏による症状（老年期にも続く）</a:t>
            </a:r>
          </a:p>
        </p:txBody>
      </p:sp>
      <p:sp>
        <p:nvSpPr>
          <p:cNvPr id="74755" name="Rectangle 3"/>
          <p:cNvSpPr>
            <a:spLocks noGrp="1" noChangeArrowheads="1"/>
          </p:cNvSpPr>
          <p:nvPr>
            <p:ph sz="quarter" idx="1"/>
          </p:nvPr>
        </p:nvSpPr>
        <p:spPr>
          <a:xfrm>
            <a:off x="468313" y="1916832"/>
            <a:ext cx="8229600" cy="4249024"/>
          </a:xfrm>
        </p:spPr>
        <p:txBody>
          <a:bodyPr/>
          <a:lstStyle/>
          <a:p>
            <a:pPr eaLnBrk="1" hangingPunct="1"/>
            <a:r>
              <a:rPr lang="ja-JP" altLang="en-US" sz="2800" dirty="0" smtClean="0"/>
              <a:t>骨量の低下・骨粗鬆症</a:t>
            </a:r>
          </a:p>
          <a:p>
            <a:pPr eaLnBrk="1" hangingPunct="1"/>
            <a:r>
              <a:rPr lang="ja-JP" altLang="en-US" sz="2800" dirty="0" smtClean="0"/>
              <a:t>脂質異常症</a:t>
            </a:r>
          </a:p>
          <a:p>
            <a:pPr eaLnBrk="1" hangingPunct="1"/>
            <a:r>
              <a:rPr lang="ja-JP" altLang="en-US" sz="2800" dirty="0" smtClean="0"/>
              <a:t>粘膜や皮膚の乾燥</a:t>
            </a:r>
          </a:p>
          <a:p>
            <a:pPr eaLnBrk="1" hangingPunct="1">
              <a:buFontTx/>
              <a:buNone/>
            </a:pPr>
            <a:r>
              <a:rPr lang="ja-JP" altLang="en-US" sz="2800" dirty="0" smtClean="0"/>
              <a:t>　　　かゆみ・シワ・頻尿・性交痛</a:t>
            </a:r>
          </a:p>
          <a:p>
            <a:pPr eaLnBrk="1" hangingPunct="1">
              <a:buFontTx/>
              <a:buNone/>
            </a:pPr>
            <a:endParaRPr lang="ja-JP" altLang="en-US" dirty="0" smtClean="0"/>
          </a:p>
          <a:p>
            <a:pPr lvl="1" eaLnBrk="1" hangingPunct="1"/>
            <a:r>
              <a:rPr lang="ja-JP" altLang="en-US" dirty="0" smtClean="0"/>
              <a:t>加齢現象とのオーバーラップもあるので、</a:t>
            </a:r>
          </a:p>
          <a:p>
            <a:pPr lvl="1" eaLnBrk="1" hangingPunct="1">
              <a:buFontTx/>
              <a:buNone/>
            </a:pPr>
            <a:r>
              <a:rPr lang="ja-JP" altLang="en-US" dirty="0" smtClean="0"/>
              <a:t>　これらの症状は、更年期が終わっても引き続く。</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68334" y="188955"/>
            <a:ext cx="8207375" cy="1007839"/>
          </a:xfrm>
        </p:spPr>
        <p:txBody>
          <a:bodyPr>
            <a:normAutofit/>
          </a:bodyPr>
          <a:lstStyle/>
          <a:p>
            <a:r>
              <a:rPr lang="ja-JP" altLang="en-US" sz="4000" dirty="0" smtClean="0"/>
              <a:t>ところで</a:t>
            </a:r>
            <a:r>
              <a:rPr lang="ja-JP" altLang="en-US" dirty="0" smtClean="0">
                <a:solidFill>
                  <a:srgbClr val="FF0066"/>
                </a:solidFill>
              </a:rPr>
              <a:t>今なぜ更年期が問題なの？</a:t>
            </a:r>
            <a:endParaRPr lang="ja-JP" altLang="en-US" sz="3600" dirty="0" smtClean="0"/>
          </a:p>
        </p:txBody>
      </p:sp>
      <p:sp>
        <p:nvSpPr>
          <p:cNvPr id="139269" name="Rectangle 5"/>
          <p:cNvSpPr>
            <a:spLocks noGrp="1" noChangeArrowheads="1"/>
          </p:cNvSpPr>
          <p:nvPr>
            <p:ph sz="quarter" idx="1"/>
          </p:nvPr>
        </p:nvSpPr>
        <p:spPr>
          <a:xfrm>
            <a:off x="395288" y="1700808"/>
            <a:ext cx="8229600" cy="4176117"/>
          </a:xfrm>
        </p:spPr>
        <p:txBody>
          <a:bodyPr>
            <a:normAutofit/>
          </a:bodyPr>
          <a:lstStyle/>
          <a:p>
            <a:pPr eaLnBrk="1" hangingPunct="1"/>
            <a:endParaRPr lang="en-US" altLang="ja-JP" dirty="0" smtClean="0"/>
          </a:p>
          <a:p>
            <a:pPr eaLnBrk="1" hangingPunct="1"/>
            <a:r>
              <a:rPr lang="ja-JP" altLang="en-US" sz="3600" dirty="0" smtClean="0"/>
              <a:t>それは平均寿命が延長したから。</a:t>
            </a:r>
          </a:p>
          <a:p>
            <a:pPr eaLnBrk="1" hangingPunct="1"/>
            <a:endParaRPr lang="ja-JP" altLang="en-US" sz="3600" dirty="0" smtClean="0"/>
          </a:p>
          <a:p>
            <a:pPr eaLnBrk="1" hangingPunct="1"/>
            <a:r>
              <a:rPr lang="ja-JP" altLang="en-US" sz="3600" dirty="0" smtClean="0"/>
              <a:t>更年期以後の人生が長くなったから。</a:t>
            </a:r>
            <a:endParaRPr lang="en-US" altLang="ja-JP" sz="3600" dirty="0" smtClean="0"/>
          </a:p>
          <a:p>
            <a:pPr eaLnBrk="1" hangingPunct="1">
              <a:buNone/>
            </a:pPr>
            <a:r>
              <a:rPr lang="en-US" altLang="ja-JP" sz="2800" dirty="0" smtClean="0"/>
              <a:t>(</a:t>
            </a:r>
            <a:r>
              <a:rPr lang="ja-JP" altLang="en-US" sz="2800" dirty="0" smtClean="0"/>
              <a:t>更年期以後の</a:t>
            </a:r>
            <a:r>
              <a:rPr lang="en-US" altLang="ja-JP" sz="2800" dirty="0" smtClean="0"/>
              <a:t>40</a:t>
            </a:r>
            <a:r>
              <a:rPr lang="ja-JP" altLang="en-US" sz="2800" dirty="0" smtClean="0"/>
              <a:t>～</a:t>
            </a:r>
            <a:r>
              <a:rPr lang="en-US" altLang="ja-JP" sz="2800" dirty="0" smtClean="0"/>
              <a:t>50</a:t>
            </a:r>
            <a:r>
              <a:rPr lang="ja-JP" altLang="en-US" sz="2800" dirty="0" smtClean="0"/>
              <a:t>年をよりよく生きるため、認知症や寝たきりの予防も視野に入れねばならない。</a:t>
            </a:r>
            <a:r>
              <a:rPr lang="en-US" altLang="ja-JP" sz="28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9269">
                                            <p:txEl>
                                              <p:pRg st="1" end="1"/>
                                            </p:txEl>
                                          </p:spTgt>
                                        </p:tgtEl>
                                        <p:attrNameLst>
                                          <p:attrName>style.visibility</p:attrName>
                                        </p:attrNameLst>
                                      </p:cBhvr>
                                      <p:to>
                                        <p:strVal val="visible"/>
                                      </p:to>
                                    </p:set>
                                    <p:anim calcmode="lin" valueType="num">
                                      <p:cBhvr additive="base">
                                        <p:cTn id="7" dur="500" fill="hold"/>
                                        <p:tgtEl>
                                          <p:spTgt spid="13926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926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9269">
                                            <p:txEl>
                                              <p:pRg st="3" end="3"/>
                                            </p:txEl>
                                          </p:spTgt>
                                        </p:tgtEl>
                                        <p:attrNameLst>
                                          <p:attrName>style.visibility</p:attrName>
                                        </p:attrNameLst>
                                      </p:cBhvr>
                                      <p:to>
                                        <p:strVal val="visible"/>
                                      </p:to>
                                    </p:set>
                                    <p:anim calcmode="lin" valueType="num">
                                      <p:cBhvr additive="base">
                                        <p:cTn id="13" dur="500" fill="hold"/>
                                        <p:tgtEl>
                                          <p:spTgt spid="139269">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9269">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39269">
                                            <p:txEl>
                                              <p:pRg st="4" end="4"/>
                                            </p:txEl>
                                          </p:spTgt>
                                        </p:tgtEl>
                                        <p:attrNameLst>
                                          <p:attrName>style.visibility</p:attrName>
                                        </p:attrNameLst>
                                      </p:cBhvr>
                                      <p:to>
                                        <p:strVal val="visible"/>
                                      </p:to>
                                    </p:set>
                                    <p:anim calcmode="lin" valueType="num">
                                      <p:cBhvr additive="base">
                                        <p:cTn id="17" dur="500" fill="hold"/>
                                        <p:tgtEl>
                                          <p:spTgt spid="139269">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926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9"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p:nvPr/>
        </p:nvGraphicFramePr>
        <p:xfrm>
          <a:off x="179512" y="188640"/>
          <a:ext cx="8424936" cy="6408712"/>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直線コネクタ 3"/>
          <p:cNvCxnSpPr/>
          <p:nvPr/>
        </p:nvCxnSpPr>
        <p:spPr>
          <a:xfrm>
            <a:off x="539558" y="4437112"/>
            <a:ext cx="6768752"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7956376" y="6309320"/>
            <a:ext cx="529312" cy="338554"/>
          </a:xfrm>
          <a:prstGeom prst="rect">
            <a:avLst/>
          </a:prstGeom>
          <a:noFill/>
        </p:spPr>
        <p:txBody>
          <a:bodyPr wrap="square" rtlCol="0">
            <a:spAutoFit/>
          </a:bodyPr>
          <a:lstStyle/>
          <a:p>
            <a:r>
              <a:rPr kumimoji="1" lang="en-US" altLang="ja-JP" sz="1600" dirty="0" smtClean="0"/>
              <a:t>(</a:t>
            </a:r>
            <a:r>
              <a:rPr kumimoji="1" lang="ja-JP" altLang="en-US" sz="1600" dirty="0" smtClean="0"/>
              <a:t>年</a:t>
            </a:r>
            <a:r>
              <a:rPr kumimoji="1" lang="en-US" altLang="ja-JP" sz="1600" dirty="0" smtClean="0"/>
              <a:t>)</a:t>
            </a:r>
            <a:endParaRPr kumimoji="1" lang="ja-JP" altLang="en-US" sz="1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graphicEl>
                                              <a:chart seriesIdx="0" categoryIdx="-4" bldStep="series"/>
                                            </p:graphicEl>
                                          </p:spTgt>
                                        </p:tgtEl>
                                        <p:attrNameLst>
                                          <p:attrName>style.visibility</p:attrName>
                                        </p:attrNameLst>
                                      </p:cBhvr>
                                      <p:to>
                                        <p:strVal val="visible"/>
                                      </p:to>
                                    </p:set>
                                    <p:anim calcmode="lin" valueType="num">
                                      <p:cBhvr additive="base">
                                        <p:cTn id="7" dur="500" fill="hold"/>
                                        <p:tgtEl>
                                          <p:spTgt spid="2">
                                            <p:graphicEl>
                                              <a:chart seriesIdx="0" categoryIdx="-4" bldStep="series"/>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graphicEl>
                                              <a:chart seriesIdx="0" categoryIdx="-4" bldStep="series"/>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Chart bld="series"/>
        </p:bldSub>
      </p:bldGraphic>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611560" y="188640"/>
            <a:ext cx="8153400" cy="990600"/>
          </a:xfrm>
        </p:spPr>
        <p:style>
          <a:lnRef idx="1">
            <a:schemeClr val="accent1"/>
          </a:lnRef>
          <a:fillRef idx="2">
            <a:schemeClr val="accent1"/>
          </a:fillRef>
          <a:effectRef idx="1">
            <a:schemeClr val="accent1"/>
          </a:effectRef>
          <a:fontRef idx="minor">
            <a:schemeClr val="dk1"/>
          </a:fontRef>
        </p:style>
        <p:txBody>
          <a:bodyPr>
            <a:normAutofit/>
          </a:bodyPr>
          <a:lstStyle/>
          <a:p>
            <a:pPr algn="ctr" eaLnBrk="1" hangingPunct="1"/>
            <a:r>
              <a:rPr lang="ja-JP" altLang="en-US" sz="4000" dirty="0" smtClean="0"/>
              <a:t>平均寿命が </a:t>
            </a:r>
            <a:r>
              <a:rPr lang="ja-JP" altLang="en-US" sz="4000" i="1" u="sng" dirty="0" smtClean="0"/>
              <a:t>５０年 </a:t>
            </a:r>
            <a:r>
              <a:rPr lang="ja-JP" altLang="en-US" sz="4000" dirty="0" smtClean="0"/>
              <a:t>の時代なら</a:t>
            </a:r>
          </a:p>
        </p:txBody>
      </p:sp>
      <p:sp>
        <p:nvSpPr>
          <p:cNvPr id="93187" name="Rectangle 3"/>
          <p:cNvSpPr>
            <a:spLocks noGrp="1" noChangeArrowheads="1"/>
          </p:cNvSpPr>
          <p:nvPr>
            <p:ph sz="quarter" idx="1"/>
          </p:nvPr>
        </p:nvSpPr>
        <p:spPr>
          <a:xfrm>
            <a:off x="468313" y="1772816"/>
            <a:ext cx="8229600" cy="4824834"/>
          </a:xfrm>
        </p:spPr>
        <p:txBody>
          <a:bodyPr>
            <a:normAutofit fontScale="92500" lnSpcReduction="20000"/>
          </a:bodyPr>
          <a:lstStyle/>
          <a:p>
            <a:pPr eaLnBrk="1" hangingPunct="1"/>
            <a:r>
              <a:rPr lang="ja-JP" altLang="en-US" dirty="0" smtClean="0">
                <a:solidFill>
                  <a:schemeClr val="tx2"/>
                </a:solidFill>
              </a:rPr>
              <a:t>更年期を迎えれば長寿といえた。</a:t>
            </a:r>
          </a:p>
          <a:p>
            <a:pPr>
              <a:buNone/>
            </a:pPr>
            <a:r>
              <a:rPr lang="ja-JP" altLang="en-US" dirty="0" smtClean="0">
                <a:solidFill>
                  <a:schemeClr val="tx2"/>
                </a:solidFill>
              </a:rPr>
              <a:t>　　</a:t>
            </a:r>
            <a:r>
              <a:rPr lang="en-US" altLang="ja-JP" dirty="0" smtClean="0">
                <a:solidFill>
                  <a:schemeClr val="tx2"/>
                </a:solidFill>
              </a:rPr>
              <a:t>50</a:t>
            </a:r>
            <a:r>
              <a:rPr lang="ja-JP" altLang="en-US" dirty="0" smtClean="0">
                <a:solidFill>
                  <a:schemeClr val="tx2"/>
                </a:solidFill>
              </a:rPr>
              <a:t>歳は「年寄り」扱いされたが、一方で高齢者として尊敬されもした。</a:t>
            </a:r>
          </a:p>
          <a:p>
            <a:pPr lvl="1" eaLnBrk="1" hangingPunct="1"/>
            <a:r>
              <a:rPr lang="ja-JP" altLang="en-US" dirty="0" smtClean="0">
                <a:solidFill>
                  <a:srgbClr val="00B050"/>
                </a:solidFill>
              </a:rPr>
              <a:t>今の</a:t>
            </a:r>
            <a:r>
              <a:rPr lang="en-US" altLang="ja-JP" dirty="0" smtClean="0">
                <a:solidFill>
                  <a:srgbClr val="00B050"/>
                </a:solidFill>
              </a:rPr>
              <a:t>50</a:t>
            </a:r>
            <a:r>
              <a:rPr lang="ja-JP" altLang="en-US" dirty="0" smtClean="0">
                <a:solidFill>
                  <a:srgbClr val="00B050"/>
                </a:solidFill>
              </a:rPr>
              <a:t>歳はまだ、「若い人」なので、若さを要求される。</a:t>
            </a:r>
            <a:endParaRPr lang="en-US" altLang="ja-JP" dirty="0" smtClean="0">
              <a:solidFill>
                <a:srgbClr val="00B050"/>
              </a:solidFill>
            </a:endParaRPr>
          </a:p>
          <a:p>
            <a:pPr lvl="1" eaLnBrk="1" hangingPunct="1"/>
            <a:endParaRPr lang="ja-JP" altLang="en-US" sz="1600" dirty="0" smtClean="0">
              <a:solidFill>
                <a:srgbClr val="00B050"/>
              </a:solidFill>
            </a:endParaRPr>
          </a:p>
          <a:p>
            <a:pPr eaLnBrk="1" hangingPunct="1"/>
            <a:r>
              <a:rPr lang="ja-JP" altLang="en-US" dirty="0" smtClean="0">
                <a:solidFill>
                  <a:schemeClr val="tx2"/>
                </a:solidFill>
              </a:rPr>
              <a:t>更年期には、現役をリタイア（隠居）できた。</a:t>
            </a:r>
          </a:p>
          <a:p>
            <a:pPr lvl="1" eaLnBrk="1" hangingPunct="1"/>
            <a:r>
              <a:rPr lang="ja-JP" altLang="en-US" dirty="0" smtClean="0">
                <a:solidFill>
                  <a:srgbClr val="00B050"/>
                </a:solidFill>
              </a:rPr>
              <a:t>今は体力が低下しているのに、現役バリバリで働かねばならない。</a:t>
            </a:r>
            <a:endParaRPr lang="en-US" altLang="ja-JP" dirty="0" smtClean="0">
              <a:solidFill>
                <a:srgbClr val="00B050"/>
              </a:solidFill>
            </a:endParaRPr>
          </a:p>
          <a:p>
            <a:pPr lvl="1" eaLnBrk="1" hangingPunct="1"/>
            <a:endParaRPr lang="ja-JP" altLang="en-US" sz="1600" dirty="0" smtClean="0">
              <a:solidFill>
                <a:srgbClr val="00B050"/>
              </a:solidFill>
            </a:endParaRPr>
          </a:p>
          <a:p>
            <a:pPr eaLnBrk="1" hangingPunct="1"/>
            <a:r>
              <a:rPr lang="ja-JP" altLang="en-US" dirty="0" smtClean="0">
                <a:solidFill>
                  <a:schemeClr val="tx2"/>
                </a:solidFill>
              </a:rPr>
              <a:t>骨量が目減りしても、あと１０年くらいのことだった。</a:t>
            </a:r>
          </a:p>
          <a:p>
            <a:pPr lvl="1" eaLnBrk="1" hangingPunct="1"/>
            <a:r>
              <a:rPr lang="ja-JP" altLang="en-US" dirty="0" smtClean="0">
                <a:solidFill>
                  <a:srgbClr val="00B050"/>
                </a:solidFill>
              </a:rPr>
              <a:t>今はあと３０年以上、骨折・寝たきりの予防に努めねばならない。</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chor="ctr">
            <a:normAutofit fontScale="90000"/>
          </a:bodyPr>
          <a:lstStyle/>
          <a:p>
            <a:pPr algn="ctr" eaLnBrk="1" hangingPunct="1"/>
            <a:r>
              <a:rPr lang="ja-JP" altLang="en-US" dirty="0" smtClean="0"/>
              <a:t>更年期は、体力が落ちるにもかかわらず</a:t>
            </a:r>
            <a:r>
              <a:rPr lang="en-US" altLang="ja-JP" dirty="0" smtClean="0"/>
              <a:t/>
            </a:r>
            <a:br>
              <a:rPr lang="en-US" altLang="ja-JP" dirty="0" smtClean="0"/>
            </a:br>
            <a:r>
              <a:rPr lang="ja-JP" altLang="en-US" dirty="0" smtClean="0"/>
              <a:t>女性の一生のうちでかなり忙しい時期</a:t>
            </a:r>
          </a:p>
        </p:txBody>
      </p:sp>
      <p:sp>
        <p:nvSpPr>
          <p:cNvPr id="73731" name="Rectangle 3"/>
          <p:cNvSpPr>
            <a:spLocks noGrp="1" noChangeArrowheads="1"/>
          </p:cNvSpPr>
          <p:nvPr>
            <p:ph type="body" idx="1"/>
          </p:nvPr>
        </p:nvSpPr>
        <p:spPr>
          <a:xfrm>
            <a:off x="457200" y="1916832"/>
            <a:ext cx="8229600" cy="4536356"/>
          </a:xfrm>
        </p:spPr>
        <p:txBody>
          <a:bodyPr>
            <a:normAutofit/>
          </a:bodyPr>
          <a:lstStyle/>
          <a:p>
            <a:pPr eaLnBrk="1" hangingPunct="1">
              <a:buFont typeface="Wingdings" pitchFamily="2" charset="2"/>
              <a:buChar char="Ø"/>
            </a:pPr>
            <a:r>
              <a:rPr lang="en-US" altLang="ja-JP" dirty="0" smtClean="0"/>
              <a:t> </a:t>
            </a:r>
            <a:r>
              <a:rPr lang="en-US" altLang="ja-JP" sz="3600" dirty="0" smtClean="0"/>
              <a:t>50</a:t>
            </a:r>
            <a:r>
              <a:rPr lang="ja-JP" altLang="en-US" sz="3600" dirty="0" smtClean="0"/>
              <a:t>才前後＝責任が重い</a:t>
            </a:r>
          </a:p>
          <a:p>
            <a:pPr eaLnBrk="1" hangingPunct="1">
              <a:buFont typeface="Wingdings" pitchFamily="2" charset="2"/>
              <a:buChar char="Ø"/>
            </a:pPr>
            <a:r>
              <a:rPr lang="ja-JP" altLang="en-US" sz="3600" dirty="0" smtClean="0"/>
              <a:t>後輩の指導などの精神的負担</a:t>
            </a:r>
            <a:endParaRPr lang="en-US" altLang="ja-JP" sz="3600" dirty="0" smtClean="0"/>
          </a:p>
          <a:p>
            <a:pPr eaLnBrk="1" hangingPunct="1">
              <a:buFont typeface="Wingdings" pitchFamily="2" charset="2"/>
              <a:buChar char="Ø"/>
            </a:pPr>
            <a:r>
              <a:rPr lang="ja-JP" altLang="en-US" sz="3600" dirty="0" smtClean="0"/>
              <a:t>作業能力の低下</a:t>
            </a:r>
          </a:p>
          <a:p>
            <a:pPr eaLnBrk="1" hangingPunct="1">
              <a:buFont typeface="Wingdings" pitchFamily="2" charset="2"/>
              <a:buChar char="Ø"/>
            </a:pPr>
            <a:r>
              <a:rPr lang="ja-JP" altLang="en-US" sz="3600" dirty="0" smtClean="0"/>
              <a:t>重量物運搬作業は、尿失禁や性器脱の危険</a:t>
            </a:r>
          </a:p>
          <a:p>
            <a:pPr eaLnBrk="1" hangingPunct="1">
              <a:buFont typeface="Wingdings" pitchFamily="2" charset="2"/>
              <a:buChar char="Ø"/>
            </a:pPr>
            <a:r>
              <a:rPr lang="ja-JP" altLang="en-US" sz="3600" dirty="0" smtClean="0"/>
              <a:t>高齢で出産した場合には、育児の負担</a:t>
            </a:r>
            <a:endParaRPr lang="en-US" altLang="ja-JP" sz="3600" dirty="0" smtClean="0"/>
          </a:p>
          <a:p>
            <a:pPr eaLnBrk="1" hangingPunct="1">
              <a:buFont typeface="Wingdings" pitchFamily="2" charset="2"/>
              <a:buChar char="Ø"/>
            </a:pPr>
            <a:r>
              <a:rPr lang="ja-JP" altLang="en-US" sz="3600" dirty="0" smtClean="0"/>
              <a:t>介護の負担</a:t>
            </a:r>
          </a:p>
          <a:p>
            <a:pPr eaLnBrk="1" hangingPunct="1">
              <a:buFont typeface="Wingdings" pitchFamily="2" charset="2"/>
              <a:buChar char="Ø"/>
            </a:pPr>
            <a:endParaRPr lang="ja-JP" altLang="en-US" sz="1200"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eaLnBrk="1" hangingPunct="1"/>
            <a:r>
              <a:rPr lang="ja-JP" altLang="en-US" dirty="0" smtClean="0"/>
              <a:t>更年期を美しく、らくに過ごすために</a:t>
            </a:r>
          </a:p>
        </p:txBody>
      </p:sp>
      <p:sp>
        <p:nvSpPr>
          <p:cNvPr id="12291" name="Rectangle 3"/>
          <p:cNvSpPr>
            <a:spLocks noGrp="1" noChangeArrowheads="1"/>
          </p:cNvSpPr>
          <p:nvPr>
            <p:ph sz="quarter" idx="1"/>
          </p:nvPr>
        </p:nvSpPr>
        <p:spPr>
          <a:xfrm>
            <a:off x="457200" y="1700816"/>
            <a:ext cx="8229600" cy="4823817"/>
          </a:xfrm>
        </p:spPr>
        <p:txBody>
          <a:bodyPr>
            <a:normAutofit fontScale="92500" lnSpcReduction="10000"/>
          </a:bodyPr>
          <a:lstStyle/>
          <a:p>
            <a:pPr eaLnBrk="1" hangingPunct="1"/>
            <a:r>
              <a:rPr lang="ja-JP" altLang="en-US" dirty="0" smtClean="0"/>
              <a:t>他の病気に気をつける</a:t>
            </a:r>
          </a:p>
          <a:p>
            <a:pPr eaLnBrk="1" hangingPunct="1"/>
            <a:r>
              <a:rPr lang="ja-JP" altLang="en-US" dirty="0" smtClean="0"/>
              <a:t>疲労やストレスを避ける</a:t>
            </a:r>
          </a:p>
          <a:p>
            <a:pPr eaLnBrk="1" hangingPunct="1"/>
            <a:r>
              <a:rPr lang="ja-JP" altLang="en-US" dirty="0" smtClean="0"/>
              <a:t>加齢を受け入れる</a:t>
            </a:r>
          </a:p>
          <a:p>
            <a:pPr lvl="1" eaLnBrk="1" hangingPunct="1"/>
            <a:r>
              <a:rPr lang="ja-JP" altLang="en-US" sz="2400" dirty="0" smtClean="0"/>
              <a:t>ありのままの自分を、慈しみ受け入れる</a:t>
            </a:r>
          </a:p>
          <a:p>
            <a:pPr lvl="1" eaLnBrk="1" hangingPunct="1"/>
            <a:r>
              <a:rPr lang="ja-JP" altLang="en-US" sz="2400" dirty="0" smtClean="0"/>
              <a:t>加齢で女の価値が下がるわけではない、と理解する</a:t>
            </a:r>
          </a:p>
          <a:p>
            <a:pPr eaLnBrk="1" hangingPunct="1"/>
            <a:r>
              <a:rPr lang="ja-JP" altLang="en-US" dirty="0" smtClean="0"/>
              <a:t>家族関係の改善</a:t>
            </a:r>
          </a:p>
          <a:p>
            <a:pPr lvl="1" eaLnBrk="1" hangingPunct="1"/>
            <a:r>
              <a:rPr lang="ja-JP" altLang="en-US" dirty="0" smtClean="0"/>
              <a:t>家事や介護を夫や子どもに分担するなど</a:t>
            </a:r>
          </a:p>
          <a:p>
            <a:pPr eaLnBrk="1" hangingPunct="1"/>
            <a:r>
              <a:rPr lang="ja-JP" altLang="en-US" dirty="0" smtClean="0"/>
              <a:t>仕事環境の改善</a:t>
            </a:r>
          </a:p>
          <a:p>
            <a:pPr lvl="1" eaLnBrk="1" hangingPunct="1"/>
            <a:r>
              <a:rPr lang="ja-JP" altLang="en-US" dirty="0" smtClean="0"/>
              <a:t>がんばらないこと、若い部下を上手に使うこと</a:t>
            </a:r>
          </a:p>
          <a:p>
            <a:pPr eaLnBrk="1" hangingPunct="1"/>
            <a:r>
              <a:rPr lang="ja-JP" altLang="en-US" dirty="0" smtClean="0"/>
              <a:t>薬物療法</a:t>
            </a:r>
          </a:p>
        </p:txBody>
      </p:sp>
      <p:pic>
        <p:nvPicPr>
          <p:cNvPr id="164865" name="Picture 1"/>
          <p:cNvPicPr>
            <a:picLocks noChangeAspect="1" noChangeArrowheads="1"/>
          </p:cNvPicPr>
          <p:nvPr/>
        </p:nvPicPr>
        <p:blipFill>
          <a:blip r:embed="rId2" cstate="print"/>
          <a:srcRect/>
          <a:stretch>
            <a:fillRect/>
          </a:stretch>
        </p:blipFill>
        <p:spPr bwMode="auto">
          <a:xfrm>
            <a:off x="7164288" y="4941168"/>
            <a:ext cx="1081087" cy="13684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pPr algn="ctr" eaLnBrk="1" hangingPunct="1"/>
            <a:r>
              <a:rPr lang="ja-JP" altLang="en-US" dirty="0" smtClean="0"/>
              <a:t>更年期とのつきあい方</a:t>
            </a:r>
            <a:r>
              <a:rPr lang="en-US" altLang="ja-JP" dirty="0" smtClean="0"/>
              <a:t/>
            </a:r>
            <a:br>
              <a:rPr lang="en-US" altLang="ja-JP" dirty="0" smtClean="0"/>
            </a:br>
            <a:r>
              <a:rPr lang="ja-JP" altLang="en-US" dirty="0" smtClean="0"/>
              <a:t>～どれでものんびりできることが大切～	</a:t>
            </a:r>
          </a:p>
        </p:txBody>
      </p:sp>
      <p:sp>
        <p:nvSpPr>
          <p:cNvPr id="86019" name="Rectangle 3"/>
          <p:cNvSpPr>
            <a:spLocks noGrp="1" noChangeArrowheads="1"/>
          </p:cNvSpPr>
          <p:nvPr>
            <p:ph sz="quarter" idx="1"/>
          </p:nvPr>
        </p:nvSpPr>
        <p:spPr>
          <a:xfrm>
            <a:off x="457200" y="1600200"/>
            <a:ext cx="8229600" cy="4997450"/>
          </a:xfrm>
        </p:spPr>
        <p:txBody>
          <a:bodyPr>
            <a:normAutofit lnSpcReduction="10000"/>
          </a:bodyPr>
          <a:lstStyle/>
          <a:p>
            <a:pPr eaLnBrk="1" hangingPunct="1"/>
            <a:r>
              <a:rPr lang="ja-JP" altLang="en-US" sz="2800" dirty="0" smtClean="0">
                <a:solidFill>
                  <a:schemeClr val="tx2"/>
                </a:solidFill>
              </a:rPr>
              <a:t>前向きの性格向き</a:t>
            </a:r>
            <a:endParaRPr lang="ja-JP" altLang="en-US" dirty="0" smtClean="0"/>
          </a:p>
          <a:p>
            <a:pPr lvl="1" eaLnBrk="1" hangingPunct="1"/>
            <a:r>
              <a:rPr lang="ja-JP" altLang="en-US" dirty="0" smtClean="0"/>
              <a:t>少しでも快適になれる方法（たとえば運動とか趣味など）を、自分なりに工夫する。</a:t>
            </a:r>
            <a:endParaRPr lang="en-US" altLang="ja-JP" dirty="0" smtClean="0"/>
          </a:p>
          <a:p>
            <a:pPr lvl="1" eaLnBrk="1" hangingPunct="1">
              <a:buNone/>
            </a:pPr>
            <a:r>
              <a:rPr lang="ja-JP" altLang="en-US" dirty="0" smtClean="0"/>
              <a:t>　　ただし、「○○をしなければいけない」はダメ。</a:t>
            </a:r>
          </a:p>
          <a:p>
            <a:pPr eaLnBrk="1" hangingPunct="1"/>
            <a:r>
              <a:rPr lang="ja-JP" altLang="en-US" sz="2800" dirty="0" smtClean="0">
                <a:solidFill>
                  <a:schemeClr val="tx2"/>
                </a:solidFill>
              </a:rPr>
              <a:t>不精者向き</a:t>
            </a:r>
            <a:endParaRPr lang="ja-JP" altLang="en-US" dirty="0" smtClean="0"/>
          </a:p>
          <a:p>
            <a:pPr lvl="1" eaLnBrk="1" hangingPunct="1"/>
            <a:r>
              <a:rPr lang="ja-JP" altLang="en-US" dirty="0" smtClean="0"/>
              <a:t>汗をかいたり、ドキドキしたり、疲れやすくなったりしても、それなりにやり過ごし、ま、いいわ、タオルをもって歩けばいいなどと、更年期を無視する。</a:t>
            </a:r>
          </a:p>
          <a:p>
            <a:pPr eaLnBrk="1" hangingPunct="1"/>
            <a:r>
              <a:rPr lang="ja-JP" altLang="en-US" sz="2800" dirty="0" smtClean="0">
                <a:solidFill>
                  <a:schemeClr val="tx2"/>
                </a:solidFill>
              </a:rPr>
              <a:t>居直りタイプ向き</a:t>
            </a:r>
            <a:endParaRPr lang="ja-JP" altLang="en-US" dirty="0" smtClean="0"/>
          </a:p>
          <a:p>
            <a:pPr lvl="1" eaLnBrk="1" hangingPunct="1"/>
            <a:r>
              <a:rPr lang="ja-JP" altLang="en-US" dirty="0" smtClean="0"/>
              <a:t>「アタシ更年期なんだからね。」とまわり中に宣言して、堂々と手抜きをする。</a:t>
            </a:r>
          </a:p>
          <a:p>
            <a:pPr eaLnBrk="1" hangingPunct="1"/>
            <a:endParaRPr lang="en-US" altLang="ja-JP"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274680"/>
            <a:ext cx="8229600" cy="922337"/>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eaLnBrk="1" hangingPunct="1"/>
            <a:r>
              <a:rPr lang="ja-JP" altLang="en-US" dirty="0" smtClean="0"/>
              <a:t>これでは更年期障害が悪化する</a:t>
            </a:r>
            <a:r>
              <a:rPr lang="en-US" altLang="ja-JP" dirty="0" smtClean="0"/>
              <a:t/>
            </a:r>
            <a:br>
              <a:rPr lang="en-US" altLang="ja-JP" dirty="0" smtClean="0"/>
            </a:br>
            <a:r>
              <a:rPr lang="ja-JP" altLang="en-US" dirty="0" smtClean="0"/>
              <a:t>一生懸命すぎるとドツボにはまる</a:t>
            </a:r>
          </a:p>
        </p:txBody>
      </p:sp>
      <p:sp>
        <p:nvSpPr>
          <p:cNvPr id="87043" name="Rectangle 3"/>
          <p:cNvSpPr>
            <a:spLocks noGrp="1" noChangeArrowheads="1"/>
          </p:cNvSpPr>
          <p:nvPr>
            <p:ph sz="quarter" idx="1"/>
          </p:nvPr>
        </p:nvSpPr>
        <p:spPr>
          <a:xfrm>
            <a:off x="395288" y="1412776"/>
            <a:ext cx="8229600" cy="5254724"/>
          </a:xfrm>
        </p:spPr>
        <p:txBody>
          <a:bodyPr>
            <a:normAutofit fontScale="85000" lnSpcReduction="10000"/>
          </a:bodyPr>
          <a:lstStyle/>
          <a:p>
            <a:pPr eaLnBrk="1" hangingPunct="1">
              <a:lnSpc>
                <a:spcPct val="120000"/>
              </a:lnSpc>
            </a:pPr>
            <a:r>
              <a:rPr lang="ja-JP" altLang="en-US" sz="2800" dirty="0" smtClean="0">
                <a:solidFill>
                  <a:schemeClr val="tx2"/>
                </a:solidFill>
              </a:rPr>
              <a:t>手当たり次第健康法</a:t>
            </a:r>
          </a:p>
          <a:p>
            <a:pPr lvl="1" eaLnBrk="1" hangingPunct="1">
              <a:lnSpc>
                <a:spcPct val="120000"/>
              </a:lnSpc>
            </a:pPr>
            <a:r>
              <a:rPr lang="ja-JP" altLang="en-US" sz="2000" dirty="0" smtClean="0"/>
              <a:t>ドクターショッピング、東洋医学、健康食品、テレビに出た「健康法」にすぐに飛びつくが、結局どれも効果がわからないまま長続きしない。</a:t>
            </a:r>
          </a:p>
          <a:p>
            <a:pPr eaLnBrk="1" hangingPunct="1">
              <a:lnSpc>
                <a:spcPct val="120000"/>
              </a:lnSpc>
            </a:pPr>
            <a:r>
              <a:rPr lang="ja-JP" altLang="en-US" sz="2800" dirty="0" smtClean="0">
                <a:solidFill>
                  <a:schemeClr val="tx2"/>
                </a:solidFill>
              </a:rPr>
              <a:t>なんでもいいからおすがりしたい</a:t>
            </a:r>
          </a:p>
          <a:p>
            <a:pPr lvl="1" eaLnBrk="1" hangingPunct="1">
              <a:lnSpc>
                <a:spcPct val="120000"/>
              </a:lnSpc>
            </a:pPr>
            <a:r>
              <a:rPr lang="ja-JP" altLang="en-US" sz="2000" dirty="0" smtClean="0"/>
              <a:t>タレント医者、マッサージ師、針灸師などの権威を盲信。一歩間違うと新興宗教に走る。</a:t>
            </a:r>
          </a:p>
          <a:p>
            <a:pPr eaLnBrk="1" hangingPunct="1">
              <a:lnSpc>
                <a:spcPct val="120000"/>
              </a:lnSpc>
            </a:pPr>
            <a:r>
              <a:rPr lang="ja-JP" altLang="en-US" sz="2800" dirty="0" smtClean="0">
                <a:solidFill>
                  <a:schemeClr val="tx2"/>
                </a:solidFill>
              </a:rPr>
              <a:t>根性もの</a:t>
            </a:r>
          </a:p>
          <a:p>
            <a:pPr lvl="1" eaLnBrk="1" hangingPunct="1">
              <a:lnSpc>
                <a:spcPct val="120000"/>
              </a:lnSpc>
            </a:pPr>
            <a:r>
              <a:rPr lang="ja-JP" altLang="en-US" sz="2000" dirty="0" smtClean="0"/>
              <a:t>「病は気から、更年期なんて、気の持ちようでどうにでもなる。まだまだ若いんだ」とがんばる。若い頃スポ根ものに熱中した世代が、この罠に陥りやすい。精神力の過信で、よけいぐあいが悪くなったり、うつ状態に陥る。</a:t>
            </a:r>
          </a:p>
          <a:p>
            <a:pPr eaLnBrk="1" hangingPunct="1">
              <a:lnSpc>
                <a:spcPct val="120000"/>
              </a:lnSpc>
            </a:pPr>
            <a:r>
              <a:rPr lang="ja-JP" altLang="en-US" sz="2800" dirty="0" smtClean="0">
                <a:solidFill>
                  <a:schemeClr val="tx2"/>
                </a:solidFill>
              </a:rPr>
              <a:t>昔は良かった</a:t>
            </a:r>
          </a:p>
          <a:p>
            <a:pPr lvl="1" eaLnBrk="1" hangingPunct="1">
              <a:lnSpc>
                <a:spcPct val="120000"/>
              </a:lnSpc>
            </a:pPr>
            <a:r>
              <a:rPr lang="ja-JP" altLang="en-US" sz="2000" dirty="0" smtClean="0"/>
              <a:t>若い頃の自分をなつかしがり、ぐあいの悪さにこだわって「ワタシはドーシテこんなにだめなんだろう、女って情けない」「年をとるっていやなこと」とウジウジする。</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ja-JP" altLang="en-US" dirty="0"/>
              <a:t>更年期障害に使われる薬</a:t>
            </a:r>
          </a:p>
        </p:txBody>
      </p:sp>
      <p:sp>
        <p:nvSpPr>
          <p:cNvPr id="13315" name="Rectangle 3"/>
          <p:cNvSpPr>
            <a:spLocks noGrp="1" noChangeArrowheads="1"/>
          </p:cNvSpPr>
          <p:nvPr>
            <p:ph sz="quarter" idx="1"/>
          </p:nvPr>
        </p:nvSpPr>
        <p:spPr/>
        <p:txBody>
          <a:bodyPr>
            <a:normAutofit/>
          </a:bodyPr>
          <a:lstStyle/>
          <a:p>
            <a:r>
              <a:rPr lang="ja-JP" altLang="en-US" dirty="0">
                <a:solidFill>
                  <a:schemeClr val="tx2"/>
                </a:solidFill>
              </a:rPr>
              <a:t>ホルモン補充療法</a:t>
            </a:r>
          </a:p>
          <a:p>
            <a:pPr lvl="1"/>
            <a:r>
              <a:rPr lang="ja-JP" altLang="en-US" dirty="0"/>
              <a:t>早くよくなりたい人に向いて</a:t>
            </a:r>
            <a:r>
              <a:rPr lang="ja-JP" altLang="en-US" dirty="0" smtClean="0"/>
              <a:t>いる</a:t>
            </a:r>
            <a:endParaRPr lang="en-US" altLang="ja-JP" dirty="0" smtClean="0"/>
          </a:p>
          <a:p>
            <a:pPr lvl="1"/>
            <a:endParaRPr lang="ja-JP" altLang="en-US" sz="1200" dirty="0"/>
          </a:p>
          <a:p>
            <a:r>
              <a:rPr lang="ja-JP" altLang="en-US" dirty="0">
                <a:solidFill>
                  <a:schemeClr val="tx2"/>
                </a:solidFill>
              </a:rPr>
              <a:t>漢方薬</a:t>
            </a:r>
          </a:p>
          <a:p>
            <a:pPr lvl="1"/>
            <a:r>
              <a:rPr lang="ja-JP" altLang="en-US" dirty="0"/>
              <a:t>からだとゆっくり向き合いたい人に向いて</a:t>
            </a:r>
            <a:r>
              <a:rPr lang="ja-JP" altLang="en-US" dirty="0" smtClean="0"/>
              <a:t>いる</a:t>
            </a:r>
            <a:endParaRPr lang="en-US" altLang="ja-JP" dirty="0" smtClean="0"/>
          </a:p>
          <a:p>
            <a:pPr lvl="1"/>
            <a:endParaRPr lang="ja-JP" altLang="en-US" sz="1200" dirty="0"/>
          </a:p>
          <a:p>
            <a:r>
              <a:rPr lang="ja-JP" altLang="en-US" dirty="0">
                <a:solidFill>
                  <a:schemeClr val="tx2"/>
                </a:solidFill>
              </a:rPr>
              <a:t>向精神薬・睡眠導入剤</a:t>
            </a:r>
          </a:p>
          <a:p>
            <a:pPr lvl="1"/>
            <a:r>
              <a:rPr lang="ja-JP" altLang="en-US" dirty="0"/>
              <a:t>不眠の解消だけで改善する場合も</a:t>
            </a:r>
            <a:r>
              <a:rPr lang="ja-JP" altLang="en-US" dirty="0" smtClean="0"/>
              <a:t>多い</a:t>
            </a:r>
            <a:endParaRPr lang="en-US" altLang="ja-JP" dirty="0" smtClean="0"/>
          </a:p>
          <a:p>
            <a:pPr lvl="1"/>
            <a:endParaRPr lang="ja-JP" altLang="en-US" sz="1200" dirty="0"/>
          </a:p>
          <a:p>
            <a:r>
              <a:rPr lang="ja-JP" altLang="en-US" dirty="0">
                <a:solidFill>
                  <a:schemeClr val="tx2"/>
                </a:solidFill>
              </a:rPr>
              <a:t>その他、ビタミン剤、外用薬など</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ja-JP" altLang="en-US" dirty="0"/>
              <a:t>ホルモン補充療法への期待度</a:t>
            </a:r>
          </a:p>
        </p:txBody>
      </p:sp>
      <p:sp>
        <p:nvSpPr>
          <p:cNvPr id="97283" name="Rectangle 3"/>
          <p:cNvSpPr>
            <a:spLocks noGrp="1" noChangeArrowheads="1"/>
          </p:cNvSpPr>
          <p:nvPr>
            <p:ph sz="quarter" idx="1"/>
          </p:nvPr>
        </p:nvSpPr>
        <p:spPr>
          <a:xfrm>
            <a:off x="468313" y="1628775"/>
            <a:ext cx="8229600" cy="4895850"/>
          </a:xfrm>
        </p:spPr>
        <p:txBody>
          <a:bodyPr>
            <a:normAutofit/>
          </a:bodyPr>
          <a:lstStyle/>
          <a:p>
            <a:r>
              <a:rPr lang="ja-JP" altLang="en-US" sz="2800" dirty="0"/>
              <a:t>日本では欧米に比べて</a:t>
            </a:r>
            <a:r>
              <a:rPr lang="en-US" altLang="ja-JP" sz="2800" dirty="0"/>
              <a:t>HRT</a:t>
            </a:r>
            <a:r>
              <a:rPr lang="ja-JP" altLang="en-US" sz="2800" dirty="0"/>
              <a:t>施行割合が少ない。</a:t>
            </a:r>
          </a:p>
          <a:p>
            <a:r>
              <a:rPr lang="ja-JP" altLang="en-US" sz="2800" dirty="0"/>
              <a:t>日本では「ホルモンは恐い」と感じている人が多い。</a:t>
            </a:r>
          </a:p>
          <a:p>
            <a:r>
              <a:rPr lang="ja-JP" altLang="en-US" sz="2800" dirty="0">
                <a:solidFill>
                  <a:srgbClr val="00B050"/>
                </a:solidFill>
              </a:rPr>
              <a:t>治療的投与</a:t>
            </a:r>
            <a:r>
              <a:rPr lang="ja-JP" altLang="en-US" sz="2800" dirty="0"/>
              <a:t>として、欧米では、若返り効果への期待度が高いが、日本では更年期障害の改善に投与される割合が高い。</a:t>
            </a:r>
          </a:p>
          <a:p>
            <a:r>
              <a:rPr lang="ja-JP" altLang="en-US" sz="2800" dirty="0">
                <a:solidFill>
                  <a:srgbClr val="00B050"/>
                </a:solidFill>
              </a:rPr>
              <a:t>予防的投与</a:t>
            </a:r>
            <a:r>
              <a:rPr lang="ja-JP" altLang="en-US" sz="2800" dirty="0"/>
              <a:t>として、欧米では主に心血管障害の、日本では骨粗鬆症の予防に期待されている。</a:t>
            </a:r>
          </a:p>
          <a:p>
            <a:pPr lvl="1"/>
            <a:r>
              <a:rPr lang="ja-JP" altLang="en-US" sz="2400" dirty="0"/>
              <a:t>かつて</a:t>
            </a:r>
            <a:r>
              <a:rPr lang="en-US" altLang="ja-JP" sz="2400" dirty="0"/>
              <a:t>HRT</a:t>
            </a:r>
            <a:r>
              <a:rPr lang="ja-JP" altLang="en-US" sz="2400" dirty="0"/>
              <a:t>は</a:t>
            </a:r>
            <a:r>
              <a:rPr lang="ja-JP" altLang="en-US" sz="2400" dirty="0" smtClean="0"/>
              <a:t>、脂質異常症や</a:t>
            </a:r>
            <a:r>
              <a:rPr lang="ja-JP" altLang="en-US" sz="2400" dirty="0"/>
              <a:t>動脈硬化の予防に効果があると報告されていたが、</a:t>
            </a:r>
            <a:r>
              <a:rPr lang="en-US" altLang="ja-JP" sz="2400" dirty="0"/>
              <a:t>2002</a:t>
            </a:r>
            <a:r>
              <a:rPr lang="ja-JP" altLang="en-US" sz="2400" dirty="0"/>
              <a:t>年にこれを否定する論文が発表されて、混乱した。痴呆やアルツハイマーの予防効果については一定した見解がない。</a:t>
            </a:r>
          </a:p>
        </p:txBody>
      </p:sp>
      <p:pic>
        <p:nvPicPr>
          <p:cNvPr id="177154" name="Picture 2"/>
          <p:cNvPicPr>
            <a:picLocks noChangeAspect="1" noChangeArrowheads="1"/>
          </p:cNvPicPr>
          <p:nvPr/>
        </p:nvPicPr>
        <p:blipFill>
          <a:blip r:embed="rId2" cstate="print"/>
          <a:srcRect/>
          <a:stretch>
            <a:fillRect/>
          </a:stretch>
        </p:blipFill>
        <p:spPr bwMode="auto">
          <a:xfrm>
            <a:off x="7164288" y="548680"/>
            <a:ext cx="937456" cy="9418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1619672" y="4149080"/>
            <a:ext cx="6192688" cy="1872208"/>
          </a:xfrm>
          <a:prstGeom prst="ellipse">
            <a:avLst/>
          </a:prstGeom>
          <a:solidFill>
            <a:schemeClr val="accent3">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70658" name="Rectangle 2"/>
          <p:cNvSpPr>
            <a:spLocks noGrp="1" noChangeArrowheads="1"/>
          </p:cNvSpPr>
          <p:nvPr>
            <p:ph type="title"/>
          </p:nvPr>
        </p:nvSpPr>
        <p:spPr/>
        <p:txBody>
          <a:bodyPr/>
          <a:lstStyle/>
          <a:p>
            <a:pPr algn="ctr"/>
            <a:r>
              <a:rPr lang="ja-JP" altLang="en-US" dirty="0"/>
              <a:t>国の言う健康の自己責任論</a:t>
            </a:r>
          </a:p>
        </p:txBody>
      </p:sp>
      <p:sp>
        <p:nvSpPr>
          <p:cNvPr id="70659" name="Rectangle 3"/>
          <p:cNvSpPr>
            <a:spLocks noGrp="1" noChangeArrowheads="1"/>
          </p:cNvSpPr>
          <p:nvPr>
            <p:ph type="body" idx="1"/>
          </p:nvPr>
        </p:nvSpPr>
        <p:spPr/>
        <p:txBody>
          <a:bodyPr/>
          <a:lstStyle/>
          <a:p>
            <a:pPr algn="ctr">
              <a:buFontTx/>
              <a:buNone/>
            </a:pPr>
            <a:endParaRPr lang="en-US" altLang="ja-JP" sz="1050" dirty="0" smtClean="0"/>
          </a:p>
          <a:p>
            <a:pPr algn="ctr">
              <a:buFontTx/>
              <a:buNone/>
            </a:pPr>
            <a:r>
              <a:rPr lang="ja-JP" altLang="en-US" sz="4800" dirty="0" smtClean="0"/>
              <a:t>成人病</a:t>
            </a:r>
            <a:endParaRPr lang="ja-JP" altLang="en-US" sz="4800" dirty="0"/>
          </a:p>
          <a:p>
            <a:pPr algn="ctr">
              <a:buFontTx/>
              <a:buNone/>
            </a:pPr>
            <a:endParaRPr lang="ja-JP" altLang="en-US" sz="800" dirty="0"/>
          </a:p>
          <a:p>
            <a:pPr algn="ctr">
              <a:buFontTx/>
              <a:buNone/>
            </a:pPr>
            <a:r>
              <a:rPr lang="ja-JP" altLang="en-US" sz="4800" dirty="0"/>
              <a:t>↓</a:t>
            </a:r>
          </a:p>
          <a:p>
            <a:pPr algn="ctr"/>
            <a:endParaRPr lang="ja-JP" altLang="en-US" dirty="0"/>
          </a:p>
          <a:p>
            <a:pPr algn="ctr">
              <a:buFontTx/>
              <a:buNone/>
            </a:pPr>
            <a:r>
              <a:rPr lang="ja-JP" altLang="en-US" sz="4400" dirty="0"/>
              <a:t>生活習慣病に</a:t>
            </a:r>
            <a:r>
              <a:rPr lang="ja-JP" altLang="en-US" sz="4400" dirty="0" smtClean="0"/>
              <a:t>呼び替え</a:t>
            </a:r>
            <a:endParaRPr lang="en-US" altLang="ja-JP" sz="4400" dirty="0" smtClean="0"/>
          </a:p>
          <a:p>
            <a:pPr algn="ctr">
              <a:buFontTx/>
              <a:buNone/>
            </a:pPr>
            <a:r>
              <a:rPr lang="en-US" altLang="ja-JP" dirty="0" smtClean="0"/>
              <a:t>(</a:t>
            </a:r>
            <a:r>
              <a:rPr lang="ja-JP" altLang="en-US" dirty="0" smtClean="0"/>
              <a:t>平成</a:t>
            </a:r>
            <a:r>
              <a:rPr lang="en-US" altLang="ja-JP" dirty="0" smtClean="0"/>
              <a:t>8</a:t>
            </a:r>
            <a:r>
              <a:rPr lang="ja-JP" altLang="en-US" dirty="0" smtClean="0"/>
              <a:t>年１</a:t>
            </a:r>
            <a:r>
              <a:rPr lang="en-US" altLang="ja-JP" dirty="0" smtClean="0"/>
              <a:t>2</a:t>
            </a:r>
            <a:r>
              <a:rPr lang="ja-JP" altLang="en-US" dirty="0" smtClean="0"/>
              <a:t>月）</a:t>
            </a:r>
            <a:endParaRPr lang="ja-JP" altLang="en-US" sz="4400"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a:bodyPr>
          <a:lstStyle/>
          <a:p>
            <a:r>
              <a:rPr lang="ja-JP" altLang="en-US" sz="4000" dirty="0"/>
              <a:t>ホルモン補充療法メリット・デメリット</a:t>
            </a:r>
            <a:br>
              <a:rPr lang="ja-JP" altLang="en-US" sz="4000" dirty="0"/>
            </a:br>
            <a:r>
              <a:rPr lang="ja-JP" altLang="en-US" sz="2800" dirty="0"/>
              <a:t>（エストロゲン、プロゲステロン併用の場合）</a:t>
            </a:r>
          </a:p>
        </p:txBody>
      </p:sp>
      <p:sp>
        <p:nvSpPr>
          <p:cNvPr id="69636" name="Rectangle 4"/>
          <p:cNvSpPr>
            <a:spLocks noGrp="1" noChangeArrowheads="1"/>
          </p:cNvSpPr>
          <p:nvPr>
            <p:ph sz="quarter" idx="1"/>
          </p:nvPr>
        </p:nvSpPr>
        <p:spPr>
          <a:xfrm>
            <a:off x="250847" y="1412776"/>
            <a:ext cx="4105130" cy="4713393"/>
          </a:xfrm>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pPr>
              <a:lnSpc>
                <a:spcPct val="90000"/>
              </a:lnSpc>
              <a:buFontTx/>
              <a:buNone/>
            </a:pPr>
            <a:r>
              <a:rPr lang="ja-JP" altLang="en-US" sz="3200" dirty="0" smtClean="0">
                <a:solidFill>
                  <a:srgbClr val="92D050"/>
                </a:solidFill>
              </a:rPr>
              <a:t>メリット</a:t>
            </a:r>
            <a:endParaRPr lang="en-US" altLang="ja-JP" sz="3200" dirty="0" smtClean="0">
              <a:solidFill>
                <a:srgbClr val="92D050"/>
              </a:solidFill>
            </a:endParaRPr>
          </a:p>
          <a:p>
            <a:pPr>
              <a:lnSpc>
                <a:spcPct val="90000"/>
              </a:lnSpc>
              <a:buFontTx/>
              <a:buNone/>
            </a:pPr>
            <a:endParaRPr lang="ja-JP" altLang="en-US" sz="3000" dirty="0">
              <a:solidFill>
                <a:srgbClr val="92D050"/>
              </a:solidFill>
            </a:endParaRPr>
          </a:p>
          <a:p>
            <a:r>
              <a:rPr lang="ja-JP" altLang="en-US" dirty="0"/>
              <a:t>更年期障害の</a:t>
            </a:r>
            <a:r>
              <a:rPr lang="ja-JP" altLang="en-US" dirty="0" smtClean="0"/>
              <a:t>改善</a:t>
            </a:r>
            <a:endParaRPr lang="ja-JP" altLang="en-US" dirty="0"/>
          </a:p>
          <a:p>
            <a:r>
              <a:rPr lang="ja-JP" altLang="en-US" dirty="0" smtClean="0"/>
              <a:t>皮膚・粘膜の若返り</a:t>
            </a:r>
            <a:r>
              <a:rPr lang="ja-JP" altLang="en-US" dirty="0"/>
              <a:t>効果・乳房</a:t>
            </a:r>
            <a:r>
              <a:rPr lang="ja-JP" altLang="en-US" dirty="0" smtClean="0"/>
              <a:t>緊張</a:t>
            </a:r>
            <a:endParaRPr lang="en-US" altLang="ja-JP" dirty="0" smtClean="0"/>
          </a:p>
          <a:p>
            <a:r>
              <a:rPr lang="ja-JP" altLang="en-US" dirty="0"/>
              <a:t>性交痛の改善</a:t>
            </a:r>
          </a:p>
          <a:p>
            <a:r>
              <a:rPr lang="ja-JP" altLang="en-US" dirty="0"/>
              <a:t>骨粗鬆症の予防</a:t>
            </a:r>
          </a:p>
          <a:p>
            <a:r>
              <a:rPr lang="ja-JP" altLang="en-US" dirty="0" smtClean="0"/>
              <a:t>骨折率の低下</a:t>
            </a:r>
            <a:endParaRPr lang="ja-JP" altLang="en-US" dirty="0"/>
          </a:p>
          <a:p>
            <a:r>
              <a:rPr lang="ja-JP" altLang="en-US" dirty="0" smtClean="0"/>
              <a:t>大腸がん の発生率低下</a:t>
            </a:r>
            <a:endParaRPr lang="ja-JP" altLang="en-US" dirty="0"/>
          </a:p>
          <a:p>
            <a:r>
              <a:rPr lang="ja-JP" altLang="en-US" dirty="0"/>
              <a:t>子宮内</a:t>
            </a:r>
            <a:r>
              <a:rPr lang="ja-JP" altLang="en-US" dirty="0" smtClean="0"/>
              <a:t>膜がんの発生率低下</a:t>
            </a:r>
            <a:endParaRPr lang="ja-JP" altLang="en-US" dirty="0"/>
          </a:p>
        </p:txBody>
      </p:sp>
      <p:sp>
        <p:nvSpPr>
          <p:cNvPr id="69637" name="Rectangle 5"/>
          <p:cNvSpPr>
            <a:spLocks noGrp="1" noChangeArrowheads="1"/>
          </p:cNvSpPr>
          <p:nvPr>
            <p:ph sz="quarter" idx="2"/>
          </p:nvPr>
        </p:nvSpPr>
        <p:spPr>
          <a:xfrm>
            <a:off x="4572000" y="1412777"/>
            <a:ext cx="4320480" cy="4680520"/>
          </a:xfrm>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pPr>
              <a:lnSpc>
                <a:spcPct val="90000"/>
              </a:lnSpc>
              <a:buFontTx/>
              <a:buNone/>
            </a:pPr>
            <a:r>
              <a:rPr lang="ja-JP" altLang="en-US" sz="3200" dirty="0" smtClean="0">
                <a:solidFill>
                  <a:srgbClr val="92D050"/>
                </a:solidFill>
              </a:rPr>
              <a:t>デメリット</a:t>
            </a:r>
            <a:endParaRPr lang="en-US" altLang="ja-JP" sz="3200" dirty="0" smtClean="0">
              <a:solidFill>
                <a:srgbClr val="92D050"/>
              </a:solidFill>
            </a:endParaRPr>
          </a:p>
          <a:p>
            <a:pPr>
              <a:lnSpc>
                <a:spcPct val="90000"/>
              </a:lnSpc>
              <a:buFontTx/>
              <a:buNone/>
            </a:pPr>
            <a:endParaRPr lang="ja-JP" altLang="en-US" dirty="0">
              <a:solidFill>
                <a:srgbClr val="92D050"/>
              </a:solidFill>
            </a:endParaRPr>
          </a:p>
          <a:p>
            <a:r>
              <a:rPr lang="ja-JP" altLang="en-US" dirty="0"/>
              <a:t>不正出血</a:t>
            </a:r>
          </a:p>
          <a:p>
            <a:r>
              <a:rPr lang="ja-JP" altLang="en-US" dirty="0" smtClean="0"/>
              <a:t>乳がん  </a:t>
            </a:r>
            <a:r>
              <a:rPr lang="en-US" altLang="ja-JP" dirty="0" smtClean="0"/>
              <a:t>1.2</a:t>
            </a:r>
            <a:r>
              <a:rPr lang="ja-JP" altLang="en-US" dirty="0" smtClean="0"/>
              <a:t>～</a:t>
            </a:r>
            <a:r>
              <a:rPr lang="en-US" altLang="ja-JP" dirty="0" smtClean="0"/>
              <a:t>1.4</a:t>
            </a:r>
            <a:r>
              <a:rPr lang="ja-JP" altLang="en-US" dirty="0" smtClean="0"/>
              <a:t>倍</a:t>
            </a:r>
            <a:endParaRPr lang="ja-JP" altLang="en-US" dirty="0"/>
          </a:p>
          <a:p>
            <a:r>
              <a:rPr lang="ja-JP" altLang="en-US" dirty="0"/>
              <a:t>冠動脈</a:t>
            </a:r>
            <a:r>
              <a:rPr lang="ja-JP" altLang="en-US" dirty="0" smtClean="0"/>
              <a:t>疾患が、年齢とともに増加</a:t>
            </a:r>
            <a:endParaRPr lang="ja-JP" altLang="en-US" dirty="0"/>
          </a:p>
          <a:p>
            <a:r>
              <a:rPr lang="ja-JP" altLang="en-US" dirty="0"/>
              <a:t>虚</a:t>
            </a:r>
            <a:r>
              <a:rPr lang="ja-JP" altLang="en-US" dirty="0" smtClean="0"/>
              <a:t>血性脳卒中の発生率増加</a:t>
            </a:r>
            <a:endParaRPr lang="ja-JP" altLang="en-US" dirty="0"/>
          </a:p>
          <a:p>
            <a:r>
              <a:rPr lang="ja-JP" altLang="en-US" dirty="0"/>
              <a:t>肺塞栓 </a:t>
            </a:r>
            <a:r>
              <a:rPr lang="ja-JP" altLang="en-US" dirty="0" smtClean="0"/>
              <a:t>など血栓症の発生率増加</a:t>
            </a:r>
            <a:endParaRPr lang="ja-JP" altLang="en-US" dirty="0"/>
          </a:p>
          <a:p>
            <a:r>
              <a:rPr lang="ja-JP" altLang="en-US" dirty="0" smtClean="0"/>
              <a:t>動脈硬化、脂質への影響は、投与経路や投与方法で異なる</a:t>
            </a:r>
            <a:endParaRPr lang="ja-JP" altLang="en-US" dirty="0"/>
          </a:p>
        </p:txBody>
      </p:sp>
      <p:sp>
        <p:nvSpPr>
          <p:cNvPr id="5" name="ハート 4"/>
          <p:cNvSpPr/>
          <p:nvPr/>
        </p:nvSpPr>
        <p:spPr>
          <a:xfrm>
            <a:off x="1835696" y="1628800"/>
            <a:ext cx="432048" cy="432048"/>
          </a:xfrm>
          <a:prstGeom prst="hear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endParaRPr kumimoji="1" lang="ja-JP" altLang="en-US">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6" name="雲 5"/>
          <p:cNvSpPr/>
          <p:nvPr/>
        </p:nvSpPr>
        <p:spPr>
          <a:xfrm>
            <a:off x="6444208" y="1628800"/>
            <a:ext cx="576064" cy="432048"/>
          </a:xfrm>
          <a:prstGeom prst="cloud">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9636">
                                            <p:txEl>
                                              <p:pRg st="0" end="0"/>
                                            </p:txEl>
                                          </p:spTgt>
                                        </p:tgtEl>
                                        <p:attrNameLst>
                                          <p:attrName>style.visibility</p:attrName>
                                        </p:attrNameLst>
                                      </p:cBhvr>
                                      <p:to>
                                        <p:strVal val="visible"/>
                                      </p:to>
                                    </p:set>
                                    <p:anim calcmode="lin" valueType="num">
                                      <p:cBhvr additive="base">
                                        <p:cTn id="7" dur="500" fill="hold"/>
                                        <p:tgtEl>
                                          <p:spTgt spid="6963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963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9636">
                                            <p:txEl>
                                              <p:pRg st="2" end="2"/>
                                            </p:txEl>
                                          </p:spTgt>
                                        </p:tgtEl>
                                        <p:attrNameLst>
                                          <p:attrName>style.visibility</p:attrName>
                                        </p:attrNameLst>
                                      </p:cBhvr>
                                      <p:to>
                                        <p:strVal val="visible"/>
                                      </p:to>
                                    </p:set>
                                    <p:anim calcmode="lin" valueType="num">
                                      <p:cBhvr additive="base">
                                        <p:cTn id="11" dur="500" fill="hold"/>
                                        <p:tgtEl>
                                          <p:spTgt spid="69636">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9636">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9636">
                                            <p:txEl>
                                              <p:pRg st="3" end="3"/>
                                            </p:txEl>
                                          </p:spTgt>
                                        </p:tgtEl>
                                        <p:attrNameLst>
                                          <p:attrName>style.visibility</p:attrName>
                                        </p:attrNameLst>
                                      </p:cBhvr>
                                      <p:to>
                                        <p:strVal val="visible"/>
                                      </p:to>
                                    </p:set>
                                    <p:anim calcmode="lin" valueType="num">
                                      <p:cBhvr additive="base">
                                        <p:cTn id="15" dur="500" fill="hold"/>
                                        <p:tgtEl>
                                          <p:spTgt spid="69636">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9636">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9636">
                                            <p:txEl>
                                              <p:pRg st="4" end="4"/>
                                            </p:txEl>
                                          </p:spTgt>
                                        </p:tgtEl>
                                        <p:attrNameLst>
                                          <p:attrName>style.visibility</p:attrName>
                                        </p:attrNameLst>
                                      </p:cBhvr>
                                      <p:to>
                                        <p:strVal val="visible"/>
                                      </p:to>
                                    </p:set>
                                    <p:anim calcmode="lin" valueType="num">
                                      <p:cBhvr additive="base">
                                        <p:cTn id="19" dur="500" fill="hold"/>
                                        <p:tgtEl>
                                          <p:spTgt spid="6963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9636">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9636">
                                            <p:txEl>
                                              <p:pRg st="5" end="5"/>
                                            </p:txEl>
                                          </p:spTgt>
                                        </p:tgtEl>
                                        <p:attrNameLst>
                                          <p:attrName>style.visibility</p:attrName>
                                        </p:attrNameLst>
                                      </p:cBhvr>
                                      <p:to>
                                        <p:strVal val="visible"/>
                                      </p:to>
                                    </p:set>
                                    <p:anim calcmode="lin" valueType="num">
                                      <p:cBhvr additive="base">
                                        <p:cTn id="23" dur="500" fill="hold"/>
                                        <p:tgtEl>
                                          <p:spTgt spid="69636">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9636">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9636">
                                            <p:txEl>
                                              <p:pRg st="6" end="6"/>
                                            </p:txEl>
                                          </p:spTgt>
                                        </p:tgtEl>
                                        <p:attrNameLst>
                                          <p:attrName>style.visibility</p:attrName>
                                        </p:attrNameLst>
                                      </p:cBhvr>
                                      <p:to>
                                        <p:strVal val="visible"/>
                                      </p:to>
                                    </p:set>
                                    <p:anim calcmode="lin" valueType="num">
                                      <p:cBhvr additive="base">
                                        <p:cTn id="27" dur="500" fill="hold"/>
                                        <p:tgtEl>
                                          <p:spTgt spid="69636">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9636">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9636">
                                            <p:txEl>
                                              <p:pRg st="7" end="7"/>
                                            </p:txEl>
                                          </p:spTgt>
                                        </p:tgtEl>
                                        <p:attrNameLst>
                                          <p:attrName>style.visibility</p:attrName>
                                        </p:attrNameLst>
                                      </p:cBhvr>
                                      <p:to>
                                        <p:strVal val="visible"/>
                                      </p:to>
                                    </p:set>
                                    <p:anim calcmode="lin" valueType="num">
                                      <p:cBhvr additive="base">
                                        <p:cTn id="31" dur="500" fill="hold"/>
                                        <p:tgtEl>
                                          <p:spTgt spid="69636">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9636">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9636">
                                            <p:txEl>
                                              <p:pRg st="8" end="8"/>
                                            </p:txEl>
                                          </p:spTgt>
                                        </p:tgtEl>
                                        <p:attrNameLst>
                                          <p:attrName>style.visibility</p:attrName>
                                        </p:attrNameLst>
                                      </p:cBhvr>
                                      <p:to>
                                        <p:strVal val="visible"/>
                                      </p:to>
                                    </p:set>
                                    <p:anim calcmode="lin" valueType="num">
                                      <p:cBhvr additive="base">
                                        <p:cTn id="35" dur="500" fill="hold"/>
                                        <p:tgtEl>
                                          <p:spTgt spid="69636">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963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69637">
                                            <p:txEl>
                                              <p:pRg st="0" end="0"/>
                                            </p:txEl>
                                          </p:spTgt>
                                        </p:tgtEl>
                                        <p:attrNameLst>
                                          <p:attrName>style.visibility</p:attrName>
                                        </p:attrNameLst>
                                      </p:cBhvr>
                                      <p:to>
                                        <p:strVal val="visible"/>
                                      </p:to>
                                    </p:set>
                                    <p:anim calcmode="lin" valueType="num">
                                      <p:cBhvr additive="base">
                                        <p:cTn id="41" dur="500" fill="hold"/>
                                        <p:tgtEl>
                                          <p:spTgt spid="69637">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9637">
                                            <p:txEl>
                                              <p:pRg st="0" end="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69637">
                                            <p:txEl>
                                              <p:pRg st="2" end="2"/>
                                            </p:txEl>
                                          </p:spTgt>
                                        </p:tgtEl>
                                        <p:attrNameLst>
                                          <p:attrName>style.visibility</p:attrName>
                                        </p:attrNameLst>
                                      </p:cBhvr>
                                      <p:to>
                                        <p:strVal val="visible"/>
                                      </p:to>
                                    </p:set>
                                    <p:anim calcmode="lin" valueType="num">
                                      <p:cBhvr additive="base">
                                        <p:cTn id="45" dur="500" fill="hold"/>
                                        <p:tgtEl>
                                          <p:spTgt spid="69637">
                                            <p:txEl>
                                              <p:pRg st="2" end="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9637">
                                            <p:txEl>
                                              <p:pRg st="2" end="2"/>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69637">
                                            <p:txEl>
                                              <p:pRg st="3" end="3"/>
                                            </p:txEl>
                                          </p:spTgt>
                                        </p:tgtEl>
                                        <p:attrNameLst>
                                          <p:attrName>style.visibility</p:attrName>
                                        </p:attrNameLst>
                                      </p:cBhvr>
                                      <p:to>
                                        <p:strVal val="visible"/>
                                      </p:to>
                                    </p:set>
                                    <p:anim calcmode="lin" valueType="num">
                                      <p:cBhvr additive="base">
                                        <p:cTn id="49" dur="500" fill="hold"/>
                                        <p:tgtEl>
                                          <p:spTgt spid="69637">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9637">
                                            <p:txEl>
                                              <p:pRg st="3" end="3"/>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69637">
                                            <p:txEl>
                                              <p:pRg st="4" end="4"/>
                                            </p:txEl>
                                          </p:spTgt>
                                        </p:tgtEl>
                                        <p:attrNameLst>
                                          <p:attrName>style.visibility</p:attrName>
                                        </p:attrNameLst>
                                      </p:cBhvr>
                                      <p:to>
                                        <p:strVal val="visible"/>
                                      </p:to>
                                    </p:set>
                                    <p:anim calcmode="lin" valueType="num">
                                      <p:cBhvr additive="base">
                                        <p:cTn id="53" dur="500" fill="hold"/>
                                        <p:tgtEl>
                                          <p:spTgt spid="69637">
                                            <p:txEl>
                                              <p:pRg st="4" end="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9637">
                                            <p:txEl>
                                              <p:pRg st="4" end="4"/>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69637">
                                            <p:txEl>
                                              <p:pRg st="5" end="5"/>
                                            </p:txEl>
                                          </p:spTgt>
                                        </p:tgtEl>
                                        <p:attrNameLst>
                                          <p:attrName>style.visibility</p:attrName>
                                        </p:attrNameLst>
                                      </p:cBhvr>
                                      <p:to>
                                        <p:strVal val="visible"/>
                                      </p:to>
                                    </p:set>
                                    <p:anim calcmode="lin" valueType="num">
                                      <p:cBhvr additive="base">
                                        <p:cTn id="57" dur="500" fill="hold"/>
                                        <p:tgtEl>
                                          <p:spTgt spid="69637">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9637">
                                            <p:txEl>
                                              <p:pRg st="5" end="5"/>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69637">
                                            <p:txEl>
                                              <p:pRg st="6" end="6"/>
                                            </p:txEl>
                                          </p:spTgt>
                                        </p:tgtEl>
                                        <p:attrNameLst>
                                          <p:attrName>style.visibility</p:attrName>
                                        </p:attrNameLst>
                                      </p:cBhvr>
                                      <p:to>
                                        <p:strVal val="visible"/>
                                      </p:to>
                                    </p:set>
                                    <p:anim calcmode="lin" valueType="num">
                                      <p:cBhvr additive="base">
                                        <p:cTn id="61" dur="500" fill="hold"/>
                                        <p:tgtEl>
                                          <p:spTgt spid="69637">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9637">
                                            <p:txEl>
                                              <p:pRg st="6" end="6"/>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69637">
                                            <p:txEl>
                                              <p:pRg st="7" end="7"/>
                                            </p:txEl>
                                          </p:spTgt>
                                        </p:tgtEl>
                                        <p:attrNameLst>
                                          <p:attrName>style.visibility</p:attrName>
                                        </p:attrNameLst>
                                      </p:cBhvr>
                                      <p:to>
                                        <p:strVal val="visible"/>
                                      </p:to>
                                    </p:set>
                                    <p:anim calcmode="lin" valueType="num">
                                      <p:cBhvr additive="base">
                                        <p:cTn id="65" dur="500" fill="hold"/>
                                        <p:tgtEl>
                                          <p:spTgt spid="69637">
                                            <p:txEl>
                                              <p:pRg st="7" end="7"/>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6963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ltLang="ja-JP" dirty="0"/>
              <a:t>HRT</a:t>
            </a:r>
            <a:r>
              <a:rPr lang="ja-JP" altLang="en-US" dirty="0"/>
              <a:t>と更年期障害の改善度</a:t>
            </a:r>
          </a:p>
        </p:txBody>
      </p:sp>
      <p:sp>
        <p:nvSpPr>
          <p:cNvPr id="99331" name="Rectangle 3"/>
          <p:cNvSpPr>
            <a:spLocks noGrp="1" noChangeArrowheads="1"/>
          </p:cNvSpPr>
          <p:nvPr>
            <p:ph sz="quarter" idx="1"/>
          </p:nvPr>
        </p:nvSpPr>
        <p:spPr>
          <a:xfrm>
            <a:off x="539750" y="1557341"/>
            <a:ext cx="8229600" cy="5140325"/>
          </a:xfrm>
        </p:spPr>
        <p:txBody>
          <a:bodyPr/>
          <a:lstStyle/>
          <a:p>
            <a:pPr>
              <a:lnSpc>
                <a:spcPct val="80000"/>
              </a:lnSpc>
            </a:pPr>
            <a:r>
              <a:rPr lang="ja-JP" altLang="en-US" sz="2800" dirty="0">
                <a:solidFill>
                  <a:schemeClr val="tx2"/>
                </a:solidFill>
              </a:rPr>
              <a:t>かなりの改善効果が期待できる症状</a:t>
            </a:r>
          </a:p>
          <a:p>
            <a:pPr lvl="1">
              <a:lnSpc>
                <a:spcPct val="80000"/>
              </a:lnSpc>
            </a:pPr>
            <a:r>
              <a:rPr lang="ja-JP" altLang="en-US" sz="2000" dirty="0"/>
              <a:t>ホットフラッシュ</a:t>
            </a:r>
          </a:p>
          <a:p>
            <a:pPr lvl="1">
              <a:lnSpc>
                <a:spcPct val="80000"/>
              </a:lnSpc>
            </a:pPr>
            <a:r>
              <a:rPr lang="ja-JP" altLang="en-US" sz="2000" dirty="0"/>
              <a:t>腟など粘膜の乾燥感とそれによる性交痛</a:t>
            </a:r>
          </a:p>
          <a:p>
            <a:pPr lvl="1">
              <a:lnSpc>
                <a:spcPct val="80000"/>
              </a:lnSpc>
            </a:pPr>
            <a:r>
              <a:rPr lang="ja-JP" altLang="en-US" sz="2000" dirty="0"/>
              <a:t>骨粗鬆症の</a:t>
            </a:r>
            <a:r>
              <a:rPr lang="ja-JP" altLang="en-US" sz="2000" dirty="0" smtClean="0"/>
              <a:t>予防</a:t>
            </a:r>
            <a:endParaRPr lang="ja-JP" altLang="en-US" sz="2000" dirty="0"/>
          </a:p>
          <a:p>
            <a:pPr lvl="1">
              <a:lnSpc>
                <a:spcPct val="80000"/>
              </a:lnSpc>
            </a:pPr>
            <a:r>
              <a:rPr lang="ja-JP" altLang="en-US" sz="2000" dirty="0"/>
              <a:t>肌の若返り効果</a:t>
            </a:r>
          </a:p>
          <a:p>
            <a:pPr lvl="1">
              <a:lnSpc>
                <a:spcPct val="80000"/>
              </a:lnSpc>
              <a:buFontTx/>
              <a:buNone/>
            </a:pPr>
            <a:endParaRPr lang="ja-JP" altLang="en-US" sz="2000" dirty="0"/>
          </a:p>
          <a:p>
            <a:pPr>
              <a:lnSpc>
                <a:spcPct val="80000"/>
              </a:lnSpc>
            </a:pPr>
            <a:r>
              <a:rPr lang="ja-JP" altLang="en-US" sz="2800" dirty="0">
                <a:solidFill>
                  <a:schemeClr val="tx2"/>
                </a:solidFill>
              </a:rPr>
              <a:t>改善効果が期待</a:t>
            </a:r>
            <a:r>
              <a:rPr lang="ja-JP" altLang="en-US" sz="2800" dirty="0" smtClean="0">
                <a:solidFill>
                  <a:schemeClr val="tx2"/>
                </a:solidFill>
              </a:rPr>
              <a:t>できる症状</a:t>
            </a:r>
            <a:endParaRPr lang="ja-JP" altLang="en-US" sz="2800" dirty="0">
              <a:solidFill>
                <a:schemeClr val="tx2"/>
              </a:solidFill>
            </a:endParaRPr>
          </a:p>
          <a:p>
            <a:pPr lvl="1">
              <a:lnSpc>
                <a:spcPct val="80000"/>
              </a:lnSpc>
            </a:pPr>
            <a:r>
              <a:rPr lang="ja-JP" altLang="en-US" sz="2000" dirty="0"/>
              <a:t>易</a:t>
            </a:r>
            <a:r>
              <a:rPr lang="ja-JP" altLang="en-US" sz="2000" dirty="0" smtClean="0"/>
              <a:t>疲労感</a:t>
            </a:r>
            <a:endParaRPr lang="ja-JP" altLang="en-US" sz="2000" dirty="0"/>
          </a:p>
          <a:p>
            <a:pPr lvl="1">
              <a:lnSpc>
                <a:spcPct val="80000"/>
              </a:lnSpc>
            </a:pPr>
            <a:r>
              <a:rPr lang="ja-JP" altLang="en-US" sz="2000" dirty="0"/>
              <a:t>軽い抑うつ状態、不安感</a:t>
            </a:r>
          </a:p>
          <a:p>
            <a:pPr lvl="1">
              <a:lnSpc>
                <a:spcPct val="80000"/>
              </a:lnSpc>
            </a:pPr>
            <a:r>
              <a:rPr lang="ja-JP" altLang="en-US" sz="2000" dirty="0"/>
              <a:t>肩こりなど上記以外の更年期症状</a:t>
            </a:r>
          </a:p>
          <a:p>
            <a:pPr lvl="1">
              <a:lnSpc>
                <a:spcPct val="80000"/>
              </a:lnSpc>
            </a:pPr>
            <a:endParaRPr lang="ja-JP" altLang="en-US" sz="2000" dirty="0"/>
          </a:p>
          <a:p>
            <a:pPr>
              <a:lnSpc>
                <a:spcPct val="80000"/>
              </a:lnSpc>
              <a:buFontTx/>
              <a:buNone/>
            </a:pPr>
            <a:r>
              <a:rPr lang="ja-JP" altLang="en-US" sz="1800" dirty="0"/>
              <a:t>☆ただし</a:t>
            </a:r>
            <a:r>
              <a:rPr lang="en-US" altLang="ja-JP" sz="1800" dirty="0"/>
              <a:t>HRT</a:t>
            </a:r>
            <a:r>
              <a:rPr lang="ja-JP" altLang="en-US" sz="1800" dirty="0"/>
              <a:t>で改善した症状は、</a:t>
            </a:r>
            <a:r>
              <a:rPr lang="en-US" altLang="ja-JP" sz="1800" dirty="0"/>
              <a:t>HRT</a:t>
            </a:r>
            <a:r>
              <a:rPr lang="ja-JP" altLang="en-US" sz="1800" dirty="0"/>
              <a:t>中止によって再燃するので、</a:t>
            </a:r>
          </a:p>
          <a:p>
            <a:pPr>
              <a:lnSpc>
                <a:spcPct val="80000"/>
              </a:lnSpc>
              <a:buFontTx/>
              <a:buNone/>
            </a:pPr>
            <a:r>
              <a:rPr lang="ja-JP" altLang="en-US" sz="1800" dirty="0"/>
              <a:t>　中止するときには、暫減することが必要。</a:t>
            </a:r>
          </a:p>
          <a:p>
            <a:pPr>
              <a:lnSpc>
                <a:spcPct val="80000"/>
              </a:lnSpc>
              <a:buFontTx/>
              <a:buNone/>
            </a:pPr>
            <a:r>
              <a:rPr lang="ja-JP" altLang="en-US" sz="1800" dirty="0"/>
              <a:t>☆エストロゲン欠乏による症状は改善するが、そうでないものは改善しない。</a:t>
            </a:r>
          </a:p>
          <a:p>
            <a:pPr>
              <a:lnSpc>
                <a:spcPct val="80000"/>
              </a:lnSpc>
              <a:buFontTx/>
              <a:buNone/>
            </a:pPr>
            <a:r>
              <a:rPr lang="ja-JP" altLang="en-US" sz="1800" dirty="0"/>
              <a:t>　　（</a:t>
            </a:r>
            <a:r>
              <a:rPr lang="en-US" altLang="ja-JP" sz="1800" dirty="0">
                <a:solidFill>
                  <a:srgbClr val="FF0000"/>
                </a:solidFill>
              </a:rPr>
              <a:t>HRT</a:t>
            </a:r>
            <a:r>
              <a:rPr lang="ja-JP" altLang="en-US" sz="1800" dirty="0">
                <a:solidFill>
                  <a:srgbClr val="FF0000"/>
                </a:solidFill>
              </a:rPr>
              <a:t>はオールマイティーではない</a:t>
            </a:r>
            <a:r>
              <a:rPr lang="ja-JP" altLang="en-US" sz="1800" dirty="0"/>
              <a:t>）</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142844" y="228600"/>
            <a:ext cx="9001156" cy="990600"/>
          </a:xfrm>
        </p:spPr>
        <p:txBody>
          <a:bodyPr>
            <a:normAutofit/>
          </a:bodyPr>
          <a:lstStyle/>
          <a:p>
            <a:pPr algn="ctr"/>
            <a:r>
              <a:rPr lang="en-US" altLang="ja-JP" dirty="0"/>
              <a:t>HRT</a:t>
            </a:r>
            <a:r>
              <a:rPr lang="ja-JP" altLang="en-US" dirty="0"/>
              <a:t>の禁忌</a:t>
            </a:r>
            <a:r>
              <a:rPr lang="ja-JP" altLang="en-US" dirty="0" smtClean="0"/>
              <a:t>症例（使ってはいけない人）</a:t>
            </a:r>
            <a:endParaRPr lang="ja-JP" altLang="en-US" dirty="0"/>
          </a:p>
        </p:txBody>
      </p:sp>
      <p:sp>
        <p:nvSpPr>
          <p:cNvPr id="98307" name="Rectangle 3"/>
          <p:cNvSpPr>
            <a:spLocks noGrp="1" noChangeArrowheads="1"/>
          </p:cNvSpPr>
          <p:nvPr>
            <p:ph type="body" idx="1"/>
          </p:nvPr>
        </p:nvSpPr>
        <p:spPr>
          <a:xfrm>
            <a:off x="457200" y="1714488"/>
            <a:ext cx="8229600" cy="4667262"/>
          </a:xfrm>
        </p:spPr>
        <p:txBody>
          <a:bodyPr>
            <a:noAutofit/>
          </a:bodyPr>
          <a:lstStyle/>
          <a:p>
            <a:pPr>
              <a:lnSpc>
                <a:spcPct val="80000"/>
              </a:lnSpc>
            </a:pPr>
            <a:r>
              <a:rPr lang="ja-JP" altLang="en-US" sz="2800" dirty="0"/>
              <a:t>絶対的禁忌</a:t>
            </a:r>
          </a:p>
          <a:p>
            <a:pPr>
              <a:lnSpc>
                <a:spcPct val="80000"/>
              </a:lnSpc>
              <a:buFontTx/>
              <a:buNone/>
            </a:pPr>
            <a:r>
              <a:rPr lang="ja-JP" altLang="en-US" sz="2800" dirty="0"/>
              <a:t>　　　重度の活動性肝疾患</a:t>
            </a:r>
          </a:p>
          <a:p>
            <a:pPr>
              <a:lnSpc>
                <a:spcPct val="80000"/>
              </a:lnSpc>
              <a:buFontTx/>
              <a:buNone/>
            </a:pPr>
            <a:r>
              <a:rPr lang="ja-JP" altLang="en-US" sz="2800" dirty="0"/>
              <a:t>　　　現在の</a:t>
            </a:r>
            <a:r>
              <a:rPr lang="ja-JP" altLang="en-US" sz="2800" dirty="0" smtClean="0"/>
              <a:t>乳がんと</a:t>
            </a:r>
            <a:r>
              <a:rPr lang="ja-JP" altLang="en-US" sz="2800" dirty="0"/>
              <a:t>その既往</a:t>
            </a:r>
          </a:p>
          <a:p>
            <a:pPr>
              <a:lnSpc>
                <a:spcPct val="80000"/>
              </a:lnSpc>
              <a:buFontTx/>
              <a:buNone/>
            </a:pPr>
            <a:r>
              <a:rPr lang="ja-JP" altLang="en-US" sz="2800" dirty="0"/>
              <a:t>　　　現在の子宮内</a:t>
            </a:r>
            <a:r>
              <a:rPr lang="ja-JP" altLang="en-US" sz="2800" dirty="0" smtClean="0"/>
              <a:t>膜がん</a:t>
            </a:r>
            <a:endParaRPr lang="en-US" altLang="ja-JP" sz="2800" dirty="0" smtClean="0"/>
          </a:p>
          <a:p>
            <a:pPr>
              <a:lnSpc>
                <a:spcPct val="80000"/>
              </a:lnSpc>
              <a:buFontTx/>
              <a:buNone/>
            </a:pPr>
            <a:r>
              <a:rPr lang="ja-JP" altLang="en-US" sz="2800" dirty="0" smtClean="0"/>
              <a:t>　　　低悪性度子</a:t>
            </a:r>
            <a:r>
              <a:rPr lang="ja-JP" altLang="en-US" sz="2800" dirty="0"/>
              <a:t>宮内膜間質肉腫</a:t>
            </a:r>
          </a:p>
          <a:p>
            <a:pPr>
              <a:lnSpc>
                <a:spcPct val="80000"/>
              </a:lnSpc>
              <a:buFontTx/>
              <a:buNone/>
            </a:pPr>
            <a:r>
              <a:rPr lang="ja-JP" altLang="en-US" sz="2800" dirty="0"/>
              <a:t>　　　原因不明の不正性器出血</a:t>
            </a:r>
          </a:p>
          <a:p>
            <a:pPr>
              <a:lnSpc>
                <a:spcPct val="80000"/>
              </a:lnSpc>
              <a:buFontTx/>
              <a:buNone/>
            </a:pPr>
            <a:r>
              <a:rPr lang="ja-JP" altLang="en-US" sz="2800" dirty="0"/>
              <a:t>　　　妊娠が</a:t>
            </a:r>
            <a:r>
              <a:rPr lang="ja-JP" altLang="en-US" sz="2800" dirty="0" smtClean="0"/>
              <a:t>疑われる場合</a:t>
            </a:r>
            <a:endParaRPr lang="ja-JP" altLang="en-US" sz="2800" dirty="0"/>
          </a:p>
          <a:p>
            <a:pPr>
              <a:lnSpc>
                <a:spcPct val="80000"/>
              </a:lnSpc>
              <a:buFontTx/>
              <a:buNone/>
            </a:pPr>
            <a:r>
              <a:rPr lang="ja-JP" altLang="en-US" sz="2800" dirty="0"/>
              <a:t>　　　急性血栓性</a:t>
            </a:r>
            <a:r>
              <a:rPr lang="ja-JP" altLang="en-US" sz="2800" dirty="0" smtClean="0"/>
              <a:t>静脈炎</a:t>
            </a:r>
            <a:endParaRPr lang="en-US" altLang="ja-JP" sz="2800" dirty="0" smtClean="0"/>
          </a:p>
          <a:p>
            <a:pPr>
              <a:lnSpc>
                <a:spcPct val="80000"/>
              </a:lnSpc>
              <a:buFontTx/>
              <a:buNone/>
            </a:pPr>
            <a:r>
              <a:rPr lang="ja-JP" altLang="en-US" sz="2800" dirty="0"/>
              <a:t>　</a:t>
            </a:r>
            <a:r>
              <a:rPr lang="ja-JP" altLang="en-US" sz="2800" dirty="0" smtClean="0"/>
              <a:t>　　または静脈血栓</a:t>
            </a:r>
            <a:r>
              <a:rPr lang="ja-JP" altLang="en-US" sz="2800" dirty="0"/>
              <a:t>閉塞症とその既往</a:t>
            </a:r>
          </a:p>
          <a:p>
            <a:pPr>
              <a:lnSpc>
                <a:spcPct val="80000"/>
              </a:lnSpc>
              <a:buFontTx/>
              <a:buNone/>
            </a:pPr>
            <a:r>
              <a:rPr lang="ja-JP" altLang="en-US" sz="2800" dirty="0"/>
              <a:t>　　　</a:t>
            </a:r>
            <a:r>
              <a:rPr lang="ja-JP" altLang="en-US" sz="2800" dirty="0" smtClean="0"/>
              <a:t>心筋梗塞および冠動脈に動脈硬化性の病変</a:t>
            </a:r>
            <a:endParaRPr lang="ja-JP" altLang="en-US" sz="2800" dirty="0"/>
          </a:p>
          <a:p>
            <a:pPr>
              <a:lnSpc>
                <a:spcPct val="80000"/>
              </a:lnSpc>
              <a:buFontTx/>
              <a:buNone/>
            </a:pPr>
            <a:r>
              <a:rPr lang="ja-JP" altLang="en-US" sz="2800" dirty="0"/>
              <a:t>　　　脳</a:t>
            </a:r>
            <a:r>
              <a:rPr lang="ja-JP" altLang="en-US" sz="2800" dirty="0" smtClean="0"/>
              <a:t>卒中の既往</a:t>
            </a:r>
            <a:endParaRPr lang="ja-JP" altLang="en-US" sz="2800" dirty="0"/>
          </a:p>
          <a:p>
            <a:pPr>
              <a:lnSpc>
                <a:spcPct val="80000"/>
              </a:lnSpc>
              <a:buFontTx/>
              <a:buNone/>
            </a:pPr>
            <a:r>
              <a:rPr lang="ja-JP" altLang="en-US" sz="2800" dirty="0"/>
              <a:t>　　　</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nchor="t">
            <a:normAutofit fontScale="90000"/>
          </a:bodyPr>
          <a:lstStyle/>
          <a:p>
            <a:pPr algn="ctr"/>
            <a:r>
              <a:rPr lang="en-US" altLang="ja-JP" sz="3600" dirty="0"/>
              <a:t>HRT</a:t>
            </a:r>
            <a:r>
              <a:rPr lang="ja-JP" altLang="en-US" sz="3600" dirty="0" smtClean="0"/>
              <a:t>の慎重投与例</a:t>
            </a:r>
            <a:r>
              <a:rPr lang="en-US" altLang="ja-JP" dirty="0" smtClean="0"/>
              <a:t/>
            </a:r>
            <a:br>
              <a:rPr lang="en-US" altLang="ja-JP" dirty="0" smtClean="0"/>
            </a:br>
            <a:r>
              <a:rPr lang="ja-JP" altLang="en-US" dirty="0" smtClean="0"/>
              <a:t>（投与に注意が必要な人）</a:t>
            </a:r>
            <a:r>
              <a:rPr lang="ja-JP" altLang="en-US" sz="2700" dirty="0" smtClean="0"/>
              <a:t/>
            </a:r>
            <a:br>
              <a:rPr lang="ja-JP" altLang="en-US" sz="2700" dirty="0" smtClean="0"/>
            </a:br>
            <a:endParaRPr lang="ja-JP" altLang="en-US" dirty="0"/>
          </a:p>
        </p:txBody>
      </p:sp>
      <p:sp>
        <p:nvSpPr>
          <p:cNvPr id="98307" name="Rectangle 3"/>
          <p:cNvSpPr>
            <a:spLocks noGrp="1" noChangeArrowheads="1"/>
          </p:cNvSpPr>
          <p:nvPr>
            <p:ph type="body" idx="1"/>
          </p:nvPr>
        </p:nvSpPr>
        <p:spPr>
          <a:xfrm>
            <a:off x="457200" y="1556792"/>
            <a:ext cx="8229600" cy="4824958"/>
          </a:xfrm>
        </p:spPr>
        <p:txBody>
          <a:bodyPr>
            <a:normAutofit lnSpcReduction="10000"/>
          </a:bodyPr>
          <a:lstStyle/>
          <a:p>
            <a:pPr>
              <a:lnSpc>
                <a:spcPct val="80000"/>
              </a:lnSpc>
              <a:buFontTx/>
              <a:buNone/>
            </a:pPr>
            <a:r>
              <a:rPr lang="ja-JP" altLang="en-US" sz="1400" dirty="0"/>
              <a:t>　　　</a:t>
            </a:r>
          </a:p>
          <a:p>
            <a:pPr>
              <a:lnSpc>
                <a:spcPct val="80000"/>
              </a:lnSpc>
              <a:buFontTx/>
              <a:buNone/>
            </a:pPr>
            <a:r>
              <a:rPr lang="ja-JP" altLang="en-US" sz="2400" dirty="0"/>
              <a:t>　　　子宮内</a:t>
            </a:r>
            <a:r>
              <a:rPr lang="ja-JP" altLang="en-US" sz="2400" dirty="0" smtClean="0"/>
              <a:t>膜がんの</a:t>
            </a:r>
            <a:r>
              <a:rPr lang="ja-JP" altLang="en-US" sz="2400" dirty="0"/>
              <a:t>既往</a:t>
            </a:r>
          </a:p>
          <a:p>
            <a:pPr>
              <a:lnSpc>
                <a:spcPct val="80000"/>
              </a:lnSpc>
              <a:buFontTx/>
              <a:buNone/>
            </a:pPr>
            <a:r>
              <a:rPr lang="ja-JP" altLang="en-US" sz="2400" dirty="0"/>
              <a:t>　　　</a:t>
            </a:r>
            <a:r>
              <a:rPr lang="ja-JP" altLang="en-US" sz="2400" dirty="0" smtClean="0"/>
              <a:t>卵巣がんの既往</a:t>
            </a:r>
            <a:endParaRPr lang="ja-JP" altLang="en-US" sz="2400" dirty="0"/>
          </a:p>
          <a:p>
            <a:pPr>
              <a:lnSpc>
                <a:spcPct val="80000"/>
              </a:lnSpc>
              <a:buFontTx/>
              <a:buNone/>
            </a:pPr>
            <a:r>
              <a:rPr lang="ja-JP" altLang="en-US" sz="2400" dirty="0"/>
              <a:t>　　　</a:t>
            </a:r>
            <a:r>
              <a:rPr lang="ja-JP" altLang="en-US" sz="2400" dirty="0" smtClean="0"/>
              <a:t>肥満</a:t>
            </a:r>
            <a:endParaRPr lang="ja-JP" altLang="en-US" sz="2400" dirty="0"/>
          </a:p>
          <a:p>
            <a:pPr>
              <a:lnSpc>
                <a:spcPct val="80000"/>
              </a:lnSpc>
              <a:buFontTx/>
              <a:buNone/>
            </a:pPr>
            <a:r>
              <a:rPr lang="ja-JP" altLang="en-US" sz="2400" dirty="0"/>
              <a:t>　　　</a:t>
            </a:r>
            <a:r>
              <a:rPr lang="en-US" altLang="ja-JP" sz="2400" dirty="0"/>
              <a:t>60</a:t>
            </a:r>
            <a:r>
              <a:rPr lang="ja-JP" altLang="en-US" sz="2400" dirty="0"/>
              <a:t>歳</a:t>
            </a:r>
            <a:r>
              <a:rPr lang="ja-JP" altLang="en-US" sz="2400" dirty="0" smtClean="0"/>
              <a:t>以上または閉経後</a:t>
            </a:r>
            <a:r>
              <a:rPr lang="en-US" altLang="ja-JP" sz="2400" dirty="0" smtClean="0"/>
              <a:t>10</a:t>
            </a:r>
            <a:r>
              <a:rPr lang="ja-JP" altLang="en-US" sz="2400" dirty="0" smtClean="0"/>
              <a:t>年以上の新規</a:t>
            </a:r>
            <a:r>
              <a:rPr lang="ja-JP" altLang="en-US" sz="2400" dirty="0"/>
              <a:t>投与</a:t>
            </a:r>
          </a:p>
          <a:p>
            <a:pPr>
              <a:lnSpc>
                <a:spcPct val="80000"/>
              </a:lnSpc>
              <a:buFontTx/>
              <a:buNone/>
            </a:pPr>
            <a:r>
              <a:rPr lang="ja-JP" altLang="en-US" sz="2400" dirty="0"/>
              <a:t>　　　血栓症のリスクを</a:t>
            </a:r>
            <a:r>
              <a:rPr lang="ja-JP" altLang="en-US" sz="2400" dirty="0" smtClean="0"/>
              <a:t>有する場合</a:t>
            </a:r>
            <a:endParaRPr lang="ja-JP" altLang="en-US" sz="2400" dirty="0"/>
          </a:p>
          <a:p>
            <a:pPr>
              <a:lnSpc>
                <a:spcPct val="80000"/>
              </a:lnSpc>
              <a:buFontTx/>
              <a:buNone/>
            </a:pPr>
            <a:r>
              <a:rPr lang="ja-JP" altLang="en-US" sz="2400" dirty="0"/>
              <a:t>　　　慢性肝疾患</a:t>
            </a:r>
          </a:p>
          <a:p>
            <a:pPr>
              <a:lnSpc>
                <a:spcPct val="80000"/>
              </a:lnSpc>
              <a:buFontTx/>
              <a:buNone/>
            </a:pPr>
            <a:r>
              <a:rPr lang="ja-JP" altLang="en-US" sz="2400" dirty="0"/>
              <a:t>　　　胆嚢炎および胆石症の既往者</a:t>
            </a:r>
          </a:p>
          <a:p>
            <a:pPr>
              <a:lnSpc>
                <a:spcPct val="80000"/>
              </a:lnSpc>
              <a:buFontTx/>
              <a:buNone/>
            </a:pPr>
            <a:r>
              <a:rPr lang="ja-JP" altLang="en-US" sz="2400" dirty="0"/>
              <a:t>　　　重症</a:t>
            </a:r>
            <a:r>
              <a:rPr lang="ja-JP" altLang="en-US" sz="2400" dirty="0" smtClean="0"/>
              <a:t>の高トリグリセリド</a:t>
            </a:r>
            <a:r>
              <a:rPr lang="ja-JP" altLang="en-US" sz="2400" dirty="0"/>
              <a:t>血症</a:t>
            </a:r>
          </a:p>
          <a:p>
            <a:pPr>
              <a:lnSpc>
                <a:spcPct val="80000"/>
              </a:lnSpc>
              <a:buFontTx/>
              <a:buNone/>
            </a:pPr>
            <a:r>
              <a:rPr lang="ja-JP" altLang="en-US" sz="2400" dirty="0"/>
              <a:t>　　　コントロール不良な糖尿病</a:t>
            </a:r>
          </a:p>
          <a:p>
            <a:pPr>
              <a:lnSpc>
                <a:spcPct val="80000"/>
              </a:lnSpc>
              <a:buFontTx/>
              <a:buNone/>
            </a:pPr>
            <a:r>
              <a:rPr lang="ja-JP" altLang="en-US" sz="2400" dirty="0"/>
              <a:t>　　　コントロール不良な高血圧</a:t>
            </a:r>
          </a:p>
          <a:p>
            <a:pPr>
              <a:lnSpc>
                <a:spcPct val="80000"/>
              </a:lnSpc>
              <a:buFontTx/>
              <a:buNone/>
            </a:pPr>
            <a:r>
              <a:rPr lang="ja-JP" altLang="en-US" sz="2400" dirty="0"/>
              <a:t>　　　子宮筋腫、子宮内膜症、子宮腺筋症の</a:t>
            </a:r>
            <a:r>
              <a:rPr lang="ja-JP" altLang="en-US" sz="2400" dirty="0" smtClean="0"/>
              <a:t>既往</a:t>
            </a:r>
            <a:r>
              <a:rPr lang="ja-JP" altLang="en-US" sz="2400" dirty="0"/>
              <a:t>　　　</a:t>
            </a:r>
          </a:p>
          <a:p>
            <a:pPr>
              <a:lnSpc>
                <a:spcPct val="80000"/>
              </a:lnSpc>
              <a:buFontTx/>
              <a:buNone/>
            </a:pPr>
            <a:r>
              <a:rPr lang="ja-JP" altLang="en-US" sz="2400" dirty="0"/>
              <a:t>　　　片</a:t>
            </a:r>
            <a:r>
              <a:rPr lang="ja-JP" altLang="en-US" sz="2400" dirty="0" smtClean="0"/>
              <a:t>頭痛、</a:t>
            </a:r>
            <a:endParaRPr lang="en-US" altLang="ja-JP" sz="2400" dirty="0" smtClean="0"/>
          </a:p>
          <a:p>
            <a:pPr>
              <a:lnSpc>
                <a:spcPct val="80000"/>
              </a:lnSpc>
              <a:buFontTx/>
              <a:buNone/>
            </a:pPr>
            <a:r>
              <a:rPr lang="ja-JP" altLang="en-US" sz="2400" dirty="0"/>
              <a:t>　</a:t>
            </a:r>
            <a:r>
              <a:rPr lang="ja-JP" altLang="en-US" sz="2400" dirty="0" smtClean="0"/>
              <a:t>　　てんかん、急性ポルフィリン症</a:t>
            </a:r>
            <a:r>
              <a:rPr lang="ja-JP" altLang="en-US" sz="2400" dirty="0"/>
              <a:t>、</a:t>
            </a:r>
            <a:r>
              <a:rPr lang="ja-JP" altLang="en-US" sz="2400" dirty="0" smtClean="0"/>
              <a:t>全身性エリテマトーデス</a:t>
            </a:r>
            <a:endParaRPr lang="ja-JP" altLang="en-US" sz="2400"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漢方薬をどう使うか</a:t>
            </a:r>
            <a:endParaRPr kumimoji="1" lang="ja-JP" altLang="en-US" dirty="0"/>
          </a:p>
        </p:txBody>
      </p:sp>
      <p:sp>
        <p:nvSpPr>
          <p:cNvPr id="3" name="コンテンツ プレースホルダ 2"/>
          <p:cNvSpPr>
            <a:spLocks noGrp="1"/>
          </p:cNvSpPr>
          <p:nvPr>
            <p:ph sz="quarter" idx="1"/>
          </p:nvPr>
        </p:nvSpPr>
        <p:spPr>
          <a:xfrm>
            <a:off x="612648" y="1988840"/>
            <a:ext cx="8153400" cy="4176464"/>
          </a:xfrm>
        </p:spPr>
        <p:txBody>
          <a:bodyPr>
            <a:normAutofit fontScale="92500" lnSpcReduction="20000"/>
          </a:bodyPr>
          <a:lstStyle/>
          <a:p>
            <a:r>
              <a:rPr kumimoji="1" lang="ja-JP" altLang="en-US" dirty="0" smtClean="0"/>
              <a:t>「虚証」・「実証」、証を誤ると効果がない</a:t>
            </a:r>
            <a:endParaRPr kumimoji="1" lang="en-US" altLang="ja-JP" dirty="0" smtClean="0"/>
          </a:p>
          <a:p>
            <a:r>
              <a:rPr lang="ja-JP" altLang="en-US" dirty="0" smtClean="0"/>
              <a:t>正しく使えばかなりの症状が改善される</a:t>
            </a:r>
            <a:endParaRPr kumimoji="1" lang="en-US" altLang="ja-JP" dirty="0" smtClean="0"/>
          </a:p>
          <a:p>
            <a:r>
              <a:rPr lang="ja-JP" altLang="en-US" dirty="0" smtClean="0"/>
              <a:t>証や投与量を誤ると</a:t>
            </a:r>
            <a:r>
              <a:rPr kumimoji="1" lang="ja-JP" altLang="en-US" dirty="0" smtClean="0"/>
              <a:t>副作用が出ることがある</a:t>
            </a:r>
            <a:endParaRPr kumimoji="1" lang="en-US" altLang="ja-JP" dirty="0" smtClean="0"/>
          </a:p>
          <a:p>
            <a:r>
              <a:rPr lang="ja-JP" altLang="en-US" dirty="0" smtClean="0"/>
              <a:t>特に、漢方薬の併用には注意が必要</a:t>
            </a:r>
            <a:endParaRPr kumimoji="1" lang="en-US" altLang="ja-JP" dirty="0" smtClean="0"/>
          </a:p>
          <a:p>
            <a:r>
              <a:rPr lang="ja-JP" altLang="en-US" dirty="0" smtClean="0"/>
              <a:t>証を正しくみるのはむつかしいことがある</a:t>
            </a:r>
            <a:endParaRPr lang="en-US" altLang="ja-JP" dirty="0" smtClean="0"/>
          </a:p>
          <a:p>
            <a:r>
              <a:rPr lang="ja-JP" altLang="en-US" dirty="0" smtClean="0"/>
              <a:t>同じ症状でも、</a:t>
            </a:r>
            <a:r>
              <a:rPr lang="en-US" altLang="ja-JP" dirty="0" smtClean="0"/>
              <a:t>A</a:t>
            </a:r>
            <a:r>
              <a:rPr lang="ja-JP" altLang="en-US" dirty="0" smtClean="0"/>
              <a:t>さんに効いた漢方薬が</a:t>
            </a:r>
            <a:r>
              <a:rPr lang="en-US" altLang="ja-JP" dirty="0" smtClean="0"/>
              <a:t>B</a:t>
            </a:r>
            <a:r>
              <a:rPr lang="ja-JP" altLang="en-US" dirty="0" smtClean="0"/>
              <a:t>さんに効かないことがあるのは「証」が違うから</a:t>
            </a:r>
            <a:endParaRPr lang="en-US" altLang="ja-JP" dirty="0" smtClean="0"/>
          </a:p>
          <a:p>
            <a:r>
              <a:rPr lang="ja-JP" altLang="en-US" dirty="0" smtClean="0"/>
              <a:t>誰にでも等しく有効というわけではない</a:t>
            </a:r>
            <a:endParaRPr lang="en-US" altLang="ja-JP" dirty="0" smtClean="0"/>
          </a:p>
          <a:p>
            <a:r>
              <a:rPr lang="ja-JP" altLang="en-US" dirty="0" smtClean="0"/>
              <a:t>効果がない場合は、変更すること</a:t>
            </a:r>
            <a:endParaRPr lang="en-US" altLang="ja-JP" dirty="0" smtClean="0"/>
          </a:p>
          <a:p>
            <a:endParaRPr lang="en-US" altLang="ja-JP" dirty="0" smtClean="0"/>
          </a:p>
          <a:p>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睡眠導入剤・抗うつ剤</a:t>
            </a:r>
            <a:endParaRPr kumimoji="1" lang="ja-JP" altLang="en-US" dirty="0"/>
          </a:p>
        </p:txBody>
      </p:sp>
      <p:sp>
        <p:nvSpPr>
          <p:cNvPr id="3" name="コンテンツ プレースホルダ 2"/>
          <p:cNvSpPr>
            <a:spLocks noGrp="1"/>
          </p:cNvSpPr>
          <p:nvPr>
            <p:ph sz="quarter" idx="1"/>
          </p:nvPr>
        </p:nvSpPr>
        <p:spPr/>
        <p:txBody>
          <a:bodyPr>
            <a:normAutofit lnSpcReduction="10000"/>
          </a:bodyPr>
          <a:lstStyle/>
          <a:p>
            <a:r>
              <a:rPr kumimoji="1" lang="ja-JP" altLang="en-US" dirty="0" smtClean="0"/>
              <a:t>不眠や軽いうつ状態なら、内科や婦人科でも投薬をしてくれることもある。</a:t>
            </a:r>
            <a:endParaRPr kumimoji="1" lang="en-US" altLang="ja-JP" dirty="0" smtClean="0"/>
          </a:p>
          <a:p>
            <a:r>
              <a:rPr lang="ja-JP" altLang="en-US" dirty="0" smtClean="0"/>
              <a:t>重症のうつ病や死にたいくらいの状態なら、精神・神経科の専門医を受診する。</a:t>
            </a:r>
            <a:endParaRPr lang="en-US" altLang="ja-JP" dirty="0" smtClean="0"/>
          </a:p>
          <a:p>
            <a:r>
              <a:rPr kumimoji="1" lang="ja-JP" altLang="en-US" dirty="0" smtClean="0"/>
              <a:t>心の不調は主治医との相性が大切なので、評判よりも受診して確かめた方がよい。</a:t>
            </a:r>
            <a:endParaRPr lang="en-US" altLang="ja-JP" dirty="0" smtClean="0"/>
          </a:p>
          <a:p>
            <a:r>
              <a:rPr lang="ja-JP" altLang="en-US" dirty="0" smtClean="0"/>
              <a:t>「くせになる」というのは間違い。お薬は、正しく使って快適な生活を取り戻すアイテム。</a:t>
            </a:r>
            <a:endParaRPr lang="en-US" altLang="ja-JP" dirty="0" smtClean="0"/>
          </a:p>
          <a:p>
            <a:r>
              <a:rPr lang="ja-JP" altLang="en-US" dirty="0" smtClean="0"/>
              <a:t>眠れただけで、快調になることもある。</a:t>
            </a:r>
            <a:endParaRPr lang="en-US" altLang="ja-JP" dirty="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r>
              <a:rPr lang="ja-JP" altLang="en-US" dirty="0" smtClean="0"/>
              <a:t>からだの養生</a:t>
            </a:r>
          </a:p>
        </p:txBody>
      </p:sp>
      <p:sp>
        <p:nvSpPr>
          <p:cNvPr id="96259" name="Rectangle 3"/>
          <p:cNvSpPr>
            <a:spLocks noGrp="1" noChangeArrowheads="1"/>
          </p:cNvSpPr>
          <p:nvPr>
            <p:ph sz="quarter" idx="1"/>
          </p:nvPr>
        </p:nvSpPr>
        <p:spPr>
          <a:xfrm>
            <a:off x="323530" y="1916832"/>
            <a:ext cx="8442520" cy="4536504"/>
          </a:xfrm>
        </p:spPr>
        <p:txBody>
          <a:bodyPr>
            <a:normAutofit fontScale="85000" lnSpcReduction="20000"/>
          </a:bodyPr>
          <a:lstStyle/>
          <a:p>
            <a:pPr eaLnBrk="1" hangingPunct="1">
              <a:lnSpc>
                <a:spcPct val="90000"/>
              </a:lnSpc>
            </a:pPr>
            <a:r>
              <a:rPr lang="ja-JP" altLang="en-US" dirty="0" smtClean="0"/>
              <a:t>健康ブーム・“健康産業”に絡め取られないように</a:t>
            </a:r>
            <a:endParaRPr lang="en-US" altLang="ja-JP" dirty="0" smtClean="0"/>
          </a:p>
          <a:p>
            <a:pPr eaLnBrk="1" hangingPunct="1">
              <a:lnSpc>
                <a:spcPct val="90000"/>
              </a:lnSpc>
            </a:pPr>
            <a:endParaRPr lang="ja-JP" altLang="en-US" dirty="0" smtClean="0"/>
          </a:p>
          <a:p>
            <a:pPr eaLnBrk="1" hangingPunct="1">
              <a:lnSpc>
                <a:spcPct val="90000"/>
              </a:lnSpc>
            </a:pPr>
            <a:r>
              <a:rPr lang="ja-JP" altLang="en-US" dirty="0" smtClean="0"/>
              <a:t>サプリメントや健康食品にすぐに手を出すのは危険。</a:t>
            </a:r>
            <a:endParaRPr lang="en-US" altLang="ja-JP" dirty="0" smtClean="0"/>
          </a:p>
          <a:p>
            <a:pPr eaLnBrk="1" hangingPunct="1">
              <a:lnSpc>
                <a:spcPct val="90000"/>
              </a:lnSpc>
              <a:buNone/>
            </a:pPr>
            <a:r>
              <a:rPr lang="ja-JP" altLang="en-US" dirty="0" smtClean="0"/>
              <a:t>　　（サプリには、薬と同じような効果も期待できるものもある反面、副作用もある。）</a:t>
            </a:r>
            <a:endParaRPr lang="en-US" altLang="ja-JP" dirty="0" smtClean="0"/>
          </a:p>
          <a:p>
            <a:pPr eaLnBrk="1" hangingPunct="1">
              <a:lnSpc>
                <a:spcPct val="90000"/>
              </a:lnSpc>
            </a:pPr>
            <a:endParaRPr lang="ja-JP" altLang="en-US" dirty="0" smtClean="0"/>
          </a:p>
          <a:p>
            <a:pPr eaLnBrk="1" hangingPunct="1">
              <a:lnSpc>
                <a:spcPct val="90000"/>
              </a:lnSpc>
            </a:pPr>
            <a:r>
              <a:rPr lang="ja-JP" altLang="en-US" dirty="0" smtClean="0"/>
              <a:t>医療にお任せすればよいというものではない。健康診断は大切だが、受ければ絶対安心と過信してもいけない。</a:t>
            </a:r>
            <a:endParaRPr lang="en-US" altLang="ja-JP" dirty="0" smtClean="0"/>
          </a:p>
          <a:p>
            <a:pPr eaLnBrk="1" hangingPunct="1">
              <a:lnSpc>
                <a:spcPct val="90000"/>
              </a:lnSpc>
            </a:pPr>
            <a:endParaRPr lang="ja-JP" altLang="en-US" dirty="0" smtClean="0"/>
          </a:p>
          <a:p>
            <a:pPr eaLnBrk="1" hangingPunct="1">
              <a:lnSpc>
                <a:spcPct val="90000"/>
              </a:lnSpc>
            </a:pPr>
            <a:r>
              <a:rPr lang="ja-JP" altLang="en-US" dirty="0" smtClean="0"/>
              <a:t>大切なのは、自分自身が快適に、のんびりと過ごせること。</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ctr" eaLnBrk="1" hangingPunct="1"/>
            <a:r>
              <a:rPr lang="ja-JP" altLang="en-US" dirty="0" smtClean="0"/>
              <a:t>女性の健康は職場の健康</a:t>
            </a:r>
          </a:p>
        </p:txBody>
      </p:sp>
      <p:sp>
        <p:nvSpPr>
          <p:cNvPr id="43011" name="Rectangle 3"/>
          <p:cNvSpPr>
            <a:spLocks noGrp="1" noChangeArrowheads="1"/>
          </p:cNvSpPr>
          <p:nvPr>
            <p:ph type="body" idx="1"/>
          </p:nvPr>
        </p:nvSpPr>
        <p:spPr/>
        <p:txBody>
          <a:bodyPr/>
          <a:lstStyle/>
          <a:p>
            <a:pPr eaLnBrk="1" hangingPunct="1">
              <a:buFont typeface="Wingdings" pitchFamily="2" charset="2"/>
              <a:buChar char="Ø"/>
            </a:pPr>
            <a:r>
              <a:rPr lang="ja-JP" altLang="en-US" smtClean="0"/>
              <a:t>無理をすれば、人のからだは、疲れる、だるい、胃が痛む、めまいや頭痛がするなど、いろいろなサインを発します。</a:t>
            </a:r>
          </a:p>
          <a:p>
            <a:pPr eaLnBrk="1" hangingPunct="1">
              <a:buFont typeface="Wingdings" pitchFamily="2" charset="2"/>
              <a:buChar char="Ø"/>
            </a:pPr>
            <a:r>
              <a:rPr lang="ja-JP" altLang="en-US" smtClean="0"/>
              <a:t>女性の月経異常も体調のサインの一つ。</a:t>
            </a:r>
          </a:p>
          <a:p>
            <a:pPr eaLnBrk="1" hangingPunct="1">
              <a:buFont typeface="Wingdings" pitchFamily="2" charset="2"/>
              <a:buNone/>
            </a:pPr>
            <a:r>
              <a:rPr lang="ja-JP" altLang="en-US" smtClean="0"/>
              <a:t>　だから女性の月経の状態は、職場環境の指標になります。</a:t>
            </a:r>
          </a:p>
          <a:p>
            <a:pPr eaLnBrk="1" hangingPunct="1">
              <a:buFont typeface="Wingdings" pitchFamily="2" charset="2"/>
              <a:buChar char="Ø"/>
            </a:pPr>
            <a:r>
              <a:rPr lang="ja-JP" altLang="en-US" smtClean="0"/>
              <a:t>女性のからだが良好な職場は、男性の健康にとっても好ましい職場。　</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ctr" eaLnBrk="1" hangingPunct="1"/>
            <a:r>
              <a:rPr lang="ja-JP" altLang="en-US" dirty="0" smtClean="0"/>
              <a:t>保護か平等か</a:t>
            </a:r>
          </a:p>
        </p:txBody>
      </p:sp>
      <p:sp>
        <p:nvSpPr>
          <p:cNvPr id="44035" name="Rectangle 3"/>
          <p:cNvSpPr>
            <a:spLocks noGrp="1" noChangeArrowheads="1"/>
          </p:cNvSpPr>
          <p:nvPr>
            <p:ph type="body" idx="1"/>
          </p:nvPr>
        </p:nvSpPr>
        <p:spPr/>
        <p:txBody>
          <a:bodyPr/>
          <a:lstStyle/>
          <a:p>
            <a:pPr eaLnBrk="1" hangingPunct="1">
              <a:lnSpc>
                <a:spcPct val="80000"/>
              </a:lnSpc>
              <a:buFont typeface="Wingdings" pitchFamily="2" charset="2"/>
              <a:buChar char="Ø"/>
            </a:pPr>
            <a:r>
              <a:rPr lang="ja-JP" altLang="en-US" sz="2800" smtClean="0"/>
              <a:t>平等は必要です。</a:t>
            </a:r>
          </a:p>
          <a:p>
            <a:pPr eaLnBrk="1" hangingPunct="1">
              <a:lnSpc>
                <a:spcPct val="80000"/>
              </a:lnSpc>
              <a:buFont typeface="Wingdings" pitchFamily="2" charset="2"/>
              <a:buChar char="Ø"/>
            </a:pPr>
            <a:endParaRPr lang="ja-JP" altLang="en-US" sz="2800" smtClean="0"/>
          </a:p>
          <a:p>
            <a:pPr eaLnBrk="1" hangingPunct="1">
              <a:lnSpc>
                <a:spcPct val="80000"/>
              </a:lnSpc>
              <a:buFont typeface="Wingdings" pitchFamily="2" charset="2"/>
              <a:buChar char="Ø"/>
            </a:pPr>
            <a:r>
              <a:rPr lang="ja-JP" altLang="en-US" sz="2800" smtClean="0"/>
              <a:t>でも、過労死まで平等にはなりたくないですね。</a:t>
            </a:r>
          </a:p>
          <a:p>
            <a:pPr eaLnBrk="1" hangingPunct="1">
              <a:lnSpc>
                <a:spcPct val="80000"/>
              </a:lnSpc>
              <a:buFont typeface="Wingdings" pitchFamily="2" charset="2"/>
              <a:buChar char="Ø"/>
            </a:pPr>
            <a:endParaRPr lang="ja-JP" altLang="en-US" sz="2800" smtClean="0"/>
          </a:p>
          <a:p>
            <a:pPr eaLnBrk="1" hangingPunct="1">
              <a:lnSpc>
                <a:spcPct val="80000"/>
              </a:lnSpc>
              <a:buFont typeface="Wingdings" pitchFamily="2" charset="2"/>
              <a:buChar char="Ø"/>
            </a:pPr>
            <a:r>
              <a:rPr lang="ja-JP" altLang="en-US" sz="2800" smtClean="0"/>
              <a:t>だから「母性保護」でなくて</a:t>
            </a:r>
            <a:r>
              <a:rPr lang="ja-JP" altLang="en-US" sz="2800" smtClean="0">
                <a:solidFill>
                  <a:srgbClr val="FF0000"/>
                </a:solidFill>
              </a:rPr>
              <a:t>「両性保護」</a:t>
            </a:r>
            <a:r>
              <a:rPr lang="ja-JP" altLang="en-US" sz="2800" smtClean="0"/>
              <a:t>が必要なのです。</a:t>
            </a:r>
          </a:p>
          <a:p>
            <a:pPr eaLnBrk="1" hangingPunct="1">
              <a:lnSpc>
                <a:spcPct val="80000"/>
              </a:lnSpc>
              <a:buFont typeface="Wingdings" pitchFamily="2" charset="2"/>
              <a:buChar char="Ø"/>
            </a:pPr>
            <a:r>
              <a:rPr lang="ja-JP" altLang="en-US" sz="2800" smtClean="0"/>
              <a:t>「保護」＝「権利」です。</a:t>
            </a:r>
          </a:p>
          <a:p>
            <a:pPr eaLnBrk="1" hangingPunct="1">
              <a:lnSpc>
                <a:spcPct val="80000"/>
              </a:lnSpc>
              <a:buFont typeface="Wingdings" pitchFamily="2" charset="2"/>
              <a:buChar char="Ø"/>
            </a:pPr>
            <a:endParaRPr lang="ja-JP" altLang="en-US" sz="2800" smtClean="0"/>
          </a:p>
          <a:p>
            <a:pPr eaLnBrk="1" hangingPunct="1">
              <a:lnSpc>
                <a:spcPct val="80000"/>
              </a:lnSpc>
              <a:buFont typeface="Wingdings" pitchFamily="2" charset="2"/>
              <a:buChar char="Ø"/>
            </a:pPr>
            <a:r>
              <a:rPr lang="ja-JP" altLang="en-US" sz="2800" smtClean="0"/>
              <a:t>男性にも、「仕事も家庭責任も健康で両立できる労働条件」が必要なのです。</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eaLnBrk="1" hangingPunct="1"/>
            <a:r>
              <a:rPr lang="ja-JP" altLang="en-US" dirty="0" smtClean="0"/>
              <a:t>定年まで働き続けるために</a:t>
            </a:r>
          </a:p>
        </p:txBody>
      </p:sp>
      <p:sp>
        <p:nvSpPr>
          <p:cNvPr id="45059" name="Rectangle 3"/>
          <p:cNvSpPr>
            <a:spLocks noGrp="1" noChangeArrowheads="1"/>
          </p:cNvSpPr>
          <p:nvPr>
            <p:ph type="body" idx="1"/>
          </p:nvPr>
        </p:nvSpPr>
        <p:spPr/>
        <p:txBody>
          <a:bodyPr/>
          <a:lstStyle/>
          <a:p>
            <a:pPr eaLnBrk="1" hangingPunct="1"/>
            <a:r>
              <a:rPr lang="ja-JP" altLang="en-US" smtClean="0"/>
              <a:t>だれでも高齢になれば体力は低下し、疲れやすくなり、いろいろな病気（慢性疾患）と共生しながら働かねばなりません。</a:t>
            </a:r>
          </a:p>
          <a:p>
            <a:pPr eaLnBrk="1" hangingPunct="1"/>
            <a:endParaRPr lang="ja-JP" altLang="en-US" smtClean="0"/>
          </a:p>
          <a:p>
            <a:pPr eaLnBrk="1" hangingPunct="1"/>
            <a:r>
              <a:rPr lang="ja-JP" altLang="en-US" smtClean="0"/>
              <a:t>過労死、うつ病による自殺、慢性疾患の悪化などを防止するには、女性のヘルスケアを男性にも拡大して追求しましょう。</a:t>
            </a:r>
          </a:p>
          <a:p>
            <a:pPr eaLnBrk="1" hangingPunct="1"/>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ja-JP" altLang="en-US" dirty="0"/>
              <a:t>「健康日本２１」と「健康増進法</a:t>
            </a:r>
            <a:r>
              <a:rPr lang="ja-JP" altLang="en-US" dirty="0" smtClean="0"/>
              <a:t>」の誤り</a:t>
            </a:r>
            <a:endParaRPr lang="ja-JP" altLang="en-US" dirty="0"/>
          </a:p>
        </p:txBody>
      </p:sp>
      <p:sp>
        <p:nvSpPr>
          <p:cNvPr id="56323" name="Rectangle 3"/>
          <p:cNvSpPr>
            <a:spLocks noGrp="1" noChangeArrowheads="1"/>
          </p:cNvSpPr>
          <p:nvPr>
            <p:ph type="body" idx="1"/>
          </p:nvPr>
        </p:nvSpPr>
        <p:spPr/>
        <p:txBody>
          <a:bodyPr/>
          <a:lstStyle/>
          <a:p>
            <a:pPr algn="just">
              <a:lnSpc>
                <a:spcPct val="80000"/>
              </a:lnSpc>
              <a:spcBef>
                <a:spcPct val="0"/>
              </a:spcBef>
            </a:pPr>
            <a:r>
              <a:rPr lang="ja-JP" altLang="en-US" sz="2800" dirty="0"/>
              <a:t>健康に生きられない社会的な要因がある中で、健康が義務化されるのは</a:t>
            </a:r>
            <a:r>
              <a:rPr lang="ja-JP" altLang="en-US" sz="2800" dirty="0" smtClean="0"/>
              <a:t>おかしい。</a:t>
            </a:r>
            <a:endParaRPr lang="ja-JP" altLang="en-US" sz="2800" dirty="0"/>
          </a:p>
          <a:p>
            <a:pPr>
              <a:lnSpc>
                <a:spcPct val="80000"/>
              </a:lnSpc>
            </a:pPr>
            <a:r>
              <a:rPr lang="ja-JP" altLang="en-US" sz="2800" dirty="0"/>
              <a:t>厚労省の</a:t>
            </a:r>
            <a:r>
              <a:rPr lang="ja-JP" altLang="en-US" sz="2800" dirty="0" smtClean="0"/>
              <a:t>対策には</a:t>
            </a:r>
            <a:r>
              <a:rPr lang="ja-JP" altLang="en-US" sz="2800" dirty="0"/>
              <a:t>、食生活や喫煙や生活習慣のことばかり書いてある。</a:t>
            </a:r>
          </a:p>
          <a:p>
            <a:pPr>
              <a:lnSpc>
                <a:spcPct val="80000"/>
              </a:lnSpc>
            </a:pPr>
            <a:r>
              <a:rPr lang="ja-JP" altLang="en-US" sz="2800" dirty="0"/>
              <a:t>それはそれで大切だが、国が国民の生活と健康を守る努力をせずに、個人に健康の自己責任を押しつけようとしているとしか思えない政策。</a:t>
            </a:r>
          </a:p>
          <a:p>
            <a:pPr>
              <a:lnSpc>
                <a:spcPct val="80000"/>
              </a:lnSpc>
            </a:pPr>
            <a:r>
              <a:rPr lang="ja-JP" altLang="en-US" sz="2800" dirty="0"/>
              <a:t>働き盛りの過労死</a:t>
            </a:r>
            <a:r>
              <a:rPr lang="ja-JP" altLang="en-US" sz="2800" dirty="0" smtClean="0"/>
              <a:t>やうつ病に</a:t>
            </a:r>
            <a:r>
              <a:rPr lang="ja-JP" altLang="en-US" sz="2800" dirty="0"/>
              <a:t>よる自殺など、長時間労働・過密労働などの問題は、挙げられていない。</a:t>
            </a:r>
          </a:p>
          <a:p>
            <a:pPr>
              <a:lnSpc>
                <a:spcPct val="80000"/>
              </a:lnSpc>
            </a:pPr>
            <a:r>
              <a:rPr lang="ja-JP" altLang="en-US" sz="2800" dirty="0"/>
              <a:t>家族の介護などによる過労・ストレスなど、健康を阻害する環境因子の存在が隠されている。</a:t>
            </a:r>
          </a:p>
          <a:p>
            <a:pPr>
              <a:lnSpc>
                <a:spcPct val="80000"/>
              </a:lnSpc>
            </a:pPr>
            <a:endParaRPr lang="en-US" altLang="ja-JP"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 calcmode="lin" valueType="num">
                                      <p:cBhvr additive="base">
                                        <p:cTn id="7" dur="500" fill="hold"/>
                                        <p:tgtEl>
                                          <p:spTgt spid="563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3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6323">
                                            <p:txEl>
                                              <p:pRg st="1" end="1"/>
                                            </p:txEl>
                                          </p:spTgt>
                                        </p:tgtEl>
                                        <p:attrNameLst>
                                          <p:attrName>style.visibility</p:attrName>
                                        </p:attrNameLst>
                                      </p:cBhvr>
                                      <p:to>
                                        <p:strVal val="visible"/>
                                      </p:to>
                                    </p:set>
                                    <p:anim calcmode="lin" valueType="num">
                                      <p:cBhvr additive="base">
                                        <p:cTn id="13" dur="500" fill="hold"/>
                                        <p:tgtEl>
                                          <p:spTgt spid="563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3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6323">
                                            <p:txEl>
                                              <p:pRg st="2" end="2"/>
                                            </p:txEl>
                                          </p:spTgt>
                                        </p:tgtEl>
                                        <p:attrNameLst>
                                          <p:attrName>style.visibility</p:attrName>
                                        </p:attrNameLst>
                                      </p:cBhvr>
                                      <p:to>
                                        <p:strVal val="visible"/>
                                      </p:to>
                                    </p:set>
                                    <p:anim calcmode="lin" valueType="num">
                                      <p:cBhvr additive="base">
                                        <p:cTn id="19" dur="500" fill="hold"/>
                                        <p:tgtEl>
                                          <p:spTgt spid="563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3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6323">
                                            <p:txEl>
                                              <p:pRg st="3" end="3"/>
                                            </p:txEl>
                                          </p:spTgt>
                                        </p:tgtEl>
                                        <p:attrNameLst>
                                          <p:attrName>style.visibility</p:attrName>
                                        </p:attrNameLst>
                                      </p:cBhvr>
                                      <p:to>
                                        <p:strVal val="visible"/>
                                      </p:to>
                                    </p:set>
                                    <p:anim calcmode="lin" valueType="num">
                                      <p:cBhvr additive="base">
                                        <p:cTn id="25" dur="500" fill="hold"/>
                                        <p:tgtEl>
                                          <p:spTgt spid="563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63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6323">
                                            <p:txEl>
                                              <p:pRg st="4" end="4"/>
                                            </p:txEl>
                                          </p:spTgt>
                                        </p:tgtEl>
                                        <p:attrNameLst>
                                          <p:attrName>style.visibility</p:attrName>
                                        </p:attrNameLst>
                                      </p:cBhvr>
                                      <p:to>
                                        <p:strVal val="visible"/>
                                      </p:to>
                                    </p:set>
                                    <p:anim calcmode="lin" valueType="num">
                                      <p:cBhvr additive="base">
                                        <p:cTn id="31" dur="500" fill="hold"/>
                                        <p:tgtEl>
                                          <p:spTgt spid="563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632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termark">
  <a:themeElements>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fontScheme name="Waterma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Watermark</Template>
  <TotalTime>1471</TotalTime>
  <Words>3678</Words>
  <Application>Microsoft Office PowerPoint</Application>
  <PresentationFormat>画面に合わせる (4:3)</PresentationFormat>
  <Paragraphs>688</Paragraphs>
  <Slides>89</Slides>
  <Notes>4</Notes>
  <HiddenSlides>0</HiddenSlides>
  <MMClips>0</MMClips>
  <ScaleCrop>false</ScaleCrop>
  <HeadingPairs>
    <vt:vector size="4" baseType="variant">
      <vt:variant>
        <vt:lpstr>テーマ</vt:lpstr>
      </vt:variant>
      <vt:variant>
        <vt:i4>2</vt:i4>
      </vt:variant>
      <vt:variant>
        <vt:lpstr>スライド タイトル</vt:lpstr>
      </vt:variant>
      <vt:variant>
        <vt:i4>89</vt:i4>
      </vt:variant>
    </vt:vector>
  </HeadingPairs>
  <TitlesOfParts>
    <vt:vector size="91" baseType="lpstr">
      <vt:lpstr>Watermark</vt:lpstr>
      <vt:lpstr>スパイス</vt:lpstr>
      <vt:lpstr>女性が健康で働き続けるために</vt:lpstr>
      <vt:lpstr>定年まで 健康で　　　　働き続けるために  </vt:lpstr>
      <vt:lpstr>最近健康ブームですが</vt:lpstr>
      <vt:lpstr>健康・だれのため？ ～それは自分が快適な生活をしたいから </vt:lpstr>
      <vt:lpstr>健康は権利～ 自分のからだのことを自分で決める自己決定権 ～リプロダクティブヘルスライツに関わってきた経緯から</vt:lpstr>
      <vt:lpstr>健康の権利の現状は？</vt:lpstr>
      <vt:lpstr>からだの自己責任？ 病気も自己責任？</vt:lpstr>
      <vt:lpstr>国の言う健康の自己責任論</vt:lpstr>
      <vt:lpstr>「健康日本２１」と「健康増進法」の誤り</vt:lpstr>
      <vt:lpstr>労働現場では女性の健康破壊</vt:lpstr>
      <vt:lpstr>女性にとっての健康課題 リプロダクティブ・ヘルス・ライツ</vt:lpstr>
      <vt:lpstr>リプロダクティブ・ヘルス／ライツの理念</vt:lpstr>
      <vt:lpstr>自分のからだのことを自分で決められることのできる環境が必要</vt:lpstr>
      <vt:lpstr>健康を妨げる要因を考えてみましょう</vt:lpstr>
      <vt:lpstr>女性の健康～なぜ“女性”のなのか</vt:lpstr>
      <vt:lpstr>①健康の課題～からだの性差</vt:lpstr>
      <vt:lpstr>②健康の課題～職場環境の性差</vt:lpstr>
      <vt:lpstr>雇用の分野における男女の均等な機会及び待遇の確保等に関する法律</vt:lpstr>
      <vt:lpstr>月経の不調</vt:lpstr>
      <vt:lpstr>PowerPoint プレゼンテーション</vt:lpstr>
      <vt:lpstr>無月経や月経不順の原因</vt:lpstr>
      <vt:lpstr>視床下部性の月経不順・無月経</vt:lpstr>
      <vt:lpstr>＊テクノ・ストレス症候群 </vt:lpstr>
      <vt:lpstr>月経痛の原因（病気以外の）</vt:lpstr>
      <vt:lpstr>月経痛を悪化させる環境</vt:lpstr>
      <vt:lpstr>労働基準法　第六章の二　妊産婦等</vt:lpstr>
      <vt:lpstr>月経前症候群（PMS）</vt:lpstr>
      <vt:lpstr>PMSの身体症状</vt:lpstr>
      <vt:lpstr>PMSの精神的症状</vt:lpstr>
      <vt:lpstr>PMSの困ること</vt:lpstr>
      <vt:lpstr>月経前症候群（PMS）が悪化する要因</vt:lpstr>
      <vt:lpstr>月経トラブルの解決法</vt:lpstr>
      <vt:lpstr>ライフ・スタイルの変化で ピルの必要性が高まっている </vt:lpstr>
      <vt:lpstr> 昔の女性の月経の回数は５０   </vt:lpstr>
      <vt:lpstr>このように現代の女性は</vt:lpstr>
      <vt:lpstr>ピルの避妊以外のメリット</vt:lpstr>
      <vt:lpstr>ピルに対する誤解</vt:lpstr>
      <vt:lpstr> ピルを飲むとガンになる？ </vt:lpstr>
      <vt:lpstr>ピルを飲むと不妊になる？</vt:lpstr>
      <vt:lpstr>ピルは自然でない？</vt:lpstr>
      <vt:lpstr>ピルの注意</vt:lpstr>
      <vt:lpstr>血栓症の発生頻度　 女性1万人当たり　１年間で</vt:lpstr>
      <vt:lpstr>妊娠・出産時の健康課題</vt:lpstr>
      <vt:lpstr>労働基準法　第六章の二　妊産婦等</vt:lpstr>
      <vt:lpstr>労働基準法　第六章の二　妊産婦等</vt:lpstr>
      <vt:lpstr>労働基準法　第六章の二　妊産婦等</vt:lpstr>
      <vt:lpstr>労働基準法　第六章の二　妊産婦等</vt:lpstr>
      <vt:lpstr>雇用の分野における男女の均等な機会及び待遇の確保等に関する法律 </vt:lpstr>
      <vt:lpstr>雇用の分野における男女の均等な機会及び待遇の確保等に関する法律 </vt:lpstr>
      <vt:lpstr>雇用の分野における男女の均等な機会及び待遇の確保等に関する法律 </vt:lpstr>
      <vt:lpstr>雇用の分野における男女の均等な機会及び待遇の確保等に関する法律</vt:lpstr>
      <vt:lpstr>妊娠中のマイナートラブル</vt:lpstr>
      <vt:lpstr>どうしてなのか</vt:lpstr>
      <vt:lpstr>雇用の分野における男女の均等な機会及び待遇の確保等に関する法律</vt:lpstr>
      <vt:lpstr>指導事項を守ることができるようにするための措置 </vt:lpstr>
      <vt:lpstr>最近マタハラ（マタニティー・ハラスメント）という言葉が使われていますが</vt:lpstr>
      <vt:lpstr>人生の第三ステージへ</vt:lpstr>
      <vt:lpstr>更　年　期</vt:lpstr>
      <vt:lpstr>閉　経　年　齢</vt:lpstr>
      <vt:lpstr>つまり更年期って？</vt:lpstr>
      <vt:lpstr>更年期障害は、掃きだめか？ ～更年期でないのに「更年期」と勘違い～</vt:lpstr>
      <vt:lpstr>なぜ更年期と勘違い！？</vt:lpstr>
      <vt:lpstr>更年期と間違えやすい状態</vt:lpstr>
      <vt:lpstr>更年期と間違えやすい病気 ～更年期障害と似た症状をもつ病気～</vt:lpstr>
      <vt:lpstr>更年期かどうか知るために</vt:lpstr>
      <vt:lpstr>更年期の症状①　月経の状態の変化</vt:lpstr>
      <vt:lpstr>更年期の症状② 自律神経症状（血管運動神経障害）</vt:lpstr>
      <vt:lpstr>更年期の症状③ 精神神経症状・その他の不定愁訴</vt:lpstr>
      <vt:lpstr>更年期の症状④ 運動器・知覚神経の症状</vt:lpstr>
      <vt:lpstr>更年期の症状⑤ エストロゲン欠乏による症状（老年期にも続く）</vt:lpstr>
      <vt:lpstr>ところで今なぜ更年期が問題なの？</vt:lpstr>
      <vt:lpstr>PowerPoint プレゼンテーション</vt:lpstr>
      <vt:lpstr>平均寿命が ５０年 の時代なら</vt:lpstr>
      <vt:lpstr>更年期は、体力が落ちるにもかかわらず 女性の一生のうちでかなり忙しい時期</vt:lpstr>
      <vt:lpstr>更年期を美しく、らくに過ごすために</vt:lpstr>
      <vt:lpstr>更年期とのつきあい方 ～どれでものんびりできることが大切～ </vt:lpstr>
      <vt:lpstr>これでは更年期障害が悪化する 一生懸命すぎるとドツボにはまる</vt:lpstr>
      <vt:lpstr>更年期障害に使われる薬</vt:lpstr>
      <vt:lpstr>ホルモン補充療法への期待度</vt:lpstr>
      <vt:lpstr>ホルモン補充療法メリット・デメリット （エストロゲン、プロゲステロン併用の場合）</vt:lpstr>
      <vt:lpstr>HRTと更年期障害の改善度</vt:lpstr>
      <vt:lpstr>HRTの禁忌症例（使ってはいけない人）</vt:lpstr>
      <vt:lpstr>HRTの慎重投与例 （投与に注意が必要な人） </vt:lpstr>
      <vt:lpstr>漢方薬をどう使うか</vt:lpstr>
      <vt:lpstr>睡眠導入剤・抗うつ剤</vt:lpstr>
      <vt:lpstr>からだの養生</vt:lpstr>
      <vt:lpstr>女性の健康は職場の健康</vt:lpstr>
      <vt:lpstr>保護か平等か</vt:lpstr>
      <vt:lpstr>定年まで働き続けるために</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働く女性のライフサイクルと健康</dc:title>
  <dc:creator>yuriko</dc:creator>
  <cp:lastModifiedBy>JSETUP</cp:lastModifiedBy>
  <cp:revision>91</cp:revision>
  <dcterms:created xsi:type="dcterms:W3CDTF">2010-04-18T07:48:42Z</dcterms:created>
  <dcterms:modified xsi:type="dcterms:W3CDTF">2015-05-24T03:46:44Z</dcterms:modified>
</cp:coreProperties>
</file>