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6"/>
  </p:notesMasterIdLst>
  <p:sldIdLst>
    <p:sldId id="300" r:id="rId3"/>
    <p:sldId id="594" r:id="rId4"/>
    <p:sldId id="614" r:id="rId5"/>
    <p:sldId id="626" r:id="rId6"/>
    <p:sldId id="607" r:id="rId7"/>
    <p:sldId id="616" r:id="rId8"/>
    <p:sldId id="617" r:id="rId9"/>
    <p:sldId id="629" r:id="rId10"/>
    <p:sldId id="630" r:id="rId11"/>
    <p:sldId id="631" r:id="rId12"/>
    <p:sldId id="632" r:id="rId13"/>
    <p:sldId id="597" r:id="rId14"/>
    <p:sldId id="598" r:id="rId15"/>
    <p:sldId id="599" r:id="rId16"/>
    <p:sldId id="627" r:id="rId17"/>
    <p:sldId id="628" r:id="rId18"/>
    <p:sldId id="600" r:id="rId19"/>
    <p:sldId id="602" r:id="rId20"/>
    <p:sldId id="595" r:id="rId21"/>
    <p:sldId id="623" r:id="rId22"/>
    <p:sldId id="624" r:id="rId23"/>
    <p:sldId id="625" r:id="rId24"/>
    <p:sldId id="610" r:id="rId25"/>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5C3BB"/>
    <a:srgbClr val="E8C018"/>
    <a:srgbClr val="FFFFCC"/>
    <a:srgbClr val="66FF33"/>
    <a:srgbClr val="33CC33"/>
    <a:srgbClr val="009900"/>
    <a:srgbClr val="FEB2FE"/>
    <a:srgbClr val="FAB6CE"/>
    <a:srgbClr val="4F9A0A"/>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3" autoAdjust="0"/>
    <p:restoredTop sz="94614" autoAdjust="0"/>
  </p:normalViewPr>
  <p:slideViewPr>
    <p:cSldViewPr>
      <p:cViewPr varScale="1">
        <p:scale>
          <a:sx n="107" d="100"/>
          <a:sy n="107" d="100"/>
        </p:scale>
        <p:origin x="-8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52" y="-108"/>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lvl1pPr defTabSz="906463">
              <a:defRPr sz="1200">
                <a:latin typeface="Arial" charset="0"/>
                <a:ea typeface="ＭＳ Ｐゴシック" charset="-128"/>
              </a:defRPr>
            </a:lvl1pPr>
          </a:lstStyle>
          <a:p>
            <a:pPr>
              <a:defRPr/>
            </a:pPr>
            <a:endParaRPr lang="en-US" altLang="ja-JP"/>
          </a:p>
        </p:txBody>
      </p:sp>
      <p:sp>
        <p:nvSpPr>
          <p:cNvPr id="2051"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lvl1pPr algn="r" defTabSz="906463">
              <a:defRPr sz="1200">
                <a:latin typeface="Arial" charset="0"/>
                <a:ea typeface="ＭＳ Ｐゴシック" charset="-128"/>
              </a:defRPr>
            </a:lvl1pPr>
          </a:lstStyle>
          <a:p>
            <a:pPr>
              <a:defRPr/>
            </a:pPr>
            <a:endParaRPr lang="en-US" altLang="ja-JP"/>
          </a:p>
        </p:txBody>
      </p:sp>
      <p:sp>
        <p:nvSpPr>
          <p:cNvPr id="18436" name="Rectangle 4"/>
          <p:cNvSpPr>
            <a:spLocks noGrp="1" noRot="1" noChangeAspect="1" noChangeArrowheads="1" noTextEdit="1"/>
          </p:cNvSpPr>
          <p:nvPr>
            <p:ph type="sldImg" idx="2"/>
          </p:nvPr>
        </p:nvSpPr>
        <p:spPr bwMode="auto">
          <a:xfrm>
            <a:off x="904875" y="741363"/>
            <a:ext cx="4930775" cy="3697287"/>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674688" y="4686300"/>
            <a:ext cx="5386387" cy="4438650"/>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054"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0690" tIns="45345" rIns="90690" bIns="45345" numCol="1" anchor="b" anchorCtr="0" compatLnSpc="1">
            <a:prstTxWarp prst="textNoShape">
              <a:avLst/>
            </a:prstTxWarp>
          </a:bodyPr>
          <a:lstStyle>
            <a:lvl1pPr defTabSz="906463">
              <a:defRPr sz="1200">
                <a:latin typeface="Arial" charset="0"/>
                <a:ea typeface="ＭＳ Ｐゴシック" charset="-128"/>
              </a:defRPr>
            </a:lvl1pPr>
          </a:lstStyle>
          <a:p>
            <a:pPr>
              <a:defRPr/>
            </a:pPr>
            <a:endParaRPr lang="en-US" altLang="ja-JP"/>
          </a:p>
        </p:txBody>
      </p:sp>
      <p:sp>
        <p:nvSpPr>
          <p:cNvPr id="2055"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0690" tIns="45345" rIns="90690" bIns="45345" numCol="1" anchor="b" anchorCtr="0" compatLnSpc="1">
            <a:prstTxWarp prst="textNoShape">
              <a:avLst/>
            </a:prstTxWarp>
          </a:bodyPr>
          <a:lstStyle>
            <a:lvl1pPr algn="r" defTabSz="906463">
              <a:defRPr sz="1200">
                <a:latin typeface="Arial" charset="0"/>
                <a:ea typeface="ＭＳ Ｐゴシック" charset="-128"/>
              </a:defRPr>
            </a:lvl1pPr>
          </a:lstStyle>
          <a:p>
            <a:pPr>
              <a:defRPr/>
            </a:pPr>
            <a:fld id="{7FFD2BAC-E57C-4ACA-A0CA-6D2D834701DE}" type="slidenum">
              <a:rPr lang="en-US" altLang="ja-JP"/>
              <a:pPr>
                <a:defRPr/>
              </a:pPr>
              <a:t>&lt;#&gt;</a:t>
            </a:fld>
            <a:endParaRPr lang="en-US" altLang="ja-JP"/>
          </a:p>
        </p:txBody>
      </p:sp>
    </p:spTree>
    <p:extLst>
      <p:ext uri="{BB962C8B-B14F-4D97-AF65-F5344CB8AC3E}">
        <p14:creationId xmlns:p14="http://schemas.microsoft.com/office/powerpoint/2010/main" xmlns="" val="504299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904875" y="741363"/>
            <a:ext cx="4930775" cy="3697287"/>
          </a:xfrm>
          <a:ln/>
        </p:spPr>
      </p:sp>
      <p:sp>
        <p:nvSpPr>
          <p:cNvPr id="19459" name="ノート プレースホルダ 2"/>
          <p:cNvSpPr>
            <a:spLocks noGrp="1"/>
          </p:cNvSpPr>
          <p:nvPr>
            <p:ph type="body" idx="1"/>
          </p:nvPr>
        </p:nvSpPr>
        <p:spPr>
          <a:noFill/>
          <a:ln/>
        </p:spPr>
        <p:txBody>
          <a:bodyPr/>
          <a:lstStyle/>
          <a:p>
            <a:endParaRPr lang="ja-JP" altLang="en-US" smtClean="0">
              <a:ea typeface="ＭＳ Ｐ明朝" pitchFamily="18" charset="-128"/>
            </a:endParaRPr>
          </a:p>
        </p:txBody>
      </p:sp>
      <p:sp>
        <p:nvSpPr>
          <p:cNvPr id="19460" name="スライド番号プレースホルダ 3"/>
          <p:cNvSpPr>
            <a:spLocks noGrp="1"/>
          </p:cNvSpPr>
          <p:nvPr>
            <p:ph type="sldNum" sz="quarter" idx="5"/>
          </p:nvPr>
        </p:nvSpPr>
        <p:spPr>
          <a:noFill/>
        </p:spPr>
        <p:txBody>
          <a:bodyPr/>
          <a:lstStyle/>
          <a:p>
            <a:fld id="{48492911-BB09-4739-A380-299DEB744B56}" type="slidenum">
              <a:rPr lang="en-US" altLang="ja-JP" smtClean="0"/>
              <a:pPr/>
              <a:t>1</a:t>
            </a:fld>
            <a:endParaRPr lang="en-US"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txBox="1">
            <a:spLocks noGrp="1"/>
          </p:cNvSpPr>
          <p:nvPr>
            <p:ph type="body" sz="quarter" idx="1"/>
          </p:nvPr>
        </p:nvSpPr>
        <p:spPr bwMode="auto">
          <a:noFill/>
        </p:spPr>
        <p:txBody>
          <a:bodyPr numCol="1">
            <a:prstTxWarp prst="textNoShape">
              <a:avLst/>
            </a:prstTxWarp>
          </a:bodyPr>
          <a:lstStyle/>
          <a:p>
            <a:pPr eaLnBrk="1"/>
            <a:endParaRPr altLang="en-US" dirty="0" smtClean="0">
              <a:latin typeface="Arial" charset="0"/>
              <a:ea typeface="ＭＳ Ｐ明朝" charset="-128"/>
            </a:endParaRPr>
          </a:p>
        </p:txBody>
      </p:sp>
      <p:sp>
        <p:nvSpPr>
          <p:cNvPr id="34820" name="スライド番号プレースホルダ 3"/>
          <p:cNvSpPr txBox="1">
            <a:spLocks noChangeArrowheads="1"/>
          </p:cNvSpPr>
          <p:nvPr/>
        </p:nvSpPr>
        <p:spPr bwMode="auto">
          <a:xfrm>
            <a:off x="3814763" y="9371013"/>
            <a:ext cx="2919412" cy="493712"/>
          </a:xfrm>
          <a:prstGeom prst="rect">
            <a:avLst/>
          </a:prstGeom>
          <a:noFill/>
          <a:ln w="9525">
            <a:noFill/>
            <a:miter lim="800000"/>
            <a:headEnd/>
            <a:tailEnd/>
          </a:ln>
        </p:spPr>
        <p:txBody>
          <a:bodyPr lIns="90690" tIns="45345" rIns="90690" bIns="45345" anchor="b"/>
          <a:lstStyle/>
          <a:p>
            <a:pPr algn="r" defTabSz="906463"/>
            <a:fld id="{F496AF1B-915B-4B36-B9CE-45CC1CB4216B}" type="slidenum">
              <a:rPr lang="en-US" altLang="ja-JP" sz="1200">
                <a:solidFill>
                  <a:srgbClr val="000000"/>
                </a:solidFill>
              </a:rPr>
              <a:pPr algn="r" defTabSz="906463"/>
              <a:t>10</a:t>
            </a:fld>
            <a:endParaRPr lang="en-US" altLang="ja-JP" sz="1200"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904875" y="741363"/>
            <a:ext cx="4930775" cy="3697287"/>
          </a:xfrm>
          <a:ln/>
        </p:spPr>
      </p:sp>
      <p:sp>
        <p:nvSpPr>
          <p:cNvPr id="39939" name="ノート プレースホルダ 2"/>
          <p:cNvSpPr>
            <a:spLocks noGrp="1"/>
          </p:cNvSpPr>
          <p:nvPr>
            <p:ph type="body" idx="1"/>
          </p:nvPr>
        </p:nvSpPr>
        <p:spPr>
          <a:noFill/>
          <a:ln/>
        </p:spPr>
        <p:txBody>
          <a:bodyPr/>
          <a:lstStyle/>
          <a:p>
            <a:endParaRPr lang="ja-JP" altLang="en-US" smtClean="0"/>
          </a:p>
        </p:txBody>
      </p:sp>
      <p:sp>
        <p:nvSpPr>
          <p:cNvPr id="39940" name="スライド番号プレースホルダ 3"/>
          <p:cNvSpPr>
            <a:spLocks noGrp="1"/>
          </p:cNvSpPr>
          <p:nvPr>
            <p:ph type="sldNum" sz="quarter" idx="5"/>
          </p:nvPr>
        </p:nvSpPr>
        <p:spPr>
          <a:noFill/>
        </p:spPr>
        <p:txBody>
          <a:bodyPr/>
          <a:lstStyle/>
          <a:p>
            <a:pPr defTabSz="903288"/>
            <a:fld id="{44F01CF0-1B54-4185-A6BD-C0D4392A586E}" type="slidenum">
              <a:rPr lang="en-US" altLang="ja-JP" smtClean="0"/>
              <a:pPr defTabSz="903288"/>
              <a:t>12</a:t>
            </a:fld>
            <a:endParaRPr lang="en-US"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smtClean="0"/>
          </a:p>
        </p:txBody>
      </p:sp>
      <p:sp>
        <p:nvSpPr>
          <p:cNvPr id="21508" name="スライド番号プレースホルダ 3"/>
          <p:cNvSpPr>
            <a:spLocks noGrp="1"/>
          </p:cNvSpPr>
          <p:nvPr>
            <p:ph type="sldNum" sz="quarter" idx="5"/>
          </p:nvPr>
        </p:nvSpPr>
        <p:spPr>
          <a:noFill/>
        </p:spPr>
        <p:txBody>
          <a:bodyPr/>
          <a:lstStyle/>
          <a:p>
            <a:fld id="{DCE72095-69DA-41AD-8BC6-1A00F2BBE137}" type="slidenum">
              <a:rPr lang="en-US" altLang="ja-JP" smtClean="0"/>
              <a:pPr/>
              <a:t>18</a:t>
            </a:fld>
            <a:endParaRPr lang="en-US"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904875" y="741363"/>
            <a:ext cx="4930775" cy="3697287"/>
          </a:xfrm>
          <a:ln/>
        </p:spPr>
      </p:sp>
      <p:sp>
        <p:nvSpPr>
          <p:cNvPr id="39939" name="ノート プレースホルダ 2"/>
          <p:cNvSpPr>
            <a:spLocks noGrp="1"/>
          </p:cNvSpPr>
          <p:nvPr>
            <p:ph type="body" idx="1"/>
          </p:nvPr>
        </p:nvSpPr>
        <p:spPr>
          <a:noFill/>
          <a:ln/>
        </p:spPr>
        <p:txBody>
          <a:bodyPr/>
          <a:lstStyle/>
          <a:p>
            <a:endParaRPr lang="ja-JP" altLang="en-US" smtClean="0"/>
          </a:p>
        </p:txBody>
      </p:sp>
      <p:sp>
        <p:nvSpPr>
          <p:cNvPr id="39940" name="スライド番号プレースホルダ 3"/>
          <p:cNvSpPr>
            <a:spLocks noGrp="1"/>
          </p:cNvSpPr>
          <p:nvPr>
            <p:ph type="sldNum" sz="quarter" idx="5"/>
          </p:nvPr>
        </p:nvSpPr>
        <p:spPr>
          <a:noFill/>
        </p:spPr>
        <p:txBody>
          <a:bodyPr/>
          <a:lstStyle/>
          <a:p>
            <a:pPr defTabSz="903288"/>
            <a:fld id="{44F01CF0-1B54-4185-A6BD-C0D4392A586E}" type="slidenum">
              <a:rPr lang="en-US" altLang="ja-JP" smtClean="0"/>
              <a:pPr defTabSz="903288"/>
              <a:t>19</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904875" y="741363"/>
            <a:ext cx="4930775" cy="3697287"/>
          </a:xfrm>
          <a:ln/>
        </p:spPr>
      </p:sp>
      <p:sp>
        <p:nvSpPr>
          <p:cNvPr id="39939" name="ノート プレースホルダ 2"/>
          <p:cNvSpPr>
            <a:spLocks noGrp="1"/>
          </p:cNvSpPr>
          <p:nvPr>
            <p:ph type="body" idx="1"/>
          </p:nvPr>
        </p:nvSpPr>
        <p:spPr>
          <a:noFill/>
          <a:ln/>
        </p:spPr>
        <p:txBody>
          <a:bodyPr/>
          <a:lstStyle/>
          <a:p>
            <a:endParaRPr lang="ja-JP" altLang="en-US" smtClean="0"/>
          </a:p>
        </p:txBody>
      </p:sp>
      <p:sp>
        <p:nvSpPr>
          <p:cNvPr id="39940" name="スライド番号プレースホルダ 3"/>
          <p:cNvSpPr>
            <a:spLocks noGrp="1"/>
          </p:cNvSpPr>
          <p:nvPr>
            <p:ph type="sldNum" sz="quarter" idx="5"/>
          </p:nvPr>
        </p:nvSpPr>
        <p:spPr>
          <a:noFill/>
        </p:spPr>
        <p:txBody>
          <a:bodyPr/>
          <a:lstStyle/>
          <a:p>
            <a:pPr defTabSz="903288"/>
            <a:fld id="{44F01CF0-1B54-4185-A6BD-C0D4392A586E}" type="slidenum">
              <a:rPr lang="en-US" altLang="ja-JP" smtClean="0"/>
              <a:pPr defTabSz="903288"/>
              <a:t>2</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txBox="1">
            <a:spLocks noGrp="1"/>
          </p:cNvSpPr>
          <p:nvPr>
            <p:ph type="body" sz="quarter" idx="1"/>
          </p:nvPr>
        </p:nvSpPr>
        <p:spPr bwMode="auto">
          <a:noFill/>
        </p:spPr>
        <p:txBody>
          <a:bodyPr numCol="1">
            <a:prstTxWarp prst="textNoShape">
              <a:avLst/>
            </a:prstTxWarp>
          </a:bodyPr>
          <a:lstStyle/>
          <a:p>
            <a:pPr eaLnBrk="1"/>
            <a:endParaRPr altLang="en-US" smtClean="0">
              <a:latin typeface="Arial" charset="0"/>
              <a:ea typeface="ＭＳ Ｐ明朝" charset="-128"/>
            </a:endParaRPr>
          </a:p>
        </p:txBody>
      </p:sp>
      <p:sp>
        <p:nvSpPr>
          <p:cNvPr id="34820" name="スライド番号プレースホルダ 3"/>
          <p:cNvSpPr txBox="1">
            <a:spLocks noChangeArrowheads="1"/>
          </p:cNvSpPr>
          <p:nvPr/>
        </p:nvSpPr>
        <p:spPr bwMode="auto">
          <a:xfrm>
            <a:off x="3814763" y="9371013"/>
            <a:ext cx="2919412" cy="493712"/>
          </a:xfrm>
          <a:prstGeom prst="rect">
            <a:avLst/>
          </a:prstGeom>
          <a:noFill/>
          <a:ln w="9525">
            <a:noFill/>
            <a:miter lim="800000"/>
            <a:headEnd/>
            <a:tailEnd/>
          </a:ln>
        </p:spPr>
        <p:txBody>
          <a:bodyPr lIns="90690" tIns="45345" rIns="90690" bIns="45345" anchor="b"/>
          <a:lstStyle/>
          <a:p>
            <a:pPr algn="r" defTabSz="906463"/>
            <a:fld id="{F496AF1B-915B-4B36-B9CE-45CC1CB4216B}" type="slidenum">
              <a:rPr lang="en-US" altLang="ja-JP" sz="1200">
                <a:solidFill>
                  <a:srgbClr val="000000"/>
                </a:solidFill>
              </a:rPr>
              <a:pPr algn="r" defTabSz="906463"/>
              <a:t>3</a:t>
            </a:fld>
            <a:endParaRPr lang="en-US" altLang="ja-JP"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txBox="1">
            <a:spLocks noGrp="1"/>
          </p:cNvSpPr>
          <p:nvPr>
            <p:ph type="body" sz="quarter" idx="1"/>
          </p:nvPr>
        </p:nvSpPr>
        <p:spPr bwMode="auto">
          <a:noFill/>
        </p:spPr>
        <p:txBody>
          <a:bodyPr numCol="1">
            <a:prstTxWarp prst="textNoShape">
              <a:avLst/>
            </a:prstTxWarp>
          </a:bodyPr>
          <a:lstStyle/>
          <a:p>
            <a:pPr eaLnBrk="1"/>
            <a:endParaRPr altLang="en-US" smtClean="0">
              <a:latin typeface="Arial" charset="0"/>
              <a:ea typeface="ＭＳ Ｐ明朝" charset="-128"/>
            </a:endParaRPr>
          </a:p>
        </p:txBody>
      </p:sp>
      <p:sp>
        <p:nvSpPr>
          <p:cNvPr id="34820" name="スライド番号プレースホルダ 3"/>
          <p:cNvSpPr txBox="1">
            <a:spLocks noChangeArrowheads="1"/>
          </p:cNvSpPr>
          <p:nvPr/>
        </p:nvSpPr>
        <p:spPr bwMode="auto">
          <a:xfrm>
            <a:off x="3814763" y="9371013"/>
            <a:ext cx="2919412" cy="493712"/>
          </a:xfrm>
          <a:prstGeom prst="rect">
            <a:avLst/>
          </a:prstGeom>
          <a:noFill/>
          <a:ln w="9525">
            <a:noFill/>
            <a:miter lim="800000"/>
            <a:headEnd/>
            <a:tailEnd/>
          </a:ln>
        </p:spPr>
        <p:txBody>
          <a:bodyPr lIns="90690" tIns="45345" rIns="90690" bIns="45345" anchor="b"/>
          <a:lstStyle/>
          <a:p>
            <a:pPr algn="r" defTabSz="906463"/>
            <a:fld id="{F496AF1B-915B-4B36-B9CE-45CC1CB4216B}" type="slidenum">
              <a:rPr lang="en-US" altLang="ja-JP" sz="1200">
                <a:solidFill>
                  <a:srgbClr val="000000"/>
                </a:solidFill>
              </a:rPr>
              <a:pPr algn="r" defTabSz="906463"/>
              <a:t>4</a:t>
            </a:fld>
            <a:endParaRPr lang="en-US" altLang="ja-JP"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txBox="1">
            <a:spLocks noGrp="1"/>
          </p:cNvSpPr>
          <p:nvPr>
            <p:ph type="body" sz="quarter" idx="1"/>
          </p:nvPr>
        </p:nvSpPr>
        <p:spPr bwMode="auto">
          <a:noFill/>
        </p:spPr>
        <p:txBody>
          <a:bodyPr numCol="1">
            <a:prstTxWarp prst="textNoShape">
              <a:avLst/>
            </a:prstTxWarp>
          </a:bodyPr>
          <a:lstStyle/>
          <a:p>
            <a:pPr eaLnBrk="1"/>
            <a:endParaRPr altLang="en-US" dirty="0" smtClean="0">
              <a:latin typeface="Arial" charset="0"/>
              <a:ea typeface="ＭＳ Ｐ明朝" charset="-128"/>
            </a:endParaRPr>
          </a:p>
        </p:txBody>
      </p:sp>
      <p:sp>
        <p:nvSpPr>
          <p:cNvPr id="34820" name="スライド番号プレースホルダ 3"/>
          <p:cNvSpPr txBox="1">
            <a:spLocks noChangeArrowheads="1"/>
          </p:cNvSpPr>
          <p:nvPr/>
        </p:nvSpPr>
        <p:spPr bwMode="auto">
          <a:xfrm>
            <a:off x="3814763" y="9371013"/>
            <a:ext cx="2919412" cy="493712"/>
          </a:xfrm>
          <a:prstGeom prst="rect">
            <a:avLst/>
          </a:prstGeom>
          <a:noFill/>
          <a:ln w="9525">
            <a:noFill/>
            <a:miter lim="800000"/>
            <a:headEnd/>
            <a:tailEnd/>
          </a:ln>
        </p:spPr>
        <p:txBody>
          <a:bodyPr lIns="90690" tIns="45345" rIns="90690" bIns="45345" anchor="b"/>
          <a:lstStyle/>
          <a:p>
            <a:pPr algn="r" defTabSz="906463"/>
            <a:fld id="{F496AF1B-915B-4B36-B9CE-45CC1CB4216B}" type="slidenum">
              <a:rPr lang="en-US" altLang="ja-JP" sz="1200">
                <a:solidFill>
                  <a:srgbClr val="000000"/>
                </a:solidFill>
              </a:rPr>
              <a:pPr algn="r" defTabSz="906463"/>
              <a:t>5</a:t>
            </a:fld>
            <a:endParaRPr lang="en-US" altLang="ja-JP" sz="1200"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txBox="1">
            <a:spLocks noGrp="1"/>
          </p:cNvSpPr>
          <p:nvPr>
            <p:ph type="body" sz="quarter" idx="1"/>
          </p:nvPr>
        </p:nvSpPr>
        <p:spPr bwMode="auto">
          <a:noFill/>
        </p:spPr>
        <p:txBody>
          <a:bodyPr numCol="1">
            <a:prstTxWarp prst="textNoShape">
              <a:avLst/>
            </a:prstTxWarp>
          </a:bodyPr>
          <a:lstStyle/>
          <a:p>
            <a:pPr eaLnBrk="1"/>
            <a:endParaRPr altLang="en-US" dirty="0" smtClean="0">
              <a:latin typeface="Arial" charset="0"/>
              <a:ea typeface="ＭＳ Ｐ明朝" charset="-128"/>
            </a:endParaRPr>
          </a:p>
        </p:txBody>
      </p:sp>
      <p:sp>
        <p:nvSpPr>
          <p:cNvPr id="34820" name="スライド番号プレースホルダ 3"/>
          <p:cNvSpPr txBox="1">
            <a:spLocks noChangeArrowheads="1"/>
          </p:cNvSpPr>
          <p:nvPr/>
        </p:nvSpPr>
        <p:spPr bwMode="auto">
          <a:xfrm>
            <a:off x="3814763" y="9371013"/>
            <a:ext cx="2919412" cy="493712"/>
          </a:xfrm>
          <a:prstGeom prst="rect">
            <a:avLst/>
          </a:prstGeom>
          <a:noFill/>
          <a:ln w="9525">
            <a:noFill/>
            <a:miter lim="800000"/>
            <a:headEnd/>
            <a:tailEnd/>
          </a:ln>
        </p:spPr>
        <p:txBody>
          <a:bodyPr lIns="90690" tIns="45345" rIns="90690" bIns="45345" anchor="b"/>
          <a:lstStyle/>
          <a:p>
            <a:pPr algn="r" defTabSz="906463"/>
            <a:fld id="{F496AF1B-915B-4B36-B9CE-45CC1CB4216B}" type="slidenum">
              <a:rPr lang="en-US" altLang="ja-JP" sz="1200">
                <a:solidFill>
                  <a:srgbClr val="000000"/>
                </a:solidFill>
              </a:rPr>
              <a:pPr algn="r" defTabSz="906463"/>
              <a:t>6</a:t>
            </a:fld>
            <a:endParaRPr lang="en-US" altLang="ja-JP" sz="1200"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txBox="1">
            <a:spLocks noGrp="1"/>
          </p:cNvSpPr>
          <p:nvPr>
            <p:ph type="body" sz="quarter" idx="1"/>
          </p:nvPr>
        </p:nvSpPr>
        <p:spPr bwMode="auto">
          <a:noFill/>
        </p:spPr>
        <p:txBody>
          <a:bodyPr numCol="1">
            <a:prstTxWarp prst="textNoShape">
              <a:avLst/>
            </a:prstTxWarp>
          </a:bodyPr>
          <a:lstStyle/>
          <a:p>
            <a:pPr eaLnBrk="1"/>
            <a:endParaRPr altLang="en-US" dirty="0" smtClean="0">
              <a:latin typeface="Arial" charset="0"/>
              <a:ea typeface="ＭＳ Ｐ明朝" charset="-128"/>
            </a:endParaRPr>
          </a:p>
        </p:txBody>
      </p:sp>
      <p:sp>
        <p:nvSpPr>
          <p:cNvPr id="34820" name="スライド番号プレースホルダ 3"/>
          <p:cNvSpPr txBox="1">
            <a:spLocks noChangeArrowheads="1"/>
          </p:cNvSpPr>
          <p:nvPr/>
        </p:nvSpPr>
        <p:spPr bwMode="auto">
          <a:xfrm>
            <a:off x="3814763" y="9371013"/>
            <a:ext cx="2919412" cy="493712"/>
          </a:xfrm>
          <a:prstGeom prst="rect">
            <a:avLst/>
          </a:prstGeom>
          <a:noFill/>
          <a:ln w="9525">
            <a:noFill/>
            <a:miter lim="800000"/>
            <a:headEnd/>
            <a:tailEnd/>
          </a:ln>
        </p:spPr>
        <p:txBody>
          <a:bodyPr lIns="90690" tIns="45345" rIns="90690" bIns="45345" anchor="b"/>
          <a:lstStyle/>
          <a:p>
            <a:pPr algn="r" defTabSz="906463"/>
            <a:fld id="{F496AF1B-915B-4B36-B9CE-45CC1CB4216B}" type="slidenum">
              <a:rPr lang="en-US" altLang="ja-JP" sz="1200">
                <a:solidFill>
                  <a:srgbClr val="000000"/>
                </a:solidFill>
              </a:rPr>
              <a:pPr algn="r" defTabSz="906463"/>
              <a:t>7</a:t>
            </a:fld>
            <a:endParaRPr lang="en-US" altLang="ja-JP" sz="1200"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904875" y="741363"/>
            <a:ext cx="4930775" cy="3697287"/>
          </a:xfrm>
          <a:ln/>
        </p:spPr>
      </p:sp>
      <p:sp>
        <p:nvSpPr>
          <p:cNvPr id="39939" name="ノート プレースホルダ 2"/>
          <p:cNvSpPr>
            <a:spLocks noGrp="1"/>
          </p:cNvSpPr>
          <p:nvPr>
            <p:ph type="body" idx="1"/>
          </p:nvPr>
        </p:nvSpPr>
        <p:spPr>
          <a:noFill/>
          <a:ln/>
        </p:spPr>
        <p:txBody>
          <a:bodyPr/>
          <a:lstStyle/>
          <a:p>
            <a:endParaRPr lang="ja-JP" altLang="en-US" smtClean="0"/>
          </a:p>
        </p:txBody>
      </p:sp>
      <p:sp>
        <p:nvSpPr>
          <p:cNvPr id="39940" name="スライド番号プレースホルダ 3"/>
          <p:cNvSpPr>
            <a:spLocks noGrp="1"/>
          </p:cNvSpPr>
          <p:nvPr>
            <p:ph type="sldNum" sz="quarter" idx="5"/>
          </p:nvPr>
        </p:nvSpPr>
        <p:spPr>
          <a:noFill/>
        </p:spPr>
        <p:txBody>
          <a:bodyPr/>
          <a:lstStyle/>
          <a:p>
            <a:pPr defTabSz="903288"/>
            <a:fld id="{44F01CF0-1B54-4185-A6BD-C0D4392A586E}" type="slidenum">
              <a:rPr lang="en-US" altLang="ja-JP" smtClean="0"/>
              <a:pPr defTabSz="903288"/>
              <a:t>8</a:t>
            </a:fld>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txBox="1">
            <a:spLocks noGrp="1"/>
          </p:cNvSpPr>
          <p:nvPr>
            <p:ph type="body" sz="quarter" idx="1"/>
          </p:nvPr>
        </p:nvSpPr>
        <p:spPr bwMode="auto">
          <a:noFill/>
        </p:spPr>
        <p:txBody>
          <a:bodyPr numCol="1">
            <a:prstTxWarp prst="textNoShape">
              <a:avLst/>
            </a:prstTxWarp>
          </a:bodyPr>
          <a:lstStyle/>
          <a:p>
            <a:pPr eaLnBrk="1"/>
            <a:endParaRPr altLang="en-US" dirty="0" smtClean="0">
              <a:latin typeface="Arial" charset="0"/>
              <a:ea typeface="ＭＳ Ｐ明朝" charset="-128"/>
            </a:endParaRPr>
          </a:p>
        </p:txBody>
      </p:sp>
      <p:sp>
        <p:nvSpPr>
          <p:cNvPr id="34820" name="スライド番号プレースホルダ 3"/>
          <p:cNvSpPr txBox="1">
            <a:spLocks noChangeArrowheads="1"/>
          </p:cNvSpPr>
          <p:nvPr/>
        </p:nvSpPr>
        <p:spPr bwMode="auto">
          <a:xfrm>
            <a:off x="3814763" y="9371013"/>
            <a:ext cx="2919412" cy="493712"/>
          </a:xfrm>
          <a:prstGeom prst="rect">
            <a:avLst/>
          </a:prstGeom>
          <a:noFill/>
          <a:ln w="9525">
            <a:noFill/>
            <a:miter lim="800000"/>
            <a:headEnd/>
            <a:tailEnd/>
          </a:ln>
        </p:spPr>
        <p:txBody>
          <a:bodyPr lIns="90690" tIns="45345" rIns="90690" bIns="45345" anchor="b"/>
          <a:lstStyle/>
          <a:p>
            <a:pPr algn="r" defTabSz="906463"/>
            <a:fld id="{F496AF1B-915B-4B36-B9CE-45CC1CB4216B}" type="slidenum">
              <a:rPr lang="en-US" altLang="ja-JP" sz="1200">
                <a:solidFill>
                  <a:srgbClr val="000000"/>
                </a:solidFill>
              </a:rPr>
              <a:pPr algn="r" defTabSz="906463"/>
              <a:t>9</a:t>
            </a:fld>
            <a:endParaRPr lang="en-US" altLang="ja-JP" sz="1200"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6205D4B-A52E-4A53-B578-654325D53D6A}" type="slidenum">
              <a:rPr lang="en-US" altLang="ja-JP"/>
              <a:pPr>
                <a:defRPr/>
              </a:pPr>
              <a:t>&lt;#&gt;</a:t>
            </a:fld>
            <a:endParaRPr lang="en-US" altLang="ja-JP" dirty="0"/>
          </a:p>
        </p:txBody>
      </p:sp>
    </p:spTree>
  </p:cSld>
  <p:clrMapOvr>
    <a:masterClrMapping/>
  </p:clrMapOvr>
  <p:transition advClick="0" advTm="7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D9CB8D6-473D-4446-8E6F-57C878B86489}" type="slidenum">
              <a:rPr lang="en-US" altLang="ja-JP"/>
              <a:pPr>
                <a:defRPr/>
              </a:pPr>
              <a:t>&lt;#&gt;</a:t>
            </a:fld>
            <a:endParaRPr lang="en-US" altLang="ja-JP"/>
          </a:p>
        </p:txBody>
      </p:sp>
    </p:spTree>
  </p:cSld>
  <p:clrMapOvr>
    <a:masterClrMapping/>
  </p:clrMapOvr>
  <p:transition advClick="0" advTm="7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6550510-0EE9-44C0-AC33-0D46E19057F9}" type="slidenum">
              <a:rPr lang="en-US" altLang="ja-JP"/>
              <a:pPr>
                <a:defRPr/>
              </a:pPr>
              <a:t>&lt;#&gt;</a:t>
            </a:fld>
            <a:endParaRPr lang="en-US" altLang="ja-JP"/>
          </a:p>
        </p:txBody>
      </p:sp>
    </p:spTree>
  </p:cSld>
  <p:clrMapOvr>
    <a:masterClrMapping/>
  </p:clrMapOvr>
  <p:transition advClick="0" advTm="7000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4"/>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92"/>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07ABCD14-5B7A-4B16-9860-2305FFB8A669}" type="slidenum">
              <a:rPr lang="en-US" altLang="ja-JP"/>
              <a:pPr>
                <a:defRPr/>
              </a:pPr>
              <a:t>&lt;#&gt;</a:t>
            </a:fld>
            <a:endParaRPr lang="en-US" altLang="ja-JP"/>
          </a:p>
        </p:txBody>
      </p:sp>
    </p:spTree>
  </p:cSld>
  <p:clrMapOvr>
    <a:masterClrMapping/>
  </p:clrMapOvr>
  <p:transition advClick="0" advTm="70000"/>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92"/>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92"/>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2F1332C-895C-4CF8-90CD-17C9FAAB6AC1}" type="slidenum">
              <a:rPr lang="en-US" altLang="ja-JP"/>
              <a:pPr>
                <a:defRPr/>
              </a:pPr>
              <a:t>&lt;#&gt;</a:t>
            </a:fld>
            <a:endParaRPr lang="en-US" altLang="ja-JP"/>
          </a:p>
        </p:txBody>
      </p:sp>
    </p:spTree>
  </p:cSld>
  <p:clrMapOvr>
    <a:masterClrMapping/>
  </p:clrMapOvr>
  <p:transition advClick="0" advTm="7000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AD113A-6FEB-43EF-9B8A-E63252E0175F}" type="slidenum">
              <a:rPr lang="en-US" altLang="ja-JP"/>
              <a:pPr>
                <a:defRPr/>
              </a:pPr>
              <a:t>&lt;#&gt;</a:t>
            </a:fld>
            <a:endParaRPr lang="en-US" altLang="ja-JP"/>
          </a:p>
        </p:txBody>
      </p:sp>
    </p:spTree>
  </p:cSld>
  <p:clrMapOvr>
    <a:masterClrMapping/>
  </p:clrMapOvr>
  <p:transition advClick="0" advTm="7000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C7EF05-9626-497B-A8F7-F28F838530AE}" type="slidenum">
              <a:rPr lang="en-US" altLang="ja-JP"/>
              <a:pPr>
                <a:defRPr/>
              </a:pPr>
              <a:t>&lt;#&gt;</a:t>
            </a:fld>
            <a:endParaRPr lang="en-US" altLang="ja-JP"/>
          </a:p>
        </p:txBody>
      </p:sp>
    </p:spTree>
  </p:cSld>
  <p:clrMapOvr>
    <a:masterClrMapping/>
  </p:clrMapOvr>
  <p:transition advClick="0" advTm="7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54EE256-31EB-4FE8-A22D-32BE56E6DB0B}" type="slidenum">
              <a:rPr lang="en-US" altLang="ja-JP"/>
              <a:pPr>
                <a:defRPr/>
              </a:pPr>
              <a:t>&lt;#&gt;</a:t>
            </a:fld>
            <a:endParaRPr lang="en-US" altLang="ja-JP"/>
          </a:p>
        </p:txBody>
      </p:sp>
    </p:spTree>
  </p:cSld>
  <p:clrMapOvr>
    <a:masterClrMapping/>
  </p:clrMapOvr>
  <p:transition advClick="0" advTm="7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B482FD-B8BB-44B3-B3FB-C8E21CF375B2}" type="slidenum">
              <a:rPr lang="en-US" altLang="ja-JP"/>
              <a:pPr>
                <a:defRPr/>
              </a:pPr>
              <a:t>&lt;#&gt;</a:t>
            </a:fld>
            <a:endParaRPr lang="en-US" altLang="ja-JP"/>
          </a:p>
        </p:txBody>
      </p:sp>
    </p:spTree>
  </p:cSld>
  <p:clrMapOvr>
    <a:masterClrMapping/>
  </p:clrMapOvr>
  <p:transition advClick="0" advTm="7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9F4ECE7-E662-4403-8148-96FA98763F70}" type="slidenum">
              <a:rPr lang="en-US" altLang="ja-JP"/>
              <a:pPr>
                <a:defRPr/>
              </a:pPr>
              <a:t>&lt;#&gt;</a:t>
            </a:fld>
            <a:endParaRPr lang="en-US" altLang="ja-JP"/>
          </a:p>
        </p:txBody>
      </p:sp>
    </p:spTree>
  </p:cSld>
  <p:clrMapOvr>
    <a:masterClrMapping/>
  </p:clrMapOvr>
  <p:transition advClick="0" advTm="7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AD212BED-7B6B-4B2B-8C57-812BD652112D}" type="slidenum">
              <a:rPr lang="en-US" altLang="ja-JP" smtClean="0"/>
              <a:pPr>
                <a:defRPr/>
              </a:pPr>
              <a:t>&lt;#&gt;</a:t>
            </a:fld>
            <a:endParaRPr lang="en-US" altLang="ja-JP" dirty="0"/>
          </a:p>
        </p:txBody>
      </p:sp>
    </p:spTree>
  </p:cSld>
  <p:clrMapOvr>
    <a:masterClrMapping/>
  </p:clrMapOvr>
  <p:transition advClick="0" advTm="7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ACD4A8E-532F-4553-B2E7-16D1C3153A77}" type="slidenum">
              <a:rPr lang="en-US" altLang="ja-JP"/>
              <a:pPr>
                <a:defRPr/>
              </a:pPr>
              <a:t>&lt;#&gt;</a:t>
            </a:fld>
            <a:endParaRPr lang="en-US" altLang="ja-JP"/>
          </a:p>
        </p:txBody>
      </p:sp>
    </p:spTree>
  </p:cSld>
  <p:clrMapOvr>
    <a:masterClrMapping/>
  </p:clrMapOvr>
  <p:transition advClick="0" advTm="7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9028015-CF2A-4F67-83FB-013322597BBA}" type="slidenum">
              <a:rPr lang="en-US" altLang="ja-JP"/>
              <a:pPr>
                <a:defRPr/>
              </a:pPr>
              <a:t>&lt;#&gt;</a:t>
            </a:fld>
            <a:endParaRPr lang="en-US" altLang="ja-JP"/>
          </a:p>
        </p:txBody>
      </p:sp>
    </p:spTree>
  </p:cSld>
  <p:clrMapOvr>
    <a:masterClrMapping/>
  </p:clrMapOvr>
  <p:transition advClick="0" advTm="7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defRPr>
            </a:lvl1pPr>
          </a:lstStyle>
          <a:p>
            <a:pPr>
              <a:defRPr/>
            </a:pPr>
            <a:fld id="{2EACECCD-3270-43F3-9048-B5062991E1F6}" type="slidenum">
              <a:rPr lang="en-US" altLang="ja-JP"/>
              <a:pPr>
                <a:defRPr/>
              </a:pPr>
              <a:t>&lt;#&gt;</a:t>
            </a:fld>
            <a:endParaRPr lang="en-US" altLang="ja-JP"/>
          </a:p>
        </p:txBody>
      </p:sp>
      <p:sp>
        <p:nvSpPr>
          <p:cNvPr id="1031" name="Rectangle 7"/>
          <p:cNvSpPr>
            <a:spLocks noChangeArrowheads="1"/>
          </p:cNvSpPr>
          <p:nvPr userDrawn="1"/>
        </p:nvSpPr>
        <p:spPr bwMode="auto">
          <a:xfrm>
            <a:off x="0" y="0"/>
            <a:ext cx="9144000" cy="6858000"/>
          </a:xfrm>
          <a:prstGeom prst="rect">
            <a:avLst/>
          </a:prstGeom>
          <a:solidFill>
            <a:schemeClr val="accent1"/>
          </a:solidFill>
          <a:ln w="9525">
            <a:noFill/>
            <a:miter lim="800000"/>
            <a:headEnd/>
            <a:tailEnd/>
          </a:ln>
          <a:effectLst/>
        </p:spPr>
        <p:txBody>
          <a:bodyPr wrap="none" anchor="ctr"/>
          <a:lstStyle/>
          <a:p>
            <a:pPr>
              <a:defRPr/>
            </a:pPr>
            <a:endParaRPr lang="ja-JP" altLang="en-US"/>
          </a:p>
        </p:txBody>
      </p:sp>
      <p:sp>
        <p:nvSpPr>
          <p:cNvPr id="1032" name="AutoShape 8"/>
          <p:cNvSpPr>
            <a:spLocks noChangeArrowheads="1"/>
          </p:cNvSpPr>
          <p:nvPr userDrawn="1"/>
        </p:nvSpPr>
        <p:spPr bwMode="auto">
          <a:xfrm>
            <a:off x="179390" y="188913"/>
            <a:ext cx="8785225" cy="6553200"/>
          </a:xfrm>
          <a:prstGeom prst="roundRect">
            <a:avLst>
              <a:gd name="adj" fmla="val 7171"/>
            </a:avLst>
          </a:prstGeom>
          <a:solidFill>
            <a:schemeClr val="bg1"/>
          </a:solidFill>
          <a:ln w="9525">
            <a:noFill/>
            <a:round/>
            <a:headEnd/>
            <a:tailEnd/>
          </a:ln>
          <a:effectLst/>
        </p:spPr>
        <p:txBody>
          <a:bodyPr wrap="none" anchor="ctr"/>
          <a:lstStyle/>
          <a:p>
            <a:pPr>
              <a:defRPr/>
            </a:pPr>
            <a:endParaRPr lang="ja-JP" altLang="en-US"/>
          </a:p>
        </p:txBody>
      </p:sp>
      <p:pic>
        <p:nvPicPr>
          <p:cNvPr id="1033" name="Picture 9" descr="連合ロゴ"/>
          <p:cNvPicPr>
            <a:picLocks noChangeAspect="1" noChangeArrowheads="1"/>
          </p:cNvPicPr>
          <p:nvPr userDrawn="1"/>
        </p:nvPicPr>
        <p:blipFill>
          <a:blip r:embed="rId15" cstate="print"/>
          <a:srcRect/>
          <a:stretch>
            <a:fillRect/>
          </a:stretch>
        </p:blipFill>
        <p:spPr bwMode="auto">
          <a:xfrm>
            <a:off x="7956552" y="404817"/>
            <a:ext cx="863600" cy="352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Click="0" advTm="70000"/>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61A07-9448-4912-897D-687BFD456B6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サブタイトル 32"/>
          <p:cNvSpPr>
            <a:spLocks noGrp="1"/>
          </p:cNvSpPr>
          <p:nvPr>
            <p:ph type="subTitle" idx="1"/>
          </p:nvPr>
        </p:nvSpPr>
        <p:spPr>
          <a:xfrm>
            <a:off x="1042988" y="4941168"/>
            <a:ext cx="7058025" cy="1296144"/>
          </a:xfrm>
        </p:spPr>
        <p:txBody>
          <a:bodyPr anchor="ctr"/>
          <a:lstStyle/>
          <a:p>
            <a:pPr>
              <a:defRPr/>
            </a:pPr>
            <a:r>
              <a:rPr lang="en-US" altLang="ja-JP" sz="2400" dirty="0" smtClean="0">
                <a:latin typeface="+mj-ea"/>
                <a:ea typeface="+mj-ea"/>
              </a:rPr>
              <a:t>2014</a:t>
            </a:r>
            <a:r>
              <a:rPr lang="ja-JP" altLang="en-US" sz="2400" dirty="0" smtClean="0">
                <a:latin typeface="+mj-ea"/>
                <a:ea typeface="+mj-ea"/>
              </a:rPr>
              <a:t>年</a:t>
            </a:r>
            <a:r>
              <a:rPr lang="en-US" altLang="ja-JP" sz="2400" dirty="0" smtClean="0">
                <a:latin typeface="+mj-ea"/>
                <a:ea typeface="+mj-ea"/>
              </a:rPr>
              <a:t>10</a:t>
            </a:r>
            <a:r>
              <a:rPr lang="ja-JP" altLang="en-US" sz="2400" dirty="0" smtClean="0">
                <a:latin typeface="+mj-ea"/>
                <a:ea typeface="+mj-ea"/>
              </a:rPr>
              <a:t>月</a:t>
            </a:r>
            <a:r>
              <a:rPr lang="en-US" altLang="ja-JP" sz="2400" dirty="0" smtClean="0">
                <a:latin typeface="+mj-ea"/>
                <a:ea typeface="+mj-ea"/>
              </a:rPr>
              <a:t>21</a:t>
            </a:r>
            <a:r>
              <a:rPr lang="ja-JP" altLang="en-US" sz="2400" dirty="0" smtClean="0">
                <a:latin typeface="+mj-ea"/>
                <a:ea typeface="+mj-ea"/>
              </a:rPr>
              <a:t>日</a:t>
            </a:r>
            <a:endParaRPr lang="en-US" altLang="ja-JP" sz="2400" dirty="0" smtClean="0">
              <a:latin typeface="+mj-ea"/>
              <a:ea typeface="+mj-ea"/>
            </a:endParaRPr>
          </a:p>
          <a:p>
            <a:pPr>
              <a:defRPr/>
            </a:pPr>
            <a:r>
              <a:rPr lang="ja-JP" altLang="en-US" sz="2400" dirty="0" smtClean="0">
                <a:latin typeface="+mj-ea"/>
                <a:ea typeface="+mj-ea"/>
              </a:rPr>
              <a:t>日本労働組合総連合会</a:t>
            </a:r>
            <a:endParaRPr lang="en-US" altLang="ja-JP" sz="2400" dirty="0" smtClean="0">
              <a:latin typeface="+mj-ea"/>
              <a:ea typeface="+mj-ea"/>
            </a:endParaRPr>
          </a:p>
          <a:p>
            <a:pPr>
              <a:defRPr/>
            </a:pPr>
            <a:r>
              <a:rPr lang="ja-JP" altLang="en-US" sz="2400" dirty="0" smtClean="0">
                <a:latin typeface="+mj-ea"/>
                <a:ea typeface="+mj-ea"/>
              </a:rPr>
              <a:t>総合労働局</a:t>
            </a:r>
            <a:endParaRPr lang="en-US" altLang="ja-JP" sz="2400" dirty="0" smtClean="0">
              <a:latin typeface="+mj-ea"/>
              <a:ea typeface="+mj-ea"/>
            </a:endParaRPr>
          </a:p>
        </p:txBody>
      </p:sp>
      <p:sp>
        <p:nvSpPr>
          <p:cNvPr id="26" name="角丸四角形 25"/>
          <p:cNvSpPr/>
          <p:nvPr/>
        </p:nvSpPr>
        <p:spPr>
          <a:xfrm>
            <a:off x="395536" y="1628800"/>
            <a:ext cx="8288337" cy="201622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spcBef>
                <a:spcPts val="1200"/>
              </a:spcBef>
              <a:defRPr/>
            </a:pPr>
            <a:r>
              <a:rPr lang="ja-JP" altLang="en-US" sz="3000" dirty="0" smtClean="0"/>
              <a:t>過労死等の撲滅に向けて（資料編）</a:t>
            </a:r>
            <a:endParaRPr lang="en-US" altLang="ja-JP" sz="3000" dirty="0" smtClean="0"/>
          </a:p>
        </p:txBody>
      </p:sp>
      <p:pic>
        <p:nvPicPr>
          <p:cNvPr id="4" name="Picture 5"/>
          <p:cNvPicPr>
            <a:picLocks noChangeAspect="1" noChangeArrowheads="1"/>
          </p:cNvPicPr>
          <p:nvPr/>
        </p:nvPicPr>
        <p:blipFill>
          <a:blip r:embed="rId3" cstate="print"/>
          <a:srcRect/>
          <a:stretch>
            <a:fillRect/>
          </a:stretch>
        </p:blipFill>
        <p:spPr bwMode="auto">
          <a:xfrm>
            <a:off x="1619672" y="4941168"/>
            <a:ext cx="993775" cy="1417638"/>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6588224" y="4941168"/>
            <a:ext cx="993775" cy="1417638"/>
          </a:xfrm>
          <a:prstGeom prst="rect">
            <a:avLst/>
          </a:prstGeom>
          <a:noFill/>
          <a:ln w="9525">
            <a:noFill/>
            <a:miter lim="800000"/>
            <a:headEnd/>
            <a:tailEnd/>
          </a:ln>
        </p:spPr>
      </p:pic>
      <p:sp>
        <p:nvSpPr>
          <p:cNvPr id="8" name="スライド番号プレースホルダ 7"/>
          <p:cNvSpPr>
            <a:spLocks noGrp="1"/>
          </p:cNvSpPr>
          <p:nvPr>
            <p:ph type="sldNum" sz="quarter" idx="12"/>
          </p:nvPr>
        </p:nvSpPr>
        <p:spPr/>
        <p:txBody>
          <a:bodyPr/>
          <a:lstStyle/>
          <a:p>
            <a:pPr>
              <a:defRPr/>
            </a:pPr>
            <a:fld id="{66205D4B-A52E-4A53-B578-654325D53D6A}" type="slidenum">
              <a:rPr lang="en-US" altLang="ja-JP" smtClean="0"/>
              <a:pPr>
                <a:defRPr/>
              </a:pPr>
              <a:t>1</a:t>
            </a:fld>
            <a:endParaRPr lang="en-US" altLang="ja-JP" dirty="0"/>
          </a:p>
        </p:txBody>
      </p:sp>
    </p:spTree>
  </p:cSld>
  <p:clrMapOvr>
    <a:masterClrMapping/>
  </p:clrMapOvr>
  <p:transition advClick="0" advTm="7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1" name="Picture 3"/>
          <p:cNvPicPr>
            <a:picLocks noChangeAspect="1"/>
          </p:cNvPicPr>
          <p:nvPr/>
        </p:nvPicPr>
        <p:blipFill>
          <a:blip r:embed="rId3"/>
          <a:srcRect/>
          <a:stretch>
            <a:fillRect/>
          </a:stretch>
        </p:blipFill>
        <p:spPr bwMode="auto">
          <a:xfrm>
            <a:off x="383931" y="981075"/>
            <a:ext cx="7596554" cy="165100"/>
          </a:xfrm>
          <a:prstGeom prst="rect">
            <a:avLst/>
          </a:prstGeom>
          <a:noFill/>
          <a:ln w="9525">
            <a:noFill/>
            <a:miter lim="800000"/>
            <a:headEnd/>
            <a:tailEnd/>
          </a:ln>
        </p:spPr>
      </p:pic>
      <p:sp>
        <p:nvSpPr>
          <p:cNvPr id="3" name="タイトル 3"/>
          <p:cNvSpPr txBox="1"/>
          <p:nvPr/>
        </p:nvSpPr>
        <p:spPr>
          <a:xfrm>
            <a:off x="422031" y="549276"/>
            <a:ext cx="7596554" cy="504825"/>
          </a:xfrm>
          <a:prstGeom prst="rect">
            <a:avLst/>
          </a:prstGeom>
          <a:noFill/>
          <a:ln>
            <a:noFill/>
          </a:ln>
        </p:spPr>
        <p:txBody>
          <a:bodyPr/>
          <a:lstStyle/>
          <a:p>
            <a:pPr fontAlgn="auto">
              <a:spcBef>
                <a:spcPts val="0"/>
              </a:spcBef>
              <a:spcAft>
                <a:spcPts val="0"/>
              </a:spcAft>
              <a:defRPr sz="1800" b="0" i="0" u="none" strike="noStrike" kern="0" cap="none" spc="0" baseline="0">
                <a:solidFill>
                  <a:srgbClr val="000000"/>
                </a:solidFill>
                <a:uFillTx/>
              </a:defRPr>
            </a:pPr>
            <a:r>
              <a:rPr lang="ja-JP" altLang="en-US" sz="2000" kern="0" dirty="0" smtClean="0">
                <a:solidFill>
                  <a:srgbClr val="000000"/>
                </a:solidFill>
                <a:latin typeface="Arial"/>
                <a:ea typeface="ＭＳ Ｐゴシック" pitchFamily="50"/>
              </a:rPr>
              <a:t>年次有給休暇の取得促進</a:t>
            </a:r>
            <a:endParaRPr lang="en-US" altLang="ja-JP" sz="2000" kern="0" dirty="0" smtClean="0">
              <a:solidFill>
                <a:srgbClr val="000000"/>
              </a:solidFill>
              <a:latin typeface="Arial"/>
              <a:ea typeface="ＭＳ Ｐゴシック"/>
            </a:endParaRPr>
          </a:p>
          <a:p>
            <a:pPr fontAlgn="auto">
              <a:spcBef>
                <a:spcPts val="0"/>
              </a:spcBef>
              <a:spcAft>
                <a:spcPts val="0"/>
              </a:spcAft>
              <a:defRPr sz="1800" b="0" i="0" u="none" strike="noStrike" kern="0" cap="none" spc="0" baseline="0">
                <a:solidFill>
                  <a:srgbClr val="000000"/>
                </a:solidFill>
                <a:uFillTx/>
              </a:defRPr>
            </a:pPr>
            <a:endParaRPr lang="en-US" sz="2000" kern="0" dirty="0">
              <a:solidFill>
                <a:srgbClr val="000000"/>
              </a:solidFill>
              <a:latin typeface="Arial"/>
              <a:ea typeface="ＭＳ Ｐゴシック" pitchFamily="50"/>
            </a:endParaRPr>
          </a:p>
        </p:txBody>
      </p:sp>
      <p:sp>
        <p:nvSpPr>
          <p:cNvPr id="7197" name="スライド番号プレースホルダ 9"/>
          <p:cNvSpPr>
            <a:spLocks noGrp="1"/>
          </p:cNvSpPr>
          <p:nvPr>
            <p:ph type="sldNum" sz="quarter" idx="12"/>
          </p:nvPr>
        </p:nvSpPr>
        <p:spPr bwMode="auto">
          <a:xfrm>
            <a:off x="6831943" y="6381750"/>
            <a:ext cx="2133600" cy="476250"/>
          </a:xfrm>
          <a:noFill/>
          <a:ln>
            <a:miter lim="800000"/>
            <a:headEnd/>
            <a:tailEnd/>
          </a:ln>
        </p:spPr>
        <p:txBody>
          <a:bodyPr numCol="1">
            <a:prstTxWarp prst="textNoShape">
              <a:avLst/>
            </a:prstTxWarp>
          </a:bodyPr>
          <a:lstStyle/>
          <a:p>
            <a:pPr fontAlgn="base">
              <a:spcBef>
                <a:spcPct val="0"/>
              </a:spcBef>
              <a:spcAft>
                <a:spcPct val="0"/>
              </a:spcAft>
            </a:pPr>
            <a:fld id="{F1D79DB2-FDA2-45CC-8873-359787A655F9}" type="slidenum">
              <a:rPr altLang="ja-JP" smtClean="0">
                <a:latin typeface="Arial" charset="0"/>
                <a:ea typeface="ＭＳ Ｐゴシック" charset="-128"/>
              </a:rPr>
              <a:pPr fontAlgn="base">
                <a:spcBef>
                  <a:spcPct val="0"/>
                </a:spcBef>
                <a:spcAft>
                  <a:spcPct val="0"/>
                </a:spcAft>
              </a:pPr>
              <a:t>10</a:t>
            </a:fld>
            <a:endParaRPr altLang="ja-JP" dirty="0" smtClean="0">
              <a:latin typeface="Arial" charset="0"/>
              <a:ea typeface="ＭＳ Ｐゴシック" charset="-128"/>
            </a:endParaRPr>
          </a:p>
        </p:txBody>
      </p:sp>
      <p:sp>
        <p:nvSpPr>
          <p:cNvPr id="6" name="角丸四角形 14"/>
          <p:cNvSpPr>
            <a:spLocks noChangeArrowheads="1"/>
          </p:cNvSpPr>
          <p:nvPr/>
        </p:nvSpPr>
        <p:spPr bwMode="auto">
          <a:xfrm>
            <a:off x="517396" y="1556793"/>
            <a:ext cx="8242789" cy="4607917"/>
          </a:xfrm>
          <a:custGeom>
            <a:avLst/>
            <a:gdLst>
              <a:gd name="T0" fmla="*/ 4465196 w 8928987"/>
              <a:gd name="T1" fmla="*/ 0 h 4968547"/>
              <a:gd name="T2" fmla="*/ 8930392 w 8928987"/>
              <a:gd name="T3" fmla="*/ 2483016 h 4968547"/>
              <a:gd name="T4" fmla="*/ 4465196 w 8928987"/>
              <a:gd name="T5" fmla="*/ 4966027 h 4968547"/>
              <a:gd name="T6" fmla="*/ 0 w 8928987"/>
              <a:gd name="T7" fmla="*/ 2483016 h 4968547"/>
              <a:gd name="T8" fmla="*/ 17694720 60000 65536"/>
              <a:gd name="T9" fmla="*/ 0 60000 65536"/>
              <a:gd name="T10" fmla="*/ 5898240 60000 65536"/>
              <a:gd name="T11" fmla="*/ 11796480 60000 65536"/>
              <a:gd name="T12" fmla="*/ 242547 w 8928987"/>
              <a:gd name="T13" fmla="*/ 242549 h 4968547"/>
              <a:gd name="T14" fmla="*/ 8686443 w 8928987"/>
              <a:gd name="T15" fmla="*/ 4726002 h 4968547"/>
            </a:gdLst>
            <a:ahLst/>
            <a:cxnLst>
              <a:cxn ang="T8">
                <a:pos x="T0" y="T1"/>
              </a:cxn>
              <a:cxn ang="T9">
                <a:pos x="T2" y="T3"/>
              </a:cxn>
              <a:cxn ang="T10">
                <a:pos x="T4" y="T5"/>
              </a:cxn>
              <a:cxn ang="T11">
                <a:pos x="T6" y="T7"/>
              </a:cxn>
            </a:cxnLst>
            <a:rect l="T12" t="T13" r="T14" b="T15"/>
            <a:pathLst>
              <a:path w="8928987" h="4968547">
                <a:moveTo>
                  <a:pt x="828091" y="0"/>
                </a:moveTo>
                <a:lnTo>
                  <a:pt x="828090" y="0"/>
                </a:lnTo>
                <a:cubicBezTo>
                  <a:pt x="828090" y="0"/>
                  <a:pt x="828090" y="0"/>
                  <a:pt x="828090" y="0"/>
                </a:cubicBezTo>
                <a:cubicBezTo>
                  <a:pt x="370747" y="0"/>
                  <a:pt x="-1" y="370748"/>
                  <a:pt x="-1" y="828091"/>
                </a:cubicBezTo>
                <a:lnTo>
                  <a:pt x="0" y="4140456"/>
                </a:lnTo>
                <a:cubicBezTo>
                  <a:pt x="0" y="4140456"/>
                  <a:pt x="0" y="4140456"/>
                  <a:pt x="0" y="4140456"/>
                </a:cubicBezTo>
                <a:cubicBezTo>
                  <a:pt x="0" y="4597799"/>
                  <a:pt x="370748" y="4968548"/>
                  <a:pt x="828091" y="4968548"/>
                </a:cubicBezTo>
                <a:lnTo>
                  <a:pt x="8100896" y="4968547"/>
                </a:lnTo>
                <a:cubicBezTo>
                  <a:pt x="8558238" y="4968546"/>
                  <a:pt x="8928987" y="4597798"/>
                  <a:pt x="8928987" y="4140456"/>
                </a:cubicBezTo>
                <a:lnTo>
                  <a:pt x="8928987" y="828091"/>
                </a:lnTo>
                <a:cubicBezTo>
                  <a:pt x="8928987" y="370748"/>
                  <a:pt x="8558238" y="0"/>
                  <a:pt x="8100896" y="0"/>
                </a:cubicBezTo>
                <a:close/>
              </a:path>
            </a:pathLst>
          </a:custGeom>
          <a:solidFill>
            <a:schemeClr val="accent5"/>
          </a:solidFill>
          <a:ln w="25402">
            <a:solidFill>
              <a:srgbClr val="89A4A7"/>
            </a:solidFill>
            <a:miter lim="800000"/>
            <a:headEnd/>
            <a:tailEnd/>
          </a:ln>
        </p:spPr>
        <p:txBody>
          <a:bodyPr anchor="ctr"/>
          <a:lstStyle/>
          <a:p>
            <a:pPr marL="173038" indent="-173038"/>
            <a:r>
              <a:rPr lang="ja-JP" altLang="ja-JP" dirty="0" smtClean="0">
                <a:solidFill>
                  <a:srgbClr val="000000"/>
                </a:solidFill>
              </a:rPr>
              <a:t>○</a:t>
            </a:r>
            <a:r>
              <a:rPr lang="ja-JP" altLang="ja-JP" dirty="0" smtClean="0"/>
              <a:t>年次有給休暇の最低付与日数を</a:t>
            </a:r>
            <a:r>
              <a:rPr lang="en-US" altLang="ja-JP" dirty="0" smtClean="0"/>
              <a:t>20</a:t>
            </a:r>
            <a:r>
              <a:rPr lang="ja-JP" altLang="ja-JP" dirty="0" smtClean="0"/>
              <a:t>日に引き上げるとともに、生活時間保障や年次有給休暇取得促進の観点から、家族の病気・看護休暇、配偶者出産休暇（</a:t>
            </a:r>
            <a:r>
              <a:rPr lang="en-US" altLang="ja-JP" dirty="0" smtClean="0"/>
              <a:t>5</a:t>
            </a:r>
            <a:r>
              <a:rPr lang="ja-JP" altLang="ja-JP" dirty="0" smtClean="0"/>
              <a:t>日間）、有給教育休暇などの新設をはかるべき</a:t>
            </a:r>
            <a:r>
              <a:rPr lang="ja-JP" dirty="0" smtClean="0">
                <a:solidFill>
                  <a:srgbClr val="000000"/>
                </a:solidFill>
              </a:rPr>
              <a:t>。</a:t>
            </a:r>
            <a:endParaRPr lang="en-US" dirty="0">
              <a:solidFill>
                <a:srgbClr val="000000"/>
              </a:solidFill>
            </a:endParaRPr>
          </a:p>
          <a:p>
            <a:pPr marL="173038" indent="-173038"/>
            <a:endParaRPr lang="en-US" dirty="0">
              <a:solidFill>
                <a:srgbClr val="000000"/>
              </a:solidFill>
            </a:endParaRPr>
          </a:p>
          <a:p>
            <a:pPr marL="173038" indent="-173038"/>
            <a:r>
              <a:rPr lang="ja-JP" altLang="en-US" dirty="0" smtClean="0">
                <a:solidFill>
                  <a:srgbClr val="000000"/>
                </a:solidFill>
              </a:rPr>
              <a:t>○</a:t>
            </a:r>
            <a:r>
              <a:rPr lang="ja-JP" altLang="ja-JP" b="1" u="sng" dirty="0" smtClean="0">
                <a:solidFill>
                  <a:srgbClr val="FF0000"/>
                </a:solidFill>
              </a:rPr>
              <a:t>計画年休の活用促進をはかり、労使による業務計画・体制の見直しを促進することが必要</a:t>
            </a:r>
            <a:r>
              <a:rPr lang="ja-JP" altLang="ja-JP" dirty="0" smtClean="0"/>
              <a:t>である。また、</a:t>
            </a:r>
            <a:r>
              <a:rPr lang="ja-JP" altLang="ja-JP" u="sng" dirty="0" smtClean="0"/>
              <a:t>年次有給休暇の一定日数について、</a:t>
            </a:r>
            <a:r>
              <a:rPr lang="ja-JP" altLang="en-US" u="sng" dirty="0" smtClean="0"/>
              <a:t>使用者が労働者の希望も踏まえてあらかじめ具体的な取得日を決定することにより確実に取得させることを義務づける手法について、年次有給休暇の取得促進の観点から前向きに検討すべき。</a:t>
            </a:r>
            <a:endParaRPr lang="en-US" u="sng" dirty="0">
              <a:solidFill>
                <a:srgbClr val="000000"/>
              </a:solidFill>
            </a:endParaRPr>
          </a:p>
          <a:p>
            <a:pPr marL="173038" indent="-173038"/>
            <a:endParaRPr lang="en-US" dirty="0">
              <a:solidFill>
                <a:srgbClr val="000000"/>
              </a:solidFill>
            </a:endParaRPr>
          </a:p>
          <a:p>
            <a:pPr marL="173038" indent="-173038"/>
            <a:r>
              <a:rPr lang="ja-JP" dirty="0" smtClean="0">
                <a:solidFill>
                  <a:srgbClr val="000000"/>
                </a:solidFill>
              </a:rPr>
              <a:t>○</a:t>
            </a:r>
            <a:r>
              <a:rPr lang="ja-JP" altLang="ja-JP" dirty="0" smtClean="0"/>
              <a:t> 「年次有給休暇を取得した労働者に対して、賃金の減額その他不利益な取扱をしないようにしなければならない」とした労働基準法附則第</a:t>
            </a:r>
            <a:r>
              <a:rPr lang="en-US" altLang="ja-JP" dirty="0" smtClean="0"/>
              <a:t>136</a:t>
            </a:r>
            <a:r>
              <a:rPr lang="ja-JP" altLang="ja-JP" dirty="0" smtClean="0"/>
              <a:t>条については、附則規定から本則規定へと変更するとともに、不利益取扱いの禁止を明確にすべき</a:t>
            </a:r>
            <a:r>
              <a:rPr lang="ja-JP" dirty="0" smtClean="0">
                <a:solidFill>
                  <a:srgbClr val="000000"/>
                </a:solidFill>
              </a:rPr>
              <a:t>。</a:t>
            </a:r>
            <a:endParaRPr lang="en-US" dirty="0">
              <a:solidFill>
                <a:srgbClr val="000000"/>
              </a:solidFill>
            </a:endParaRPr>
          </a:p>
          <a:p>
            <a:pPr marL="173038" indent="-173038"/>
            <a:endParaRPr lang="en-US" dirty="0">
              <a:solidFill>
                <a:srgbClr val="000000"/>
              </a:solidFill>
            </a:endParaRPr>
          </a:p>
        </p:txBody>
      </p:sp>
      <p:sp>
        <p:nvSpPr>
          <p:cNvPr id="8" name="角丸四角形 6"/>
          <p:cNvSpPr>
            <a:spLocks noChangeArrowheads="1"/>
          </p:cNvSpPr>
          <p:nvPr/>
        </p:nvSpPr>
        <p:spPr bwMode="auto">
          <a:xfrm>
            <a:off x="517396" y="1340769"/>
            <a:ext cx="1678340" cy="360363"/>
          </a:xfrm>
          <a:prstGeom prst="roundRect">
            <a:avLst>
              <a:gd name="adj" fmla="val 6024"/>
            </a:avLst>
          </a:prstGeom>
          <a:solidFill>
            <a:srgbClr val="CCFFCC"/>
          </a:solidFill>
          <a:ln w="19050" cmpd="thickThin" algn="ctr">
            <a:solidFill>
              <a:schemeClr val="tx1"/>
            </a:solidFill>
            <a:round/>
            <a:headEnd/>
            <a:tailEnd/>
          </a:ln>
        </p:spPr>
        <p:txBody>
          <a:bodyPr lIns="91429" tIns="45714" rIns="91429" bIns="45714" anchor="ctr"/>
          <a:lstStyle/>
          <a:p>
            <a:pPr algn="ctr">
              <a:defRPr/>
            </a:pPr>
            <a:r>
              <a:rPr lang="ja-JP" altLang="en-US" b="1" dirty="0" smtClean="0"/>
              <a:t>連合の考え方</a:t>
            </a:r>
            <a:endParaRPr lang="ja-JP" altLang="ja-JP" b="1" dirty="0"/>
          </a:p>
        </p:txBody>
      </p:sp>
    </p:spTree>
    <p:extLst>
      <p:ext uri="{BB962C8B-B14F-4D97-AF65-F5344CB8AC3E}">
        <p14:creationId xmlns="" xmlns:p14="http://schemas.microsoft.com/office/powerpoint/2010/main" val="4265347539"/>
      </p:ext>
    </p:extLst>
  </p:cSld>
  <p:clrMapOvr>
    <a:masterClrMapping/>
  </p:clrMapOvr>
  <p:transition advTm="7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7010400" y="6381750"/>
            <a:ext cx="2133600" cy="476250"/>
          </a:xfrm>
        </p:spPr>
        <p:txBody>
          <a:bodyPr/>
          <a:lstStyle/>
          <a:p>
            <a:pPr>
              <a:defRPr/>
            </a:pPr>
            <a:fld id="{3DB568EE-ACBE-405C-95F4-3B18DCC211C9}" type="slidenum">
              <a:rPr lang="en-US" altLang="ja-JP" smtClean="0"/>
              <a:pPr>
                <a:defRPr/>
              </a:pPr>
              <a:t>11</a:t>
            </a:fld>
            <a:endParaRPr lang="en-US" altLang="ja-JP" dirty="0"/>
          </a:p>
        </p:txBody>
      </p:sp>
      <p:sp>
        <p:nvSpPr>
          <p:cNvPr id="3" name="タイトル 3"/>
          <p:cNvSpPr txBox="1">
            <a:spLocks/>
          </p:cNvSpPr>
          <p:nvPr/>
        </p:nvSpPr>
        <p:spPr>
          <a:xfrm>
            <a:off x="323528" y="476672"/>
            <a:ext cx="7596554" cy="504825"/>
          </a:xfrm>
          <a:prstGeom prst="rect">
            <a:avLst/>
          </a:prstGeom>
        </p:spPr>
        <p:txBody>
          <a:bodyPr/>
          <a:lstStyle/>
          <a:p>
            <a:r>
              <a:rPr lang="ja-JP" altLang="en-US" sz="2100" kern="0" dirty="0" smtClean="0">
                <a:solidFill>
                  <a:schemeClr val="tx2"/>
                </a:solidFill>
                <a:latin typeface="+mj-lt"/>
                <a:ea typeface="+mj-ea"/>
                <a:cs typeface="+mj-cs"/>
              </a:rPr>
              <a:t>長時間労働者への医師の面接指導</a:t>
            </a:r>
            <a:endParaRPr lang="en-US" altLang="ja-JP" sz="2100" kern="0" dirty="0">
              <a:solidFill>
                <a:schemeClr val="tx2"/>
              </a:solidFill>
              <a:latin typeface="+mj-lt"/>
              <a:ea typeface="+mj-ea"/>
              <a:cs typeface="+mj-cs"/>
            </a:endParaRPr>
          </a:p>
        </p:txBody>
      </p:sp>
      <p:pic>
        <p:nvPicPr>
          <p:cNvPr id="4" name="Picture 3"/>
          <p:cNvPicPr>
            <a:picLocks noChangeAspect="1" noChangeArrowheads="1"/>
          </p:cNvPicPr>
          <p:nvPr/>
        </p:nvPicPr>
        <p:blipFill>
          <a:blip r:embed="rId2"/>
          <a:srcRect/>
          <a:stretch>
            <a:fillRect/>
          </a:stretch>
        </p:blipFill>
        <p:spPr bwMode="auto">
          <a:xfrm>
            <a:off x="395536" y="908720"/>
            <a:ext cx="7596554" cy="165100"/>
          </a:xfrm>
          <a:prstGeom prst="rect">
            <a:avLst/>
          </a:prstGeom>
          <a:noFill/>
          <a:ln w="9525">
            <a:noFill/>
            <a:miter lim="800000"/>
            <a:headEnd/>
            <a:tailEnd/>
          </a:ln>
        </p:spPr>
      </p:pic>
      <p:sp>
        <p:nvSpPr>
          <p:cNvPr id="11" name="角丸四角形 14"/>
          <p:cNvSpPr>
            <a:spLocks noChangeArrowheads="1"/>
          </p:cNvSpPr>
          <p:nvPr/>
        </p:nvSpPr>
        <p:spPr bwMode="auto">
          <a:xfrm>
            <a:off x="395536" y="1700808"/>
            <a:ext cx="8242789" cy="4248472"/>
          </a:xfrm>
          <a:custGeom>
            <a:avLst/>
            <a:gdLst>
              <a:gd name="T0" fmla="*/ 4465196 w 8928987"/>
              <a:gd name="T1" fmla="*/ 0 h 4968547"/>
              <a:gd name="T2" fmla="*/ 8930392 w 8928987"/>
              <a:gd name="T3" fmla="*/ 2483016 h 4968547"/>
              <a:gd name="T4" fmla="*/ 4465196 w 8928987"/>
              <a:gd name="T5" fmla="*/ 4966027 h 4968547"/>
              <a:gd name="T6" fmla="*/ 0 w 8928987"/>
              <a:gd name="T7" fmla="*/ 2483016 h 4968547"/>
              <a:gd name="T8" fmla="*/ 17694720 60000 65536"/>
              <a:gd name="T9" fmla="*/ 0 60000 65536"/>
              <a:gd name="T10" fmla="*/ 5898240 60000 65536"/>
              <a:gd name="T11" fmla="*/ 11796480 60000 65536"/>
              <a:gd name="T12" fmla="*/ 242547 w 8928987"/>
              <a:gd name="T13" fmla="*/ 242549 h 4968547"/>
              <a:gd name="T14" fmla="*/ 8686443 w 8928987"/>
              <a:gd name="T15" fmla="*/ 4726002 h 4968547"/>
            </a:gdLst>
            <a:ahLst/>
            <a:cxnLst>
              <a:cxn ang="T8">
                <a:pos x="T0" y="T1"/>
              </a:cxn>
              <a:cxn ang="T9">
                <a:pos x="T2" y="T3"/>
              </a:cxn>
              <a:cxn ang="T10">
                <a:pos x="T4" y="T5"/>
              </a:cxn>
              <a:cxn ang="T11">
                <a:pos x="T6" y="T7"/>
              </a:cxn>
            </a:cxnLst>
            <a:rect l="T12" t="T13" r="T14" b="T15"/>
            <a:pathLst>
              <a:path w="8928987" h="4968547">
                <a:moveTo>
                  <a:pt x="828091" y="0"/>
                </a:moveTo>
                <a:lnTo>
                  <a:pt x="828090" y="0"/>
                </a:lnTo>
                <a:cubicBezTo>
                  <a:pt x="828090" y="0"/>
                  <a:pt x="828090" y="0"/>
                  <a:pt x="828090" y="0"/>
                </a:cubicBezTo>
                <a:cubicBezTo>
                  <a:pt x="370747" y="0"/>
                  <a:pt x="-1" y="370748"/>
                  <a:pt x="-1" y="828091"/>
                </a:cubicBezTo>
                <a:lnTo>
                  <a:pt x="0" y="4140456"/>
                </a:lnTo>
                <a:cubicBezTo>
                  <a:pt x="0" y="4140456"/>
                  <a:pt x="0" y="4140456"/>
                  <a:pt x="0" y="4140456"/>
                </a:cubicBezTo>
                <a:cubicBezTo>
                  <a:pt x="0" y="4597799"/>
                  <a:pt x="370748" y="4968548"/>
                  <a:pt x="828091" y="4968548"/>
                </a:cubicBezTo>
                <a:lnTo>
                  <a:pt x="8100896" y="4968547"/>
                </a:lnTo>
                <a:cubicBezTo>
                  <a:pt x="8558238" y="4968546"/>
                  <a:pt x="8928987" y="4597798"/>
                  <a:pt x="8928987" y="4140456"/>
                </a:cubicBezTo>
                <a:lnTo>
                  <a:pt x="8928987" y="828091"/>
                </a:lnTo>
                <a:cubicBezTo>
                  <a:pt x="8928987" y="370748"/>
                  <a:pt x="8558238" y="0"/>
                  <a:pt x="8100896" y="0"/>
                </a:cubicBezTo>
                <a:close/>
              </a:path>
            </a:pathLst>
          </a:custGeom>
          <a:solidFill>
            <a:schemeClr val="accent5"/>
          </a:solidFill>
          <a:ln w="25402">
            <a:solidFill>
              <a:srgbClr val="89A4A7"/>
            </a:solidFill>
            <a:miter lim="800000"/>
            <a:headEnd/>
            <a:tailEnd/>
          </a:ln>
        </p:spPr>
        <p:txBody>
          <a:bodyPr anchor="ctr"/>
          <a:lstStyle/>
          <a:p>
            <a:pPr marL="173038" indent="-173038"/>
            <a:r>
              <a:rPr lang="ja-JP" altLang="en-US" dirty="0" smtClean="0">
                <a:solidFill>
                  <a:srgbClr val="000000"/>
                </a:solidFill>
              </a:rPr>
              <a:t>○労働安全衛生法では、時間外・休日労働時間が１００時間を超える労働者は医師の面接指導義務の対象となっており、各事業所で適切に行われる必要がある。（労安法第６６条の８、則第５２条の２第１項）</a:t>
            </a:r>
            <a:endParaRPr lang="en-US" altLang="ja-JP" dirty="0" smtClean="0">
              <a:solidFill>
                <a:srgbClr val="000000"/>
              </a:solidFill>
            </a:endParaRPr>
          </a:p>
          <a:p>
            <a:pPr marL="173038" indent="-173038"/>
            <a:endParaRPr lang="en-US" altLang="ja-JP" dirty="0" smtClean="0">
              <a:solidFill>
                <a:srgbClr val="000000"/>
              </a:solidFill>
            </a:endParaRPr>
          </a:p>
          <a:p>
            <a:pPr marL="173038" indent="-173038"/>
            <a:r>
              <a:rPr lang="ja-JP" altLang="en-US" dirty="0" smtClean="0">
                <a:solidFill>
                  <a:srgbClr val="000000"/>
                </a:solidFill>
              </a:rPr>
              <a:t>○しかし、</a:t>
            </a:r>
            <a:r>
              <a:rPr lang="ja-JP" altLang="en-US" u="sng" dirty="0" smtClean="0"/>
              <a:t>「１００時間超」という水準は労働基準法における「時間外労働限度基準」として示されている上限時間数（１か月４５時間）に比べても相当高く、過重労働対策として適切でない。</a:t>
            </a:r>
          </a:p>
          <a:p>
            <a:pPr marL="173038" indent="-173038"/>
            <a:endParaRPr lang="en-US" altLang="ja-JP" dirty="0" smtClean="0">
              <a:solidFill>
                <a:srgbClr val="000000"/>
              </a:solidFill>
            </a:endParaRPr>
          </a:p>
          <a:p>
            <a:pPr marL="173038" indent="-173038"/>
            <a:r>
              <a:rPr lang="ja-JP" altLang="en-US" dirty="0" smtClean="0">
                <a:solidFill>
                  <a:srgbClr val="000000"/>
                </a:solidFill>
              </a:rPr>
              <a:t>○労働者の健康・安全を確保するため、労働基準法に時間外労働にかかる上限時間規制を導入するとともに、</a:t>
            </a:r>
            <a:r>
              <a:rPr lang="ja-JP" altLang="en-US" b="1" u="sng" dirty="0" smtClean="0">
                <a:solidFill>
                  <a:srgbClr val="FF0000"/>
                </a:solidFill>
              </a:rPr>
              <a:t>面接指導等の労働安全衛生法上の過重労働対策は、当該上限時間規制と一体的・整合的なものとなるよう見直すべき。</a:t>
            </a:r>
            <a:endParaRPr lang="ja-JP" altLang="en-US" b="1" u="sng" dirty="0">
              <a:solidFill>
                <a:srgbClr val="FF0000"/>
              </a:solidFill>
            </a:endParaRPr>
          </a:p>
        </p:txBody>
      </p:sp>
      <p:sp>
        <p:nvSpPr>
          <p:cNvPr id="8" name="角丸四角形 6"/>
          <p:cNvSpPr>
            <a:spLocks noChangeArrowheads="1"/>
          </p:cNvSpPr>
          <p:nvPr/>
        </p:nvSpPr>
        <p:spPr bwMode="auto">
          <a:xfrm>
            <a:off x="611560" y="1412776"/>
            <a:ext cx="1678340" cy="360039"/>
          </a:xfrm>
          <a:prstGeom prst="roundRect">
            <a:avLst>
              <a:gd name="adj" fmla="val 6024"/>
            </a:avLst>
          </a:prstGeom>
          <a:solidFill>
            <a:srgbClr val="CCFFCC"/>
          </a:solidFill>
          <a:ln w="19050" cmpd="thickThin" algn="ctr">
            <a:solidFill>
              <a:schemeClr val="tx1"/>
            </a:solidFill>
            <a:round/>
            <a:headEnd/>
            <a:tailEnd/>
          </a:ln>
        </p:spPr>
        <p:txBody>
          <a:bodyPr lIns="91429" tIns="45714" rIns="91429" bIns="45714" anchor="ctr"/>
          <a:lstStyle/>
          <a:p>
            <a:pPr algn="ctr">
              <a:defRPr/>
            </a:pPr>
            <a:r>
              <a:rPr lang="ja-JP" altLang="en-US" b="1" dirty="0" smtClean="0"/>
              <a:t>連合の考え方</a:t>
            </a:r>
            <a:endParaRPr lang="ja-JP" altLang="ja-JP" b="1" dirty="0"/>
          </a:p>
        </p:txBody>
      </p:sp>
    </p:spTree>
  </p:cSld>
  <p:clrMapOvr>
    <a:masterClrMapping/>
  </p:clrMapOvr>
  <p:transition advClick="0" advTm="7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srcRect/>
          <a:stretch>
            <a:fillRect/>
          </a:stretch>
        </p:blipFill>
        <p:spPr bwMode="auto">
          <a:xfrm>
            <a:off x="468313" y="3357563"/>
            <a:ext cx="8229600" cy="165100"/>
          </a:xfrm>
          <a:prstGeom prst="rect">
            <a:avLst/>
          </a:prstGeom>
          <a:noFill/>
          <a:ln w="9525">
            <a:noFill/>
            <a:miter lim="800000"/>
            <a:headEnd/>
            <a:tailEnd/>
          </a:ln>
        </p:spPr>
      </p:pic>
      <p:sp>
        <p:nvSpPr>
          <p:cNvPr id="8" name="タイトル 3"/>
          <p:cNvSpPr txBox="1">
            <a:spLocks/>
          </p:cNvSpPr>
          <p:nvPr/>
        </p:nvSpPr>
        <p:spPr>
          <a:xfrm>
            <a:off x="457200" y="2564135"/>
            <a:ext cx="8229600" cy="504825"/>
          </a:xfrm>
          <a:prstGeom prst="rect">
            <a:avLst/>
          </a:prstGeom>
        </p:spPr>
        <p:txBody>
          <a:bodyPr/>
          <a:lstStyle/>
          <a:p>
            <a:pPr>
              <a:defRPr/>
            </a:pPr>
            <a:endParaRPr lang="en-US" altLang="ja-JP" sz="2300" kern="0" dirty="0" smtClean="0">
              <a:solidFill>
                <a:schemeClr val="tx2"/>
              </a:solidFill>
              <a:latin typeface="+mj-lt"/>
              <a:ea typeface="+mj-ea"/>
              <a:cs typeface="+mj-cs"/>
            </a:endParaRPr>
          </a:p>
          <a:p>
            <a:pPr>
              <a:defRPr/>
            </a:pPr>
            <a:r>
              <a:rPr lang="ja-JP" altLang="en-US" sz="2300" kern="0" dirty="0" smtClean="0">
                <a:solidFill>
                  <a:schemeClr val="tx2"/>
                </a:solidFill>
                <a:latin typeface="+mj-lt"/>
                <a:ea typeface="+mj-ea"/>
                <a:cs typeface="+mj-cs"/>
              </a:rPr>
              <a:t>　</a:t>
            </a:r>
            <a:r>
              <a:rPr lang="ja-JP" altLang="en-US" sz="2000" kern="0" dirty="0" smtClean="0">
                <a:solidFill>
                  <a:schemeClr val="tx2"/>
                </a:solidFill>
                <a:latin typeface="+mj-lt"/>
                <a:ea typeface="+mj-ea"/>
                <a:cs typeface="+mj-cs"/>
              </a:rPr>
              <a:t>３．「日本再興戦略改訂</a:t>
            </a:r>
            <a:r>
              <a:rPr lang="en-US" altLang="ja-JP" sz="2000" kern="0" dirty="0" smtClean="0">
                <a:solidFill>
                  <a:schemeClr val="tx2"/>
                </a:solidFill>
                <a:latin typeface="+mj-lt"/>
                <a:ea typeface="+mj-ea"/>
                <a:cs typeface="+mj-cs"/>
              </a:rPr>
              <a:t>2014</a:t>
            </a:r>
            <a:r>
              <a:rPr lang="ja-JP" altLang="en-US" sz="2000" kern="0" dirty="0" smtClean="0">
                <a:solidFill>
                  <a:schemeClr val="tx2"/>
                </a:solidFill>
                <a:latin typeface="+mj-lt"/>
                <a:ea typeface="+mj-ea"/>
                <a:cs typeface="+mj-cs"/>
              </a:rPr>
              <a:t>」での政府提案に対する連合の考え方</a:t>
            </a:r>
            <a:endParaRPr lang="en-US" altLang="ja-JP" sz="2000" kern="0" dirty="0">
              <a:solidFill>
                <a:schemeClr val="tx2"/>
              </a:solidFill>
              <a:latin typeface="+mj-lt"/>
              <a:ea typeface="+mj-ea"/>
              <a:cs typeface="+mj-cs"/>
            </a:endParaRPr>
          </a:p>
        </p:txBody>
      </p:sp>
      <p:sp>
        <p:nvSpPr>
          <p:cNvPr id="3076" name="スライド番号プレースホルダ 5"/>
          <p:cNvSpPr txBox="1">
            <a:spLocks/>
          </p:cNvSpPr>
          <p:nvPr/>
        </p:nvSpPr>
        <p:spPr bwMode="auto">
          <a:xfrm>
            <a:off x="7010400" y="6381750"/>
            <a:ext cx="2133600" cy="476250"/>
          </a:xfrm>
          <a:prstGeom prst="rect">
            <a:avLst/>
          </a:prstGeom>
          <a:noFill/>
          <a:ln w="9525">
            <a:noFill/>
            <a:miter lim="800000"/>
            <a:headEnd/>
            <a:tailEnd/>
          </a:ln>
        </p:spPr>
        <p:txBody>
          <a:bodyPr/>
          <a:lstStyle/>
          <a:p>
            <a:pPr algn="r"/>
            <a:fld id="{24D53D69-7DA4-4E32-962A-A53B7A2ED5CB}" type="slidenum">
              <a:rPr lang="en-US" altLang="ja-JP" sz="1400"/>
              <a:pPr algn="r"/>
              <a:t>12</a:t>
            </a:fld>
            <a:endParaRPr lang="en-US" altLang="ja-JP" sz="1400"/>
          </a:p>
        </p:txBody>
      </p:sp>
    </p:spTree>
  </p:cSld>
  <p:clrMapOvr>
    <a:masterClrMapping/>
  </p:clrMapOvr>
  <p:transition advClick="0" advTm="7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6831943" y="6381750"/>
            <a:ext cx="2133600" cy="476250"/>
          </a:xfrm>
        </p:spPr>
        <p:txBody>
          <a:bodyPr/>
          <a:lstStyle/>
          <a:p>
            <a:pPr>
              <a:defRPr/>
            </a:pPr>
            <a:fld id="{3DB568EE-ACBE-405C-95F4-3B18DCC211C9}" type="slidenum">
              <a:rPr lang="en-US" altLang="ja-JP" smtClean="0"/>
              <a:pPr>
                <a:defRPr/>
              </a:pPr>
              <a:t>13</a:t>
            </a:fld>
            <a:endParaRPr lang="en-US" altLang="ja-JP" dirty="0"/>
          </a:p>
        </p:txBody>
      </p:sp>
      <p:sp>
        <p:nvSpPr>
          <p:cNvPr id="3" name="タイトル 3"/>
          <p:cNvSpPr txBox="1">
            <a:spLocks/>
          </p:cNvSpPr>
          <p:nvPr/>
        </p:nvSpPr>
        <p:spPr>
          <a:xfrm>
            <a:off x="422031" y="549276"/>
            <a:ext cx="7596554" cy="504825"/>
          </a:xfrm>
          <a:prstGeom prst="rect">
            <a:avLst/>
          </a:prstGeom>
        </p:spPr>
        <p:txBody>
          <a:bodyPr/>
          <a:lstStyle/>
          <a:p>
            <a:pPr>
              <a:defRPr/>
            </a:pPr>
            <a:r>
              <a:rPr lang="ja-JP" altLang="en-US" sz="2000" kern="0" dirty="0" smtClean="0">
                <a:solidFill>
                  <a:schemeClr val="tx2"/>
                </a:solidFill>
                <a:ea typeface="ＭＳ Ｐゴシック" pitchFamily="50" charset="-128"/>
              </a:rPr>
              <a:t>直近の動向　～　「日本再興戦略　改訂</a:t>
            </a:r>
            <a:r>
              <a:rPr lang="en-US" altLang="ja-JP" sz="2000" kern="0" dirty="0" smtClean="0">
                <a:solidFill>
                  <a:schemeClr val="tx2"/>
                </a:solidFill>
                <a:ea typeface="ＭＳ Ｐゴシック" pitchFamily="50" charset="-128"/>
              </a:rPr>
              <a:t>2014</a:t>
            </a:r>
            <a:r>
              <a:rPr lang="ja-JP" altLang="en-US" sz="2000" kern="0" dirty="0" smtClean="0">
                <a:solidFill>
                  <a:schemeClr val="tx2"/>
                </a:solidFill>
                <a:ea typeface="ＭＳ Ｐゴシック" pitchFamily="50" charset="-128"/>
              </a:rPr>
              <a:t>」での提起内容　～　</a:t>
            </a:r>
            <a:endParaRPr lang="en-US" altLang="ja-JP" sz="2000" kern="0" dirty="0">
              <a:solidFill>
                <a:schemeClr val="tx2"/>
              </a:solidFill>
              <a:ea typeface="ＭＳ Ｐゴシック" pitchFamily="50" charset="-128"/>
            </a:endParaRPr>
          </a:p>
        </p:txBody>
      </p:sp>
      <p:pic>
        <p:nvPicPr>
          <p:cNvPr id="4" name="Picture 3"/>
          <p:cNvPicPr>
            <a:picLocks noChangeAspect="1" noChangeArrowheads="1"/>
          </p:cNvPicPr>
          <p:nvPr/>
        </p:nvPicPr>
        <p:blipFill>
          <a:blip r:embed="rId2"/>
          <a:srcRect/>
          <a:stretch>
            <a:fillRect/>
          </a:stretch>
        </p:blipFill>
        <p:spPr bwMode="auto">
          <a:xfrm>
            <a:off x="432289" y="982663"/>
            <a:ext cx="7596554" cy="165100"/>
          </a:xfrm>
          <a:prstGeom prst="rect">
            <a:avLst/>
          </a:prstGeom>
          <a:noFill/>
          <a:ln w="9525">
            <a:noFill/>
            <a:miter lim="800000"/>
            <a:headEnd/>
            <a:tailEnd/>
          </a:ln>
        </p:spPr>
      </p:pic>
      <p:sp>
        <p:nvSpPr>
          <p:cNvPr id="24" name="角丸四角形 23"/>
          <p:cNvSpPr/>
          <p:nvPr/>
        </p:nvSpPr>
        <p:spPr>
          <a:xfrm>
            <a:off x="849741" y="3545612"/>
            <a:ext cx="7311743" cy="570962"/>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smtClean="0">
                <a:solidFill>
                  <a:schemeClr val="tx1"/>
                </a:solidFill>
              </a:rPr>
              <a:t>（１）　働き過ぎ防止のための取り組み強化</a:t>
            </a:r>
          </a:p>
        </p:txBody>
      </p:sp>
      <p:sp>
        <p:nvSpPr>
          <p:cNvPr id="29" name="角丸四角形 28"/>
          <p:cNvSpPr/>
          <p:nvPr/>
        </p:nvSpPr>
        <p:spPr>
          <a:xfrm>
            <a:off x="539552" y="1268760"/>
            <a:ext cx="7848871" cy="20162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smtClean="0">
                <a:solidFill>
                  <a:schemeClr val="tx1"/>
                </a:solidFill>
                <a:latin typeface="+mj-ea"/>
                <a:ea typeface="+mj-ea"/>
              </a:rPr>
              <a:t>○政府は、産業競争力会議等での議論を踏まえ、労働時間法制のあり方に</a:t>
            </a:r>
            <a:endParaRPr lang="en-US" altLang="ja-JP" dirty="0" smtClean="0">
              <a:solidFill>
                <a:schemeClr val="tx1"/>
              </a:solidFill>
              <a:latin typeface="+mj-ea"/>
              <a:ea typeface="+mj-ea"/>
            </a:endParaRPr>
          </a:p>
          <a:p>
            <a:pPr>
              <a:defRPr/>
            </a:pPr>
            <a:r>
              <a:rPr lang="ja-JP" altLang="en-US" dirty="0" smtClean="0">
                <a:solidFill>
                  <a:schemeClr val="tx1"/>
                </a:solidFill>
                <a:latin typeface="+mj-ea"/>
                <a:ea typeface="+mj-ea"/>
              </a:rPr>
              <a:t>　ついて、</a:t>
            </a:r>
            <a:r>
              <a:rPr lang="ja-JP" altLang="en-US" b="1" dirty="0" smtClean="0">
                <a:solidFill>
                  <a:schemeClr val="tx1"/>
                </a:solidFill>
                <a:latin typeface="+mj-ea"/>
                <a:ea typeface="+mj-ea"/>
              </a:rPr>
              <a:t>「日本再興戦略　改訂</a:t>
            </a:r>
            <a:r>
              <a:rPr lang="en-US" altLang="ja-JP" b="1" dirty="0" smtClean="0">
                <a:solidFill>
                  <a:schemeClr val="tx1"/>
                </a:solidFill>
                <a:latin typeface="+mj-ea"/>
                <a:ea typeface="+mj-ea"/>
              </a:rPr>
              <a:t>2014</a:t>
            </a:r>
            <a:r>
              <a:rPr lang="ja-JP" altLang="en-US" b="1" dirty="0" smtClean="0">
                <a:solidFill>
                  <a:schemeClr val="tx1"/>
                </a:solidFill>
                <a:latin typeface="+mj-ea"/>
                <a:ea typeface="+mj-ea"/>
              </a:rPr>
              <a:t>」（</a:t>
            </a:r>
            <a:r>
              <a:rPr lang="en-US" altLang="ja-JP" b="1" dirty="0" smtClean="0">
                <a:solidFill>
                  <a:schemeClr val="tx1"/>
                </a:solidFill>
                <a:latin typeface="+mj-ea"/>
                <a:ea typeface="+mj-ea"/>
              </a:rPr>
              <a:t>2014</a:t>
            </a:r>
            <a:r>
              <a:rPr lang="ja-JP" altLang="en-US" b="1" dirty="0" smtClean="0">
                <a:solidFill>
                  <a:schemeClr val="tx1"/>
                </a:solidFill>
                <a:latin typeface="+mj-ea"/>
                <a:ea typeface="+mj-ea"/>
              </a:rPr>
              <a:t>年６月</a:t>
            </a:r>
            <a:r>
              <a:rPr lang="en-US" altLang="ja-JP" b="1" dirty="0" smtClean="0">
                <a:solidFill>
                  <a:schemeClr val="tx1"/>
                </a:solidFill>
                <a:latin typeface="+mj-ea"/>
                <a:ea typeface="+mj-ea"/>
              </a:rPr>
              <a:t>24</a:t>
            </a:r>
            <a:r>
              <a:rPr lang="ja-JP" altLang="en-US" b="1" dirty="0" smtClean="0">
                <a:solidFill>
                  <a:schemeClr val="tx1"/>
                </a:solidFill>
                <a:latin typeface="+mj-ea"/>
                <a:ea typeface="+mj-ea"/>
              </a:rPr>
              <a:t>日閣議決定）の中で、</a:t>
            </a:r>
            <a:endParaRPr lang="en-US" altLang="ja-JP" b="1" dirty="0" smtClean="0">
              <a:solidFill>
                <a:schemeClr val="tx1"/>
              </a:solidFill>
              <a:latin typeface="+mj-ea"/>
              <a:ea typeface="+mj-ea"/>
            </a:endParaRPr>
          </a:p>
          <a:p>
            <a:pPr>
              <a:defRPr/>
            </a:pPr>
            <a:r>
              <a:rPr lang="ja-JP" altLang="en-US" dirty="0" smtClean="0">
                <a:solidFill>
                  <a:schemeClr val="tx1"/>
                </a:solidFill>
                <a:latin typeface="+mj-ea"/>
                <a:ea typeface="+mj-ea"/>
              </a:rPr>
              <a:t>　</a:t>
            </a:r>
            <a:r>
              <a:rPr lang="ja-JP" altLang="en-US" b="1" dirty="0" smtClean="0">
                <a:solidFill>
                  <a:schemeClr val="tx1"/>
                </a:solidFill>
                <a:latin typeface="+mj-ea"/>
                <a:ea typeface="+mj-ea"/>
              </a:rPr>
              <a:t>以下の４点を検討すべき論点として提起</a:t>
            </a:r>
            <a:r>
              <a:rPr lang="ja-JP" altLang="en-US" dirty="0" smtClean="0">
                <a:solidFill>
                  <a:schemeClr val="tx1"/>
                </a:solidFill>
                <a:latin typeface="+mj-ea"/>
                <a:ea typeface="+mj-ea"/>
              </a:rPr>
              <a:t>している。</a:t>
            </a:r>
            <a:endParaRPr lang="en-US" altLang="ja-JP" dirty="0" smtClean="0">
              <a:solidFill>
                <a:schemeClr val="tx1"/>
              </a:solidFill>
              <a:latin typeface="+mj-ea"/>
              <a:ea typeface="+mj-ea"/>
            </a:endParaRPr>
          </a:p>
          <a:p>
            <a:pPr>
              <a:defRPr/>
            </a:pPr>
            <a:endParaRPr lang="en-US" altLang="ja-JP" dirty="0" smtClean="0">
              <a:solidFill>
                <a:schemeClr val="tx1"/>
              </a:solidFill>
              <a:latin typeface="+mj-ea"/>
              <a:ea typeface="+mj-ea"/>
            </a:endParaRPr>
          </a:p>
          <a:p>
            <a:pPr>
              <a:defRPr/>
            </a:pPr>
            <a:r>
              <a:rPr lang="ja-JP" altLang="en-US" dirty="0" smtClean="0">
                <a:solidFill>
                  <a:schemeClr val="tx1"/>
                </a:solidFill>
                <a:latin typeface="+mj-ea"/>
                <a:ea typeface="+mj-ea"/>
              </a:rPr>
              <a:t>○労働政策審議会労働条件分科会では、昨年９月以降、労働時間法制の</a:t>
            </a:r>
            <a:endParaRPr lang="en-US" altLang="ja-JP" dirty="0" smtClean="0">
              <a:solidFill>
                <a:schemeClr val="tx1"/>
              </a:solidFill>
              <a:latin typeface="+mj-ea"/>
              <a:ea typeface="+mj-ea"/>
            </a:endParaRPr>
          </a:p>
          <a:p>
            <a:pPr>
              <a:defRPr/>
            </a:pPr>
            <a:r>
              <a:rPr lang="ja-JP" altLang="en-US" dirty="0" smtClean="0">
                <a:solidFill>
                  <a:schemeClr val="tx1"/>
                </a:solidFill>
                <a:latin typeface="+mj-ea"/>
                <a:ea typeface="+mj-ea"/>
              </a:rPr>
              <a:t>　あり方について継続的に議論してきたが、上記の政府方針を受け、</a:t>
            </a:r>
            <a:r>
              <a:rPr lang="ja-JP" altLang="en-US" b="1" dirty="0" smtClean="0">
                <a:solidFill>
                  <a:schemeClr val="tx1"/>
                </a:solidFill>
                <a:latin typeface="+mj-ea"/>
                <a:ea typeface="+mj-ea"/>
              </a:rPr>
              <a:t>第</a:t>
            </a:r>
            <a:r>
              <a:rPr lang="en-US" altLang="ja-JP" b="1" dirty="0" smtClean="0">
                <a:solidFill>
                  <a:schemeClr val="tx1"/>
                </a:solidFill>
                <a:latin typeface="+mj-ea"/>
                <a:ea typeface="+mj-ea"/>
              </a:rPr>
              <a:t>115</a:t>
            </a:r>
            <a:r>
              <a:rPr lang="ja-JP" altLang="en-US" b="1" dirty="0" smtClean="0">
                <a:solidFill>
                  <a:schemeClr val="tx1"/>
                </a:solidFill>
                <a:latin typeface="+mj-ea"/>
                <a:ea typeface="+mj-ea"/>
              </a:rPr>
              <a:t>回</a:t>
            </a:r>
            <a:endParaRPr lang="en-US" altLang="ja-JP" b="1" dirty="0" smtClean="0">
              <a:solidFill>
                <a:schemeClr val="tx1"/>
              </a:solidFill>
              <a:latin typeface="+mj-ea"/>
              <a:ea typeface="+mj-ea"/>
            </a:endParaRPr>
          </a:p>
          <a:p>
            <a:pPr>
              <a:defRPr/>
            </a:pPr>
            <a:r>
              <a:rPr lang="ja-JP" altLang="en-US" b="1" dirty="0" smtClean="0">
                <a:solidFill>
                  <a:schemeClr val="tx1"/>
                </a:solidFill>
                <a:latin typeface="+mj-ea"/>
                <a:ea typeface="+mj-ea"/>
              </a:rPr>
              <a:t>　（９月</a:t>
            </a:r>
            <a:r>
              <a:rPr lang="en-US" altLang="ja-JP" b="1" dirty="0" smtClean="0">
                <a:solidFill>
                  <a:schemeClr val="tx1"/>
                </a:solidFill>
                <a:latin typeface="+mj-ea"/>
                <a:ea typeface="+mj-ea"/>
              </a:rPr>
              <a:t>10</a:t>
            </a:r>
            <a:r>
              <a:rPr lang="ja-JP" altLang="en-US" b="1" dirty="0" smtClean="0">
                <a:solidFill>
                  <a:schemeClr val="tx1"/>
                </a:solidFill>
                <a:latin typeface="+mj-ea"/>
                <a:ea typeface="+mj-ea"/>
              </a:rPr>
              <a:t>日）から以下の４点を中心とする本格的な論議が開始されたところ。</a:t>
            </a:r>
            <a:endParaRPr lang="ja-JP" altLang="en-US" b="1" dirty="0">
              <a:solidFill>
                <a:schemeClr val="tx1"/>
              </a:solidFill>
              <a:latin typeface="+mj-ea"/>
              <a:ea typeface="+mj-ea"/>
            </a:endParaRPr>
          </a:p>
        </p:txBody>
      </p:sp>
      <p:sp>
        <p:nvSpPr>
          <p:cNvPr id="30" name="角丸四角形 29"/>
          <p:cNvSpPr/>
          <p:nvPr/>
        </p:nvSpPr>
        <p:spPr>
          <a:xfrm>
            <a:off x="849741" y="4316345"/>
            <a:ext cx="7311743" cy="792088"/>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smtClean="0">
                <a:solidFill>
                  <a:schemeClr val="tx1"/>
                </a:solidFill>
              </a:rPr>
              <a:t>（２）　時間ではなく成果で評価される制度への改革</a:t>
            </a:r>
            <a:endParaRPr lang="en-US" altLang="ja-JP" b="1" dirty="0" smtClean="0">
              <a:solidFill>
                <a:schemeClr val="tx1"/>
              </a:solidFill>
            </a:endParaRPr>
          </a:p>
          <a:p>
            <a:pPr>
              <a:defRPr/>
            </a:pPr>
            <a:r>
              <a:rPr lang="ja-JP" altLang="en-US" b="1" dirty="0" smtClean="0">
                <a:solidFill>
                  <a:schemeClr val="tx1"/>
                </a:solidFill>
              </a:rPr>
              <a:t>　　　　　（「新たな労働時間制度」の創設）</a:t>
            </a:r>
            <a:endParaRPr lang="ja-JP" altLang="en-US" dirty="0" smtClean="0">
              <a:solidFill>
                <a:schemeClr val="tx1"/>
              </a:solidFill>
            </a:endParaRPr>
          </a:p>
        </p:txBody>
      </p:sp>
      <p:sp>
        <p:nvSpPr>
          <p:cNvPr id="31" name="角丸四角形 30"/>
          <p:cNvSpPr/>
          <p:nvPr/>
        </p:nvSpPr>
        <p:spPr>
          <a:xfrm>
            <a:off x="849741" y="5315200"/>
            <a:ext cx="7311743" cy="570962"/>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smtClean="0">
                <a:solidFill>
                  <a:schemeClr val="tx1"/>
                </a:solidFill>
              </a:rPr>
              <a:t>（３）　裁量労働制の新たな枠組みの構築</a:t>
            </a:r>
          </a:p>
        </p:txBody>
      </p:sp>
      <p:sp>
        <p:nvSpPr>
          <p:cNvPr id="32" name="角丸四角形 31"/>
          <p:cNvSpPr/>
          <p:nvPr/>
        </p:nvSpPr>
        <p:spPr>
          <a:xfrm>
            <a:off x="849741" y="6079884"/>
            <a:ext cx="7311743" cy="570962"/>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smtClean="0">
                <a:solidFill>
                  <a:schemeClr val="tx1"/>
                </a:solidFill>
              </a:rPr>
              <a:t>（４）　フレックスタイム制の見直し</a:t>
            </a:r>
            <a:endParaRPr lang="en-US" altLang="ja-JP" b="1" dirty="0" smtClean="0">
              <a:solidFill>
                <a:schemeClr val="tx1"/>
              </a:solidFill>
            </a:endParaRPr>
          </a:p>
        </p:txBody>
      </p:sp>
    </p:spTree>
    <p:extLst>
      <p:ext uri="{BB962C8B-B14F-4D97-AF65-F5344CB8AC3E}">
        <p14:creationId xmlns="" xmlns:p14="http://schemas.microsoft.com/office/powerpoint/2010/main" val="1876483326"/>
      </p:ext>
    </p:extLst>
  </p:cSld>
  <p:clrMapOvr>
    <a:masterClrMapping/>
  </p:clrMapOvr>
  <p:transition advClick="0" advTm="7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7010400" y="6381750"/>
            <a:ext cx="2133600" cy="476250"/>
          </a:xfrm>
        </p:spPr>
        <p:txBody>
          <a:bodyPr/>
          <a:lstStyle/>
          <a:p>
            <a:pPr>
              <a:defRPr/>
            </a:pPr>
            <a:fld id="{3DB568EE-ACBE-405C-95F4-3B18DCC211C9}" type="slidenum">
              <a:rPr lang="en-US" altLang="ja-JP" smtClean="0"/>
              <a:pPr>
                <a:defRPr/>
              </a:pPr>
              <a:t>14</a:t>
            </a:fld>
            <a:endParaRPr lang="en-US" altLang="ja-JP" dirty="0"/>
          </a:p>
        </p:txBody>
      </p:sp>
      <p:pic>
        <p:nvPicPr>
          <p:cNvPr id="4" name="Picture 3"/>
          <p:cNvPicPr>
            <a:picLocks noChangeAspect="1" noChangeArrowheads="1"/>
          </p:cNvPicPr>
          <p:nvPr/>
        </p:nvPicPr>
        <p:blipFill>
          <a:blip r:embed="rId2"/>
          <a:srcRect/>
          <a:stretch>
            <a:fillRect/>
          </a:stretch>
        </p:blipFill>
        <p:spPr bwMode="auto">
          <a:xfrm>
            <a:off x="432289" y="770794"/>
            <a:ext cx="7596554" cy="165100"/>
          </a:xfrm>
          <a:prstGeom prst="rect">
            <a:avLst/>
          </a:prstGeom>
          <a:noFill/>
          <a:ln w="9525">
            <a:noFill/>
            <a:miter lim="800000"/>
            <a:headEnd/>
            <a:tailEnd/>
          </a:ln>
        </p:spPr>
      </p:pic>
      <p:sp>
        <p:nvSpPr>
          <p:cNvPr id="5" name="角丸四角形 6"/>
          <p:cNvSpPr>
            <a:spLocks noChangeArrowheads="1"/>
          </p:cNvSpPr>
          <p:nvPr/>
        </p:nvSpPr>
        <p:spPr bwMode="auto">
          <a:xfrm>
            <a:off x="317989" y="980728"/>
            <a:ext cx="8508022" cy="5688632"/>
          </a:xfrm>
          <a:prstGeom prst="roundRect">
            <a:avLst>
              <a:gd name="adj" fmla="val 6024"/>
            </a:avLst>
          </a:prstGeom>
          <a:solidFill>
            <a:srgbClr val="FFFFCC"/>
          </a:solidFill>
          <a:ln w="19050" cmpd="thickThin" algn="ctr">
            <a:noFill/>
            <a:round/>
            <a:headEnd/>
            <a:tailEnd/>
          </a:ln>
        </p:spPr>
        <p:txBody>
          <a:bodyPr lIns="91429" tIns="45714" rIns="91429" bIns="45714" anchor="ctr"/>
          <a:lstStyle/>
          <a:p>
            <a:pPr marL="174625" indent="-174625">
              <a:defRPr/>
            </a:pPr>
            <a:endParaRPr lang="en-US" altLang="ja-JP" sz="1400" dirty="0" smtClean="0"/>
          </a:p>
          <a:p>
            <a:pPr marL="174625" indent="-174625">
              <a:defRPr/>
            </a:pPr>
            <a:r>
              <a:rPr lang="ja-JP" altLang="en-US" sz="1400" dirty="0" smtClean="0"/>
              <a:t>　</a:t>
            </a:r>
            <a:endParaRPr lang="en-US" altLang="ja-JP" sz="1400" dirty="0" smtClean="0"/>
          </a:p>
          <a:p>
            <a:pPr marL="174625" indent="-174625">
              <a:defRPr/>
            </a:pPr>
            <a:endParaRPr lang="en-US" altLang="ja-JP" sz="1400" dirty="0" smtClean="0"/>
          </a:p>
          <a:p>
            <a:pPr marL="174625" indent="-174625">
              <a:defRPr/>
            </a:pPr>
            <a:endParaRPr lang="en-US" altLang="ja-JP" sz="1400"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ja-JP"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dirty="0" smtClean="0"/>
          </a:p>
          <a:p>
            <a:pPr marL="174625" indent="-174625" hangingPunct="1">
              <a:defRPr/>
            </a:pPr>
            <a:endParaRPr lang="ja-JP" altLang="en-US" sz="1400" dirty="0">
              <a:solidFill>
                <a:srgbClr val="000000"/>
              </a:solidFill>
              <a:latin typeface="+mn-ea"/>
              <a:ea typeface="+mn-ea"/>
            </a:endParaRPr>
          </a:p>
        </p:txBody>
      </p:sp>
      <p:sp>
        <p:nvSpPr>
          <p:cNvPr id="16" name="角丸四角形 6"/>
          <p:cNvSpPr>
            <a:spLocks noChangeArrowheads="1"/>
          </p:cNvSpPr>
          <p:nvPr/>
        </p:nvSpPr>
        <p:spPr bwMode="auto">
          <a:xfrm>
            <a:off x="650333" y="1440180"/>
            <a:ext cx="7909802" cy="1296144"/>
          </a:xfrm>
          <a:prstGeom prst="roundRect">
            <a:avLst>
              <a:gd name="adj" fmla="val 12190"/>
            </a:avLst>
          </a:prstGeom>
          <a:solidFill>
            <a:schemeClr val="bg2">
              <a:lumMod val="20000"/>
              <a:lumOff val="80000"/>
            </a:schemeClr>
          </a:solidFill>
          <a:ln w="19050" cmpd="thickThin" algn="ctr">
            <a:noFill/>
            <a:round/>
            <a:headEnd/>
            <a:tailEnd/>
          </a:ln>
        </p:spPr>
        <p:txBody>
          <a:bodyPr lIns="91429" tIns="45714" rIns="91429" bIns="45714" anchor="ctr"/>
          <a:lstStyle/>
          <a:p>
            <a:r>
              <a:rPr lang="ja-JP" altLang="en-US" sz="1500" b="1" dirty="0" smtClean="0"/>
              <a:t>（１）働き過ぎ防止のための取り組み強化</a:t>
            </a:r>
            <a:endParaRPr lang="en-US" altLang="ja-JP" sz="1500" dirty="0" smtClean="0"/>
          </a:p>
          <a:p>
            <a:pPr marL="188913" indent="-14288"/>
            <a:r>
              <a:rPr lang="ja-JP" altLang="en-US" sz="1500" dirty="0" smtClean="0"/>
              <a:t>①</a:t>
            </a:r>
            <a:r>
              <a:rPr lang="ja-JP" altLang="en-US" sz="1500" b="1" dirty="0" smtClean="0"/>
              <a:t>監督指導体制の充実強化</a:t>
            </a:r>
            <a:r>
              <a:rPr lang="ja-JP" altLang="en-US" sz="1500" dirty="0" smtClean="0"/>
              <a:t>を行い、法違反の疑いのある企業等に対して、</a:t>
            </a:r>
            <a:r>
              <a:rPr lang="ja-JP" altLang="en-US" sz="1500" b="1" dirty="0" smtClean="0"/>
              <a:t>労働基準監督署</a:t>
            </a:r>
            <a:endParaRPr lang="en-US" altLang="ja-JP" sz="1500" b="1" dirty="0" smtClean="0"/>
          </a:p>
          <a:p>
            <a:pPr marL="188913" indent="-14288"/>
            <a:r>
              <a:rPr lang="ja-JP" altLang="en-US" sz="1500" b="1" dirty="0" smtClean="0"/>
              <a:t>　　による監督指導を徹底</a:t>
            </a:r>
            <a:r>
              <a:rPr lang="ja-JP" altLang="en-US" sz="1500" dirty="0" smtClean="0"/>
              <a:t>する。</a:t>
            </a:r>
            <a:endParaRPr lang="en-US" altLang="ja-JP" sz="1500" dirty="0" smtClean="0"/>
          </a:p>
          <a:p>
            <a:pPr marL="188913" indent="-14288"/>
            <a:r>
              <a:rPr lang="ja-JP" altLang="en-US" sz="1500" dirty="0" smtClean="0"/>
              <a:t>②仕事と生活の調和の取れた働き方を推進するため、特に</a:t>
            </a:r>
            <a:r>
              <a:rPr lang="ja-JP" altLang="en-US" sz="1500" b="1" dirty="0" smtClean="0"/>
              <a:t>「朝型」の働き方（朝早く出社し</a:t>
            </a:r>
            <a:endParaRPr lang="en-US" altLang="ja-JP" sz="1500" b="1" dirty="0" smtClean="0"/>
          </a:p>
          <a:p>
            <a:pPr marL="188913" indent="-14288"/>
            <a:r>
              <a:rPr lang="ja-JP" altLang="en-US" sz="1500" b="1" dirty="0" smtClean="0"/>
              <a:t>　　夕方退社）を普及</a:t>
            </a:r>
            <a:r>
              <a:rPr lang="ja-JP" altLang="en-US" sz="1500" dirty="0" smtClean="0"/>
              <a:t>させる。</a:t>
            </a:r>
            <a:endParaRPr lang="ja-JP" altLang="en-US" sz="1500" dirty="0"/>
          </a:p>
        </p:txBody>
      </p:sp>
      <p:sp>
        <p:nvSpPr>
          <p:cNvPr id="17" name="フローチャート : 組合せ 16"/>
          <p:cNvSpPr/>
          <p:nvPr/>
        </p:nvSpPr>
        <p:spPr>
          <a:xfrm>
            <a:off x="2843808" y="2818536"/>
            <a:ext cx="2858965" cy="133812"/>
          </a:xfrm>
          <a:prstGeom prst="flowChartMerg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2" name="角丸四角形 6"/>
          <p:cNvSpPr>
            <a:spLocks noChangeArrowheads="1"/>
          </p:cNvSpPr>
          <p:nvPr/>
        </p:nvSpPr>
        <p:spPr bwMode="auto">
          <a:xfrm>
            <a:off x="650333" y="3334690"/>
            <a:ext cx="7909802" cy="3312368"/>
          </a:xfrm>
          <a:prstGeom prst="roundRect">
            <a:avLst>
              <a:gd name="adj" fmla="val 9160"/>
            </a:avLst>
          </a:prstGeom>
          <a:solidFill>
            <a:schemeClr val="bg2">
              <a:lumMod val="20000"/>
              <a:lumOff val="80000"/>
            </a:schemeClr>
          </a:solidFill>
          <a:ln w="19050" cmpd="thickThin" algn="ctr">
            <a:noFill/>
            <a:round/>
            <a:headEnd/>
            <a:tailEnd/>
          </a:ln>
        </p:spPr>
        <p:txBody>
          <a:bodyPr lIns="91429" tIns="45714" rIns="91429" bIns="45714" anchor="ctr"/>
          <a:lstStyle/>
          <a:p>
            <a:endParaRPr lang="en-US" altLang="ja-JP" sz="1500" b="1" dirty="0" smtClean="0"/>
          </a:p>
          <a:p>
            <a:r>
              <a:rPr lang="ja-JP" altLang="en-US" sz="1500" b="1" dirty="0" smtClean="0"/>
              <a:t>①「監督指導体制の充実強化、労働基準監督署による監督指導徹底」</a:t>
            </a:r>
            <a:endParaRPr lang="en-US" altLang="ja-JP" sz="1500" b="1" dirty="0" smtClean="0"/>
          </a:p>
          <a:p>
            <a:r>
              <a:rPr lang="ja-JP" altLang="en-US" sz="1400" dirty="0" smtClean="0"/>
              <a:t>　　・「働き過ぎ防止」のため、監督指導体制の充実強化を行うことや法違反の疑いのある企業等に</a:t>
            </a:r>
            <a:endParaRPr lang="en-US" altLang="ja-JP" sz="1400" dirty="0" smtClean="0"/>
          </a:p>
          <a:p>
            <a:r>
              <a:rPr lang="ja-JP" altLang="en-US" sz="1400" dirty="0" smtClean="0"/>
              <a:t>　　　対する監督指導を徹底することは当然。</a:t>
            </a:r>
            <a:endParaRPr lang="en-US" altLang="ja-JP" sz="1400" dirty="0" smtClean="0"/>
          </a:p>
          <a:p>
            <a:r>
              <a:rPr lang="ja-JP" altLang="en-US" sz="1400" dirty="0" smtClean="0"/>
              <a:t>　　・「働き過ぎ防止」に向けた行政監督を実効性あるものとするためには、</a:t>
            </a:r>
            <a:r>
              <a:rPr lang="ja-JP" altLang="en-US" sz="1400" b="1" dirty="0" smtClean="0">
                <a:solidFill>
                  <a:srgbClr val="FF0000"/>
                </a:solidFill>
              </a:rPr>
              <a:t>「時間外労働にかかる</a:t>
            </a:r>
            <a:endParaRPr lang="en-US" altLang="ja-JP" sz="1400" b="1" dirty="0" smtClean="0">
              <a:solidFill>
                <a:srgbClr val="FF0000"/>
              </a:solidFill>
            </a:endParaRPr>
          </a:p>
          <a:p>
            <a:r>
              <a:rPr lang="ja-JP" altLang="en-US" sz="1400" b="1" dirty="0" smtClean="0">
                <a:solidFill>
                  <a:srgbClr val="FF0000"/>
                </a:solidFill>
              </a:rPr>
              <a:t>　　　上限時間規制の導入」や「休息時間（インターバル）規制の導入」を行うなど長時間労働削減の</a:t>
            </a:r>
            <a:endParaRPr lang="en-US" altLang="ja-JP" sz="1400" b="1" dirty="0" smtClean="0">
              <a:solidFill>
                <a:srgbClr val="FF0000"/>
              </a:solidFill>
            </a:endParaRPr>
          </a:p>
          <a:p>
            <a:r>
              <a:rPr lang="ja-JP" altLang="en-US" sz="1400" b="1" dirty="0" smtClean="0">
                <a:solidFill>
                  <a:srgbClr val="FF0000"/>
                </a:solidFill>
              </a:rPr>
              <a:t>　　　ための規制強化</a:t>
            </a:r>
            <a:r>
              <a:rPr lang="ja-JP" altLang="en-US" sz="1400" dirty="0" smtClean="0"/>
              <a:t>を行うことが必要。</a:t>
            </a:r>
            <a:endParaRPr lang="en-US" altLang="ja-JP" sz="1400" dirty="0" smtClean="0"/>
          </a:p>
          <a:p>
            <a:r>
              <a:rPr lang="ja-JP" altLang="en-US" sz="1400" dirty="0" smtClean="0"/>
              <a:t>　　・労働基準監督官の現行人員は十分でないため、</a:t>
            </a:r>
            <a:r>
              <a:rPr lang="ja-JP" altLang="en-US" sz="1400" b="1" dirty="0" smtClean="0">
                <a:solidFill>
                  <a:srgbClr val="FF0000"/>
                </a:solidFill>
              </a:rPr>
              <a:t>労働基準監督官を増員</a:t>
            </a:r>
            <a:r>
              <a:rPr lang="ja-JP" altLang="en-US" sz="1400" dirty="0" smtClean="0"/>
              <a:t>すべき。</a:t>
            </a:r>
            <a:endParaRPr lang="en-US" altLang="ja-JP" sz="1400" dirty="0" smtClean="0"/>
          </a:p>
          <a:p>
            <a:endParaRPr lang="en-US" altLang="ja-JP" sz="800" dirty="0" smtClean="0"/>
          </a:p>
          <a:p>
            <a:r>
              <a:rPr lang="ja-JP" altLang="en-US" sz="1500" b="1" dirty="0" smtClean="0"/>
              <a:t>②「</a:t>
            </a:r>
            <a:r>
              <a:rPr lang="en-US" altLang="ja-JP" sz="1500" b="1" dirty="0" smtClean="0"/>
              <a:t>『</a:t>
            </a:r>
            <a:r>
              <a:rPr lang="ja-JP" altLang="en-US" sz="1500" b="1" dirty="0" smtClean="0"/>
              <a:t>朝型</a:t>
            </a:r>
            <a:r>
              <a:rPr lang="en-US" altLang="ja-JP" sz="1500" b="1" dirty="0" smtClean="0"/>
              <a:t>』</a:t>
            </a:r>
            <a:r>
              <a:rPr lang="ja-JP" altLang="en-US" sz="1500" b="1" dirty="0" smtClean="0"/>
              <a:t>の働き方の普及」</a:t>
            </a:r>
            <a:endParaRPr lang="en-US" altLang="ja-JP" sz="1500" b="1" dirty="0" smtClean="0"/>
          </a:p>
          <a:p>
            <a:r>
              <a:rPr lang="ja-JP" altLang="en-US" sz="1400" dirty="0" smtClean="0"/>
              <a:t>　　・労使の十分な検討の中で、「</a:t>
            </a:r>
            <a:r>
              <a:rPr lang="en-US" altLang="ja-JP" sz="1400" dirty="0" smtClean="0"/>
              <a:t>『</a:t>
            </a:r>
            <a:r>
              <a:rPr lang="ja-JP" altLang="en-US" sz="1400" dirty="0" smtClean="0"/>
              <a:t>朝型</a:t>
            </a:r>
            <a:r>
              <a:rPr lang="en-US" altLang="ja-JP" sz="1400" dirty="0" smtClean="0"/>
              <a:t>』</a:t>
            </a:r>
            <a:r>
              <a:rPr lang="ja-JP" altLang="en-US" sz="1400" dirty="0" smtClean="0"/>
              <a:t>の働き方」が長時間労働抑制に資するものであることの検証</a:t>
            </a:r>
            <a:endParaRPr lang="en-US" altLang="ja-JP" sz="1400" dirty="0" smtClean="0"/>
          </a:p>
          <a:p>
            <a:r>
              <a:rPr lang="ja-JP" altLang="en-US" sz="1400" dirty="0" smtClean="0"/>
              <a:t>　　　が必要。</a:t>
            </a:r>
            <a:endParaRPr lang="en-US" altLang="ja-JP" sz="1400" dirty="0" smtClean="0"/>
          </a:p>
          <a:p>
            <a:r>
              <a:rPr lang="ja-JP" altLang="en-US" sz="1400" dirty="0" smtClean="0"/>
              <a:t>　　・育児・介護等の理由で短時間労働を行っている労働者については、</a:t>
            </a:r>
            <a:r>
              <a:rPr lang="ja-JP" altLang="en-US" sz="1400" b="1" dirty="0" smtClean="0">
                <a:solidFill>
                  <a:srgbClr val="FF0000"/>
                </a:solidFill>
              </a:rPr>
              <a:t>不利益取り扱いを受けること</a:t>
            </a:r>
            <a:endParaRPr lang="en-US" altLang="ja-JP" sz="1400" b="1" dirty="0" smtClean="0">
              <a:solidFill>
                <a:srgbClr val="FF0000"/>
              </a:solidFill>
            </a:endParaRPr>
          </a:p>
          <a:p>
            <a:r>
              <a:rPr lang="ja-JP" altLang="en-US" sz="1400" b="1" dirty="0" smtClean="0">
                <a:solidFill>
                  <a:srgbClr val="FF0000"/>
                </a:solidFill>
              </a:rPr>
              <a:t>　　　なく本人の申し出によって「</a:t>
            </a:r>
            <a:r>
              <a:rPr lang="en-US" altLang="ja-JP" sz="1400" b="1" dirty="0" smtClean="0">
                <a:solidFill>
                  <a:srgbClr val="FF0000"/>
                </a:solidFill>
              </a:rPr>
              <a:t>『</a:t>
            </a:r>
            <a:r>
              <a:rPr lang="ja-JP" altLang="en-US" sz="1400" b="1" dirty="0" smtClean="0">
                <a:solidFill>
                  <a:srgbClr val="FF0000"/>
                </a:solidFill>
              </a:rPr>
              <a:t>朝型</a:t>
            </a:r>
            <a:r>
              <a:rPr lang="en-US" altLang="ja-JP" sz="1400" b="1" dirty="0" smtClean="0">
                <a:solidFill>
                  <a:srgbClr val="FF0000"/>
                </a:solidFill>
              </a:rPr>
              <a:t>』</a:t>
            </a:r>
            <a:r>
              <a:rPr lang="ja-JP" altLang="en-US" sz="1400" b="1" dirty="0" smtClean="0">
                <a:solidFill>
                  <a:srgbClr val="FF0000"/>
                </a:solidFill>
              </a:rPr>
              <a:t>の働き方」から離脱できるようにする</a:t>
            </a:r>
            <a:r>
              <a:rPr lang="ja-JP" altLang="en-US" sz="1400" dirty="0" smtClean="0"/>
              <a:t>ことも必要。</a:t>
            </a:r>
            <a:endParaRPr lang="en-US" altLang="ja-JP" sz="1400" dirty="0" smtClean="0"/>
          </a:p>
          <a:p>
            <a:r>
              <a:rPr lang="ja-JP" altLang="en-US" sz="1400" dirty="0" smtClean="0"/>
              <a:t>　　・「</a:t>
            </a:r>
            <a:r>
              <a:rPr lang="en-US" altLang="ja-JP" sz="1400" dirty="0" smtClean="0"/>
              <a:t>『</a:t>
            </a:r>
            <a:r>
              <a:rPr lang="ja-JP" altLang="en-US" sz="1400" dirty="0" smtClean="0"/>
              <a:t>朝型</a:t>
            </a:r>
            <a:r>
              <a:rPr lang="en-US" altLang="ja-JP" sz="1400" dirty="0" smtClean="0"/>
              <a:t>』</a:t>
            </a:r>
            <a:r>
              <a:rPr lang="ja-JP" altLang="en-US" sz="1400" dirty="0" smtClean="0"/>
              <a:t>の働き方」を導入する場合、かえって長時間労働が助長されることとならないよう、夕方</a:t>
            </a:r>
            <a:endParaRPr lang="en-US" altLang="ja-JP" sz="1400" dirty="0" smtClean="0"/>
          </a:p>
          <a:p>
            <a:r>
              <a:rPr lang="ja-JP" altLang="en-US" sz="1400" dirty="0" smtClean="0"/>
              <a:t>　　　</a:t>
            </a:r>
            <a:r>
              <a:rPr lang="ja-JP" altLang="en-US" sz="1400" dirty="0" err="1" smtClean="0"/>
              <a:t>での</a:t>
            </a:r>
            <a:r>
              <a:rPr lang="ja-JP" altLang="en-US" sz="1400" dirty="0" smtClean="0"/>
              <a:t>退社を徹底するなど、</a:t>
            </a:r>
            <a:r>
              <a:rPr lang="ja-JP" altLang="en-US" sz="1400" b="1" dirty="0" smtClean="0">
                <a:solidFill>
                  <a:srgbClr val="FF0000"/>
                </a:solidFill>
              </a:rPr>
              <a:t>使用者によって実労働時間が厳格に管理</a:t>
            </a:r>
            <a:r>
              <a:rPr lang="ja-JP" altLang="en-US" sz="1400" dirty="0" smtClean="0"/>
              <a:t>されるべき。</a:t>
            </a:r>
            <a:endParaRPr lang="en-US" altLang="ja-JP" sz="1400" dirty="0" smtClean="0"/>
          </a:p>
          <a:p>
            <a:endParaRPr lang="ja-JP" altLang="en-US" sz="1500" dirty="0"/>
          </a:p>
        </p:txBody>
      </p:sp>
      <p:sp>
        <p:nvSpPr>
          <p:cNvPr id="21" name="角丸四角形 20"/>
          <p:cNvSpPr/>
          <p:nvPr/>
        </p:nvSpPr>
        <p:spPr>
          <a:xfrm>
            <a:off x="716802" y="3028511"/>
            <a:ext cx="4652825" cy="324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solidFill>
                  <a:srgbClr val="000000"/>
                </a:solidFill>
              </a:rPr>
              <a:t>　連合の考え方</a:t>
            </a:r>
            <a:endParaRPr lang="ja-JP" altLang="en-US" sz="1600" dirty="0" smtClean="0">
              <a:solidFill>
                <a:srgbClr val="000000"/>
              </a:solidFill>
            </a:endParaRPr>
          </a:p>
        </p:txBody>
      </p:sp>
      <p:sp>
        <p:nvSpPr>
          <p:cNvPr id="14" name="角丸四角形 13"/>
          <p:cNvSpPr/>
          <p:nvPr/>
        </p:nvSpPr>
        <p:spPr>
          <a:xfrm>
            <a:off x="650334" y="1101831"/>
            <a:ext cx="4652825" cy="324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t>　</a:t>
            </a:r>
            <a:r>
              <a:rPr lang="ja-JP" altLang="en-US" sz="1600" b="1" dirty="0" smtClean="0"/>
              <a:t>「日本再興戦略　改訂</a:t>
            </a:r>
            <a:r>
              <a:rPr lang="en-US" altLang="ja-JP" sz="1600" b="1" dirty="0" smtClean="0"/>
              <a:t>2014</a:t>
            </a:r>
            <a:r>
              <a:rPr lang="ja-JP" altLang="en-US" sz="1600" b="1" dirty="0" smtClean="0"/>
              <a:t>」における内容</a:t>
            </a:r>
          </a:p>
        </p:txBody>
      </p:sp>
      <p:sp>
        <p:nvSpPr>
          <p:cNvPr id="12" name="タイトル 3"/>
          <p:cNvSpPr txBox="1">
            <a:spLocks/>
          </p:cNvSpPr>
          <p:nvPr/>
        </p:nvSpPr>
        <p:spPr>
          <a:xfrm>
            <a:off x="422031" y="337407"/>
            <a:ext cx="7596554" cy="504825"/>
          </a:xfrm>
          <a:prstGeom prst="rect">
            <a:avLst/>
          </a:prstGeom>
        </p:spPr>
        <p:txBody>
          <a:bodyPr/>
          <a:lstStyle/>
          <a:p>
            <a:pPr>
              <a:defRPr/>
            </a:pPr>
            <a:r>
              <a:rPr lang="ja-JP" altLang="en-US" sz="2000" kern="0" dirty="0" smtClean="0">
                <a:solidFill>
                  <a:schemeClr val="tx2"/>
                </a:solidFill>
                <a:ea typeface="ＭＳ Ｐゴシック" pitchFamily="50" charset="-128"/>
              </a:rPr>
              <a:t>政府提案に対する連合の考え方①　</a:t>
            </a:r>
            <a:endParaRPr lang="en-US" altLang="ja-JP" sz="2000" kern="0" dirty="0">
              <a:solidFill>
                <a:schemeClr val="tx2"/>
              </a:solidFill>
              <a:ea typeface="ＭＳ Ｐゴシック" pitchFamily="50" charset="-128"/>
            </a:endParaRPr>
          </a:p>
        </p:txBody>
      </p:sp>
    </p:spTree>
  </p:cSld>
  <p:clrMapOvr>
    <a:masterClrMapping/>
  </p:clrMapOvr>
  <p:transition advClick="0" advTm="7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432289" y="770794"/>
            <a:ext cx="7596554" cy="165100"/>
          </a:xfrm>
          <a:prstGeom prst="rect">
            <a:avLst/>
          </a:prstGeom>
          <a:noFill/>
          <a:ln w="9525">
            <a:noFill/>
            <a:miter lim="800000"/>
            <a:headEnd/>
            <a:tailEnd/>
          </a:ln>
        </p:spPr>
      </p:pic>
      <p:sp>
        <p:nvSpPr>
          <p:cNvPr id="5" name="角丸四角形 6"/>
          <p:cNvSpPr>
            <a:spLocks noChangeArrowheads="1"/>
          </p:cNvSpPr>
          <p:nvPr/>
        </p:nvSpPr>
        <p:spPr bwMode="auto">
          <a:xfrm>
            <a:off x="384458" y="991878"/>
            <a:ext cx="8441553" cy="5677481"/>
          </a:xfrm>
          <a:prstGeom prst="roundRect">
            <a:avLst>
              <a:gd name="adj" fmla="val 6024"/>
            </a:avLst>
          </a:prstGeom>
          <a:solidFill>
            <a:srgbClr val="FFFFCC"/>
          </a:solidFill>
          <a:ln w="19050" cmpd="thickThin" algn="ctr">
            <a:noFill/>
            <a:round/>
            <a:headEnd/>
            <a:tailEnd/>
          </a:ln>
        </p:spPr>
        <p:txBody>
          <a:bodyPr lIns="91429" tIns="45714" rIns="91429" bIns="45714" anchor="ctr"/>
          <a:lstStyle/>
          <a:p>
            <a:pPr marL="174625" indent="-174625">
              <a:defRPr/>
            </a:pPr>
            <a:endParaRPr lang="en-US" altLang="ja-JP" sz="1400" dirty="0" smtClean="0"/>
          </a:p>
          <a:p>
            <a:pPr marL="174625" indent="-174625">
              <a:defRPr/>
            </a:pPr>
            <a:r>
              <a:rPr lang="ja-JP" altLang="en-US" sz="1400" dirty="0" smtClean="0"/>
              <a:t>　</a:t>
            </a:r>
            <a:endParaRPr lang="en-US" altLang="ja-JP" sz="1400" dirty="0" smtClean="0"/>
          </a:p>
          <a:p>
            <a:pPr marL="174625" indent="-174625">
              <a:defRPr/>
            </a:pPr>
            <a:endParaRPr lang="en-US" altLang="ja-JP" sz="1400" dirty="0" smtClean="0"/>
          </a:p>
          <a:p>
            <a:pPr marL="174625" indent="-174625">
              <a:defRPr/>
            </a:pPr>
            <a:endParaRPr lang="en-US" altLang="ja-JP" sz="1400"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ja-JP"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dirty="0" smtClean="0"/>
          </a:p>
          <a:p>
            <a:pPr marL="174625" indent="-174625" hangingPunct="1">
              <a:defRPr/>
            </a:pPr>
            <a:endParaRPr lang="ja-JP" altLang="en-US" sz="1400" dirty="0">
              <a:solidFill>
                <a:srgbClr val="000000"/>
              </a:solidFill>
              <a:latin typeface="+mn-ea"/>
              <a:ea typeface="+mn-ea"/>
            </a:endParaRPr>
          </a:p>
        </p:txBody>
      </p:sp>
      <p:sp>
        <p:nvSpPr>
          <p:cNvPr id="15" name="角丸四角形 6"/>
          <p:cNvSpPr>
            <a:spLocks noChangeArrowheads="1"/>
          </p:cNvSpPr>
          <p:nvPr/>
        </p:nvSpPr>
        <p:spPr bwMode="auto">
          <a:xfrm>
            <a:off x="650333" y="1988842"/>
            <a:ext cx="7510989" cy="792087"/>
          </a:xfrm>
          <a:prstGeom prst="roundRect">
            <a:avLst>
              <a:gd name="adj" fmla="val 12190"/>
            </a:avLst>
          </a:prstGeom>
          <a:solidFill>
            <a:schemeClr val="bg2">
              <a:lumMod val="20000"/>
              <a:lumOff val="80000"/>
            </a:schemeClr>
          </a:solidFill>
          <a:ln w="19050" cmpd="thickThin" algn="ctr">
            <a:noFill/>
            <a:round/>
            <a:headEnd/>
            <a:tailEnd/>
          </a:ln>
        </p:spPr>
        <p:txBody>
          <a:bodyPr lIns="91429" tIns="45714" rIns="91429" bIns="45714" anchor="ctr"/>
          <a:lstStyle/>
          <a:p>
            <a:pPr>
              <a:defRPr/>
            </a:pPr>
            <a:r>
              <a:rPr lang="ja-JP" altLang="en-US" sz="1200" dirty="0" smtClean="0"/>
              <a:t> </a:t>
            </a:r>
            <a:endParaRPr lang="ja-JP" altLang="en-US" sz="1200" dirty="0"/>
          </a:p>
        </p:txBody>
      </p:sp>
      <p:sp>
        <p:nvSpPr>
          <p:cNvPr id="16" name="角丸四角形 6"/>
          <p:cNvSpPr>
            <a:spLocks noChangeArrowheads="1"/>
          </p:cNvSpPr>
          <p:nvPr/>
        </p:nvSpPr>
        <p:spPr bwMode="auto">
          <a:xfrm>
            <a:off x="650332" y="1394629"/>
            <a:ext cx="8026123" cy="1368152"/>
          </a:xfrm>
          <a:prstGeom prst="roundRect">
            <a:avLst>
              <a:gd name="adj" fmla="val 12190"/>
            </a:avLst>
          </a:prstGeom>
          <a:solidFill>
            <a:schemeClr val="bg2">
              <a:lumMod val="20000"/>
              <a:lumOff val="80000"/>
            </a:schemeClr>
          </a:solidFill>
          <a:ln w="19050" cmpd="thickThin" algn="ctr">
            <a:noFill/>
            <a:round/>
            <a:headEnd/>
            <a:tailEnd/>
          </a:ln>
        </p:spPr>
        <p:txBody>
          <a:bodyPr lIns="91429" tIns="45714" rIns="91429" bIns="45714" anchor="ctr"/>
          <a:lstStyle/>
          <a:p>
            <a:r>
              <a:rPr lang="ja-JP" altLang="en-US" sz="1500" b="1" dirty="0" smtClean="0">
                <a:latin typeface="+mn-ea"/>
                <a:ea typeface="+mn-ea"/>
              </a:rPr>
              <a:t>（２）時間ではなく成果で評価される制度への改革　</a:t>
            </a:r>
            <a:endParaRPr lang="en-US" altLang="ja-JP" sz="1500" b="1" dirty="0" smtClean="0">
              <a:latin typeface="+mn-ea"/>
              <a:ea typeface="+mn-ea"/>
            </a:endParaRPr>
          </a:p>
          <a:p>
            <a:pPr marL="174625" indent="-174625"/>
            <a:r>
              <a:rPr lang="ja-JP" altLang="en-US" sz="1500" b="1" dirty="0" smtClean="0">
                <a:latin typeface="+mn-ea"/>
                <a:ea typeface="+mn-ea"/>
              </a:rPr>
              <a:t>　　「一定の年収要件（例えば少なくとも年収</a:t>
            </a:r>
            <a:r>
              <a:rPr lang="en-US" altLang="ja-JP" sz="1500" b="1" dirty="0" smtClean="0">
                <a:latin typeface="+mn-ea"/>
                <a:ea typeface="+mn-ea"/>
              </a:rPr>
              <a:t>1000</a:t>
            </a:r>
            <a:r>
              <a:rPr lang="ja-JP" altLang="en-US" sz="1500" b="1" dirty="0" smtClean="0">
                <a:latin typeface="+mn-ea"/>
                <a:ea typeface="+mn-ea"/>
              </a:rPr>
              <a:t>万円以上）を満たし、職務の範囲が明確で高度な職業能力を有する労働者」</a:t>
            </a:r>
            <a:r>
              <a:rPr lang="ja-JP" altLang="en-US" sz="1500" dirty="0" smtClean="0">
                <a:latin typeface="+mn-ea"/>
                <a:ea typeface="+mn-ea"/>
              </a:rPr>
              <a:t>を対象に、</a:t>
            </a:r>
            <a:r>
              <a:rPr lang="ja-JP" altLang="en-US" sz="1500" b="1" dirty="0" smtClean="0">
                <a:latin typeface="+mn-ea"/>
                <a:ea typeface="+mn-ea"/>
              </a:rPr>
              <a:t>労働時間の長さと賃金のリンクを切り離した「新たな労働時間制度」を創設</a:t>
            </a:r>
            <a:r>
              <a:rPr lang="ja-JP" altLang="en-US" sz="1500" dirty="0" smtClean="0">
                <a:latin typeface="+mn-ea"/>
                <a:ea typeface="+mn-ea"/>
              </a:rPr>
              <a:t>することとし、労働政策審議会で検討し、結論を得た上で、次期通常国会を目途に所要の法的措置を講ずる。　（＝</a:t>
            </a:r>
            <a:r>
              <a:rPr lang="ja-JP" altLang="en-US" sz="1500" b="1" dirty="0" smtClean="0">
                <a:solidFill>
                  <a:srgbClr val="FF0000"/>
                </a:solidFill>
                <a:latin typeface="+mn-ea"/>
                <a:ea typeface="+mn-ea"/>
              </a:rPr>
              <a:t>ホワイトカラー・イグゼンプションの創設）</a:t>
            </a:r>
            <a:endParaRPr lang="ja-JP" altLang="en-US" sz="1500" dirty="0">
              <a:latin typeface="+mn-ea"/>
              <a:ea typeface="+mn-ea"/>
            </a:endParaRPr>
          </a:p>
        </p:txBody>
      </p:sp>
      <p:sp>
        <p:nvSpPr>
          <p:cNvPr id="17" name="フローチャート : 組合せ 16"/>
          <p:cNvSpPr/>
          <p:nvPr/>
        </p:nvSpPr>
        <p:spPr>
          <a:xfrm>
            <a:off x="2843808" y="2872397"/>
            <a:ext cx="2858965" cy="196563"/>
          </a:xfrm>
          <a:prstGeom prst="flowChartMerg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2" name="角丸四角形 6"/>
          <p:cNvSpPr>
            <a:spLocks noChangeArrowheads="1"/>
          </p:cNvSpPr>
          <p:nvPr/>
        </p:nvSpPr>
        <p:spPr bwMode="auto">
          <a:xfrm>
            <a:off x="650332" y="3483808"/>
            <a:ext cx="8026123" cy="3185552"/>
          </a:xfrm>
          <a:prstGeom prst="roundRect">
            <a:avLst>
              <a:gd name="adj" fmla="val 8689"/>
            </a:avLst>
          </a:prstGeom>
          <a:solidFill>
            <a:schemeClr val="bg2">
              <a:lumMod val="20000"/>
              <a:lumOff val="80000"/>
            </a:schemeClr>
          </a:solidFill>
          <a:ln w="19050" cmpd="thickThin" algn="ctr">
            <a:noFill/>
            <a:round/>
            <a:headEnd/>
            <a:tailEnd/>
          </a:ln>
        </p:spPr>
        <p:txBody>
          <a:bodyPr lIns="91429" tIns="45714" rIns="91429" bIns="45714" anchor="ctr"/>
          <a:lstStyle/>
          <a:p>
            <a:r>
              <a:rPr lang="ja-JP" altLang="en-US" sz="1500" b="1" dirty="0" smtClean="0"/>
              <a:t>（１）「労働時間の長さと賃金のリンクを切り離した新たな労働時間制度」</a:t>
            </a:r>
          </a:p>
          <a:p>
            <a:r>
              <a:rPr lang="ja-JP" altLang="en-US" sz="1400" dirty="0" smtClean="0"/>
              <a:t>　　・労働時間の量的上限規制を設けることなく、労働時間の長さと賃金のリンクを切り離すことを目的</a:t>
            </a:r>
            <a:endParaRPr lang="en-US" altLang="ja-JP" sz="1400" dirty="0" smtClean="0"/>
          </a:p>
          <a:p>
            <a:r>
              <a:rPr lang="ja-JP" altLang="en-US" sz="1400" dirty="0" smtClean="0"/>
              <a:t>　　　に労働時間規制の適用除外が新たに設けられた場合、</a:t>
            </a:r>
            <a:r>
              <a:rPr lang="ja-JP" altLang="en-US" sz="1400" b="1" dirty="0" smtClean="0">
                <a:solidFill>
                  <a:srgbClr val="FF0000"/>
                </a:solidFill>
              </a:rPr>
              <a:t>対象となる労働者は労働時間に関する</a:t>
            </a:r>
            <a:endParaRPr lang="en-US" altLang="ja-JP" sz="1400" b="1" dirty="0" smtClean="0">
              <a:solidFill>
                <a:srgbClr val="FF0000"/>
              </a:solidFill>
            </a:endParaRPr>
          </a:p>
          <a:p>
            <a:r>
              <a:rPr lang="ja-JP" altLang="en-US" sz="1400" b="1" dirty="0" smtClean="0">
                <a:solidFill>
                  <a:srgbClr val="FF0000"/>
                </a:solidFill>
              </a:rPr>
              <a:t>　　　基本的かつ最低限のルールの保護さえ受けられなくなる</a:t>
            </a:r>
            <a:r>
              <a:rPr lang="ja-JP" altLang="en-US" sz="1400" dirty="0" smtClean="0"/>
              <a:t>。そうした中で成果のみが求められれば、</a:t>
            </a:r>
            <a:endParaRPr lang="en-US" altLang="ja-JP" sz="1400" dirty="0" smtClean="0"/>
          </a:p>
          <a:p>
            <a:r>
              <a:rPr lang="ja-JP" altLang="en-US" sz="1400" dirty="0" smtClean="0"/>
              <a:t>　　　 </a:t>
            </a:r>
            <a:r>
              <a:rPr lang="ja-JP" altLang="en-US" sz="1400" b="1" dirty="0" smtClean="0">
                <a:solidFill>
                  <a:srgbClr val="FF0000"/>
                </a:solidFill>
              </a:rPr>
              <a:t>対象労働者について長時間労働が助長されることになる</a:t>
            </a:r>
            <a:r>
              <a:rPr lang="ja-JP" altLang="en-US" sz="1400" dirty="0" smtClean="0"/>
              <a:t>のは明らか。</a:t>
            </a:r>
          </a:p>
          <a:p>
            <a:r>
              <a:rPr lang="ja-JP" altLang="en-US" sz="1400" dirty="0" smtClean="0"/>
              <a:t>　　・ワーク・ライフ・バランスに反し、過重労働による精神疾患や過労自殺、過労死等の健康・安全を</a:t>
            </a:r>
            <a:endParaRPr lang="en-US" altLang="ja-JP" sz="1400" dirty="0" smtClean="0"/>
          </a:p>
          <a:p>
            <a:r>
              <a:rPr lang="ja-JP" altLang="en-US" sz="1400" dirty="0" smtClean="0"/>
              <a:t>　　　害する事態を招くことになる</a:t>
            </a:r>
            <a:r>
              <a:rPr lang="ja-JP" altLang="en-US" sz="1400" b="1" u="sng" dirty="0" smtClean="0"/>
              <a:t>当該制度を容認することはできない。</a:t>
            </a:r>
            <a:endParaRPr lang="en-US" altLang="ja-JP" sz="1400" b="1" u="sng" dirty="0" smtClean="0"/>
          </a:p>
          <a:p>
            <a:endParaRPr lang="ja-JP" altLang="en-US" sz="800" dirty="0" smtClean="0"/>
          </a:p>
          <a:p>
            <a:r>
              <a:rPr lang="ja-JP" altLang="en-US" sz="1500" b="1" dirty="0" smtClean="0"/>
              <a:t>（２）「年収要件」と「職務要件」</a:t>
            </a:r>
          </a:p>
          <a:p>
            <a:r>
              <a:rPr lang="ja-JP" altLang="en-US" sz="1400" dirty="0" smtClean="0"/>
              <a:t>　　・仮に年収要件が導入されてしまえば、</a:t>
            </a:r>
            <a:r>
              <a:rPr lang="ja-JP" altLang="en-US" sz="1400" b="1" dirty="0" smtClean="0">
                <a:solidFill>
                  <a:srgbClr val="FF0000"/>
                </a:solidFill>
              </a:rPr>
              <a:t>将来的には切り下げに歯止めがかからなくなる懸念</a:t>
            </a:r>
            <a:r>
              <a:rPr lang="ja-JP" altLang="en-US" sz="1400" dirty="0" smtClean="0"/>
              <a:t>が大き</a:t>
            </a:r>
            <a:endParaRPr lang="en-US" altLang="ja-JP" sz="1400" dirty="0" smtClean="0"/>
          </a:p>
          <a:p>
            <a:r>
              <a:rPr lang="ja-JP" altLang="en-US" sz="1400" dirty="0" smtClean="0"/>
              <a:t>　　　い。また、「年収」と「職務」を要件に労働者の生命・健康を守る労働時間規制を適用除外とする</a:t>
            </a:r>
            <a:endParaRPr lang="en-US" altLang="ja-JP" sz="1400" dirty="0" smtClean="0"/>
          </a:p>
          <a:p>
            <a:r>
              <a:rPr lang="ja-JP" altLang="en-US" sz="1400" dirty="0" smtClean="0"/>
              <a:t>　　　ことが許されるとする</a:t>
            </a:r>
            <a:r>
              <a:rPr lang="ja-JP" altLang="en-US" sz="1400" b="1" dirty="0" smtClean="0">
                <a:solidFill>
                  <a:srgbClr val="FF0000"/>
                </a:solidFill>
              </a:rPr>
              <a:t>合理的理由を見出すことはできない。</a:t>
            </a:r>
          </a:p>
          <a:p>
            <a:r>
              <a:rPr lang="ja-JP" altLang="en-US" sz="1400" dirty="0" smtClean="0"/>
              <a:t>　　・労働者の健康・安全を確保する観点から、</a:t>
            </a:r>
            <a:r>
              <a:rPr lang="ja-JP" altLang="en-US" sz="1400" b="1" u="sng" dirty="0" smtClean="0"/>
              <a:t>高い年収を得てさえいれば労働時間規制を適用除外と</a:t>
            </a:r>
            <a:endParaRPr lang="en-US" altLang="ja-JP" sz="1400" b="1" u="sng" dirty="0" smtClean="0"/>
          </a:p>
          <a:p>
            <a:r>
              <a:rPr lang="ja-JP" altLang="en-US" sz="1400" b="1" dirty="0" smtClean="0"/>
              <a:t>　　　</a:t>
            </a:r>
            <a:r>
              <a:rPr lang="ja-JP" altLang="en-US" sz="1400" b="1" u="sng" dirty="0" smtClean="0"/>
              <a:t>することが許されるとする考え方は認められない。</a:t>
            </a:r>
            <a:endParaRPr lang="ja-JP" altLang="en-US" sz="1400" b="1" u="sng" dirty="0"/>
          </a:p>
        </p:txBody>
      </p:sp>
      <p:sp>
        <p:nvSpPr>
          <p:cNvPr id="14" name="角丸四角形 13"/>
          <p:cNvSpPr/>
          <p:nvPr/>
        </p:nvSpPr>
        <p:spPr>
          <a:xfrm>
            <a:off x="650333" y="1062940"/>
            <a:ext cx="4652308" cy="324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t>「日本再興戦略　改訂</a:t>
            </a:r>
            <a:r>
              <a:rPr lang="en-US" altLang="ja-JP" sz="1600" b="1" dirty="0" smtClean="0"/>
              <a:t>2014</a:t>
            </a:r>
            <a:r>
              <a:rPr lang="ja-JP" altLang="en-US" sz="1600" b="1" dirty="0" smtClean="0"/>
              <a:t>」における内容</a:t>
            </a:r>
          </a:p>
        </p:txBody>
      </p:sp>
      <p:sp>
        <p:nvSpPr>
          <p:cNvPr id="21" name="角丸四角形 20"/>
          <p:cNvSpPr/>
          <p:nvPr/>
        </p:nvSpPr>
        <p:spPr>
          <a:xfrm>
            <a:off x="650333" y="3165531"/>
            <a:ext cx="4652308" cy="324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t>　</a:t>
            </a:r>
            <a:r>
              <a:rPr lang="ja-JP" altLang="en-US" sz="1600" b="1" dirty="0" smtClean="0">
                <a:solidFill>
                  <a:srgbClr val="000000"/>
                </a:solidFill>
              </a:rPr>
              <a:t>連合の考え方</a:t>
            </a:r>
            <a:endParaRPr lang="ja-JP" altLang="en-US" sz="1600" dirty="0" smtClean="0">
              <a:solidFill>
                <a:srgbClr val="000000"/>
              </a:solidFill>
            </a:endParaRPr>
          </a:p>
        </p:txBody>
      </p:sp>
      <p:sp>
        <p:nvSpPr>
          <p:cNvPr id="18" name="タイトル 3"/>
          <p:cNvSpPr txBox="1">
            <a:spLocks/>
          </p:cNvSpPr>
          <p:nvPr/>
        </p:nvSpPr>
        <p:spPr>
          <a:xfrm>
            <a:off x="422031" y="337407"/>
            <a:ext cx="7596554" cy="504825"/>
          </a:xfrm>
          <a:prstGeom prst="rect">
            <a:avLst/>
          </a:prstGeom>
        </p:spPr>
        <p:txBody>
          <a:bodyPr/>
          <a:lstStyle/>
          <a:p>
            <a:pPr>
              <a:defRPr/>
            </a:pPr>
            <a:r>
              <a:rPr lang="ja-JP" altLang="en-US" sz="2000" kern="0" dirty="0" smtClean="0">
                <a:solidFill>
                  <a:schemeClr val="tx2"/>
                </a:solidFill>
                <a:ea typeface="ＭＳ Ｐゴシック" pitchFamily="50" charset="-128"/>
              </a:rPr>
              <a:t>政府提案に対する連合の考え方②　</a:t>
            </a:r>
            <a:endParaRPr lang="en-US" altLang="ja-JP" sz="2000" kern="0" dirty="0">
              <a:solidFill>
                <a:schemeClr val="tx2"/>
              </a:solidFill>
              <a:ea typeface="ＭＳ Ｐゴシック" pitchFamily="50" charset="-128"/>
            </a:endParaRPr>
          </a:p>
        </p:txBody>
      </p:sp>
      <p:sp>
        <p:nvSpPr>
          <p:cNvPr id="12" name="スライド番号プレースホルダ 11"/>
          <p:cNvSpPr>
            <a:spLocks noGrp="1"/>
          </p:cNvSpPr>
          <p:nvPr>
            <p:ph type="sldNum" sz="quarter" idx="12"/>
          </p:nvPr>
        </p:nvSpPr>
        <p:spPr/>
        <p:txBody>
          <a:bodyPr/>
          <a:lstStyle/>
          <a:p>
            <a:pPr>
              <a:defRPr/>
            </a:pPr>
            <a:fld id="{AD212BED-7B6B-4B2B-8C57-812BD652112D}" type="slidenum">
              <a:rPr lang="en-US" altLang="ja-JP" smtClean="0"/>
              <a:pPr>
                <a:defRPr/>
              </a:pPr>
              <a:t>15</a:t>
            </a:fld>
            <a:endParaRPr lang="en-US" altLang="ja-JP" dirty="0"/>
          </a:p>
        </p:txBody>
      </p:sp>
    </p:spTree>
  </p:cSld>
  <p:clrMapOvr>
    <a:masterClrMapping/>
  </p:clrMapOvr>
  <p:transition advClick="0" advTm="7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432289" y="793096"/>
            <a:ext cx="7596554" cy="165100"/>
          </a:xfrm>
          <a:prstGeom prst="rect">
            <a:avLst/>
          </a:prstGeom>
          <a:noFill/>
          <a:ln w="9525">
            <a:noFill/>
            <a:miter lim="800000"/>
            <a:headEnd/>
            <a:tailEnd/>
          </a:ln>
        </p:spPr>
      </p:pic>
      <p:sp>
        <p:nvSpPr>
          <p:cNvPr id="5" name="角丸四角形 6"/>
          <p:cNvSpPr>
            <a:spLocks noChangeArrowheads="1"/>
          </p:cNvSpPr>
          <p:nvPr/>
        </p:nvSpPr>
        <p:spPr bwMode="auto">
          <a:xfrm>
            <a:off x="450927" y="980728"/>
            <a:ext cx="8375084" cy="5616624"/>
          </a:xfrm>
          <a:prstGeom prst="roundRect">
            <a:avLst>
              <a:gd name="adj" fmla="val 6024"/>
            </a:avLst>
          </a:prstGeom>
          <a:solidFill>
            <a:srgbClr val="FFFFCC"/>
          </a:solidFill>
          <a:ln w="19050" cmpd="thickThin" algn="ctr">
            <a:noFill/>
            <a:round/>
            <a:headEnd/>
            <a:tailEnd/>
          </a:ln>
        </p:spPr>
        <p:txBody>
          <a:bodyPr lIns="91429" tIns="45714" rIns="91429" bIns="45714" anchor="ctr"/>
          <a:lstStyle/>
          <a:p>
            <a:pPr marL="174625" indent="-174625">
              <a:defRPr/>
            </a:pPr>
            <a:endParaRPr lang="en-US" altLang="ja-JP" sz="1400" dirty="0" smtClean="0"/>
          </a:p>
          <a:p>
            <a:pPr marL="174625" indent="-174625">
              <a:defRPr/>
            </a:pPr>
            <a:r>
              <a:rPr lang="ja-JP" altLang="en-US" sz="1400" dirty="0" smtClean="0"/>
              <a:t>　</a:t>
            </a:r>
            <a:endParaRPr lang="en-US" altLang="ja-JP" sz="1400" dirty="0" smtClean="0"/>
          </a:p>
          <a:p>
            <a:pPr marL="174625" indent="-174625">
              <a:defRPr/>
            </a:pPr>
            <a:endParaRPr lang="en-US" altLang="ja-JP" sz="1400" dirty="0" smtClean="0"/>
          </a:p>
          <a:p>
            <a:pPr marL="174625" indent="-174625">
              <a:defRPr/>
            </a:pPr>
            <a:endParaRPr lang="en-US" altLang="ja-JP" sz="1400"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ja-JP"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dirty="0" smtClean="0"/>
          </a:p>
          <a:p>
            <a:pPr marL="174625" indent="-174625" hangingPunct="1">
              <a:defRPr/>
            </a:pPr>
            <a:endParaRPr lang="ja-JP" altLang="en-US" sz="1400" dirty="0">
              <a:solidFill>
                <a:srgbClr val="000000"/>
              </a:solidFill>
              <a:latin typeface="+mn-ea"/>
              <a:ea typeface="+mn-ea"/>
            </a:endParaRPr>
          </a:p>
        </p:txBody>
      </p:sp>
      <p:sp>
        <p:nvSpPr>
          <p:cNvPr id="16" name="角丸四角形 6"/>
          <p:cNvSpPr>
            <a:spLocks noChangeArrowheads="1"/>
          </p:cNvSpPr>
          <p:nvPr/>
        </p:nvSpPr>
        <p:spPr bwMode="auto">
          <a:xfrm>
            <a:off x="650333" y="1522392"/>
            <a:ext cx="7909802" cy="1224136"/>
          </a:xfrm>
          <a:prstGeom prst="roundRect">
            <a:avLst>
              <a:gd name="adj" fmla="val 12190"/>
            </a:avLst>
          </a:prstGeom>
          <a:solidFill>
            <a:schemeClr val="bg2">
              <a:lumMod val="20000"/>
              <a:lumOff val="80000"/>
            </a:schemeClr>
          </a:solidFill>
          <a:ln w="19050" cmpd="thickThin" algn="ctr">
            <a:noFill/>
            <a:round/>
            <a:headEnd/>
            <a:tailEnd/>
          </a:ln>
        </p:spPr>
        <p:txBody>
          <a:bodyPr lIns="91429" tIns="45714" rIns="91429" bIns="45714" anchor="ctr"/>
          <a:lstStyle/>
          <a:p>
            <a:r>
              <a:rPr lang="ja-JP" altLang="en-US" sz="1500" b="1" dirty="0" smtClean="0">
                <a:latin typeface="+mj-ea"/>
                <a:ea typeface="+mj-ea"/>
              </a:rPr>
              <a:t>（３）裁量労働制の新たな枠組みの構築</a:t>
            </a:r>
          </a:p>
          <a:p>
            <a:pPr marL="174625"/>
            <a:r>
              <a:rPr lang="ja-JP" altLang="en-US" sz="1500" dirty="0" smtClean="0">
                <a:latin typeface="+mj-ea"/>
                <a:ea typeface="+mj-ea"/>
              </a:rPr>
              <a:t>　「企業の中核部門・研究開発部門等で裁量的に働く労働者」を対象に、</a:t>
            </a:r>
            <a:r>
              <a:rPr lang="ja-JP" altLang="en-US" sz="1500" b="1" dirty="0" smtClean="0">
                <a:latin typeface="+mj-ea"/>
                <a:ea typeface="+mj-ea"/>
              </a:rPr>
              <a:t>対象範囲や手続きを見直した</a:t>
            </a:r>
            <a:r>
              <a:rPr lang="ja-JP" altLang="en-US" sz="1500" b="1" dirty="0" smtClean="0">
                <a:solidFill>
                  <a:srgbClr val="FF0000"/>
                </a:solidFill>
                <a:latin typeface="+mj-ea"/>
                <a:ea typeface="+mj-ea"/>
              </a:rPr>
              <a:t>「裁量労働制の新たな枠組み」</a:t>
            </a:r>
            <a:r>
              <a:rPr lang="ja-JP" altLang="en-US" sz="1500" dirty="0" smtClean="0">
                <a:latin typeface="+mj-ea"/>
                <a:ea typeface="+mj-ea"/>
              </a:rPr>
              <a:t>を構築することとし、労働政策審議会で検討し、結論を得た上で、次期通常国会を目途に所要の法的措置を講ずる。</a:t>
            </a:r>
            <a:endParaRPr lang="ja-JP" altLang="en-US" sz="1500" dirty="0">
              <a:latin typeface="+mj-ea"/>
              <a:ea typeface="+mj-ea"/>
            </a:endParaRPr>
          </a:p>
        </p:txBody>
      </p:sp>
      <p:sp>
        <p:nvSpPr>
          <p:cNvPr id="17" name="フローチャート : 組合せ 16"/>
          <p:cNvSpPr/>
          <p:nvPr/>
        </p:nvSpPr>
        <p:spPr>
          <a:xfrm>
            <a:off x="3044089" y="3008103"/>
            <a:ext cx="2858965" cy="339632"/>
          </a:xfrm>
          <a:prstGeom prst="flowChartMerg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2" name="角丸四角形 6"/>
          <p:cNvSpPr>
            <a:spLocks noChangeArrowheads="1"/>
          </p:cNvSpPr>
          <p:nvPr/>
        </p:nvSpPr>
        <p:spPr bwMode="auto">
          <a:xfrm>
            <a:off x="650333" y="4005064"/>
            <a:ext cx="7909802" cy="2503080"/>
          </a:xfrm>
          <a:prstGeom prst="roundRect">
            <a:avLst>
              <a:gd name="adj" fmla="val 12190"/>
            </a:avLst>
          </a:prstGeom>
          <a:solidFill>
            <a:schemeClr val="bg2">
              <a:lumMod val="20000"/>
              <a:lumOff val="80000"/>
            </a:schemeClr>
          </a:solidFill>
          <a:ln w="19050" cmpd="thickThin" algn="ctr">
            <a:noFill/>
            <a:round/>
            <a:headEnd/>
            <a:tailEnd/>
          </a:ln>
        </p:spPr>
        <p:txBody>
          <a:bodyPr lIns="91429" tIns="45714" rIns="91429" bIns="45714" anchor="ctr"/>
          <a:lstStyle/>
          <a:p>
            <a:r>
              <a:rPr lang="ja-JP" altLang="en-US" sz="1400" dirty="0" smtClean="0"/>
              <a:t>・「裁量労働制の新たな枠組みの構築」や既存の裁量労働制の見直しにあたっては、</a:t>
            </a:r>
            <a:endParaRPr lang="en-US" altLang="ja-JP" sz="1400" dirty="0" smtClean="0"/>
          </a:p>
          <a:p>
            <a:r>
              <a:rPr lang="ja-JP" altLang="en-US" sz="1400" dirty="0" smtClean="0"/>
              <a:t>　長時間労働防止や健康確保の観点から、</a:t>
            </a:r>
            <a:r>
              <a:rPr lang="ja-JP" altLang="en-US" sz="1400" b="1" dirty="0" smtClean="0">
                <a:solidFill>
                  <a:srgbClr val="FF0000"/>
                </a:solidFill>
              </a:rPr>
              <a:t>適正な労働時間管理や健康・福祉確保措置の充実等こそ</a:t>
            </a:r>
            <a:endParaRPr lang="en-US" altLang="ja-JP" sz="1400" b="1" dirty="0" smtClean="0">
              <a:solidFill>
                <a:srgbClr val="FF0000"/>
              </a:solidFill>
            </a:endParaRPr>
          </a:p>
          <a:p>
            <a:r>
              <a:rPr lang="ja-JP" altLang="en-US" sz="1400" b="1" dirty="0" smtClean="0">
                <a:solidFill>
                  <a:srgbClr val="FF0000"/>
                </a:solidFill>
              </a:rPr>
              <a:t>　措置されるべき</a:t>
            </a:r>
            <a:r>
              <a:rPr lang="ja-JP" altLang="en-US" sz="1400" dirty="0" smtClean="0"/>
              <a:t>であり、</a:t>
            </a:r>
            <a:r>
              <a:rPr lang="ja-JP" altLang="en-US" sz="1400" b="1" u="sng" dirty="0" smtClean="0"/>
              <a:t>対象者の安易な拡大等は認められない。</a:t>
            </a:r>
            <a:endParaRPr lang="en-US" altLang="ja-JP" sz="1400" dirty="0" smtClean="0"/>
          </a:p>
          <a:p>
            <a:pPr marL="449263" indent="-449263"/>
            <a:r>
              <a:rPr lang="ja-JP" altLang="en-US" sz="1400" dirty="0" smtClean="0"/>
              <a:t>　</a:t>
            </a:r>
            <a:endParaRPr lang="en-US" altLang="ja-JP" sz="1400" dirty="0" smtClean="0"/>
          </a:p>
          <a:p>
            <a:pPr marL="449263" indent="-449263"/>
            <a:endParaRPr lang="en-US" altLang="ja-JP" sz="1400" dirty="0" smtClean="0"/>
          </a:p>
          <a:p>
            <a:pPr marL="449263" indent="-449263"/>
            <a:r>
              <a:rPr lang="ja-JP" altLang="en-US" sz="1400" dirty="0" smtClean="0"/>
              <a:t>　　</a:t>
            </a:r>
            <a:endParaRPr lang="en-US" altLang="ja-JP" sz="1400" dirty="0" smtClean="0"/>
          </a:p>
          <a:p>
            <a:pPr marL="449263" indent="-449263"/>
            <a:endParaRPr lang="en-US" altLang="ja-JP" sz="1400" dirty="0" smtClean="0"/>
          </a:p>
          <a:p>
            <a:pPr marL="449263" indent="-449263"/>
            <a:r>
              <a:rPr lang="ja-JP" altLang="en-US" sz="1400" dirty="0" smtClean="0"/>
              <a:t>　　　　　　　</a:t>
            </a:r>
            <a:endParaRPr lang="ja-JP" altLang="ja-JP" sz="1400" dirty="0" smtClean="0"/>
          </a:p>
        </p:txBody>
      </p:sp>
      <p:sp>
        <p:nvSpPr>
          <p:cNvPr id="14" name="角丸四角形 13"/>
          <p:cNvSpPr/>
          <p:nvPr/>
        </p:nvSpPr>
        <p:spPr>
          <a:xfrm>
            <a:off x="650333" y="1191650"/>
            <a:ext cx="4652308" cy="324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t>「日本再興戦略」改訂</a:t>
            </a:r>
            <a:r>
              <a:rPr lang="en-US" altLang="ja-JP" sz="1600" b="1" dirty="0" smtClean="0"/>
              <a:t>2014</a:t>
            </a:r>
            <a:r>
              <a:rPr lang="ja-JP" altLang="en-US" sz="1600" b="1" dirty="0" smtClean="0"/>
              <a:t>における内容</a:t>
            </a:r>
          </a:p>
        </p:txBody>
      </p:sp>
      <p:sp>
        <p:nvSpPr>
          <p:cNvPr id="21" name="角丸四角形 20"/>
          <p:cNvSpPr/>
          <p:nvPr/>
        </p:nvSpPr>
        <p:spPr>
          <a:xfrm>
            <a:off x="716802" y="3672754"/>
            <a:ext cx="4652308" cy="324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solidFill>
                  <a:srgbClr val="000000"/>
                </a:solidFill>
              </a:rPr>
              <a:t>　連合の考え方</a:t>
            </a:r>
            <a:endParaRPr lang="ja-JP" altLang="en-US" sz="1600" dirty="0" smtClean="0">
              <a:solidFill>
                <a:srgbClr val="000000"/>
              </a:solidFill>
            </a:endParaRPr>
          </a:p>
        </p:txBody>
      </p:sp>
      <p:sp>
        <p:nvSpPr>
          <p:cNvPr id="19" name="正方形/長方形 18"/>
          <p:cNvSpPr/>
          <p:nvPr/>
        </p:nvSpPr>
        <p:spPr>
          <a:xfrm>
            <a:off x="926996" y="5373216"/>
            <a:ext cx="7344816" cy="864096"/>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使用者には「裁量労働制」の適用対象者の労働時間を適正かつ厳格に把握する義務は課されておらず、</a:t>
            </a:r>
            <a:endParaRPr lang="en-US" altLang="ja-JP" sz="1200" dirty="0" smtClean="0">
              <a:solidFill>
                <a:schemeClr val="tx1"/>
              </a:solidFill>
            </a:endParaRPr>
          </a:p>
          <a:p>
            <a:r>
              <a:rPr lang="ja-JP" altLang="en-US" sz="1200" dirty="0" smtClean="0">
                <a:solidFill>
                  <a:schemeClr val="tx1"/>
                </a:solidFill>
              </a:rPr>
              <a:t>通常労働者に求められる労働時間管理ではなく、「勤務状況」の把握が求められているに過ぎない。</a:t>
            </a:r>
            <a:endParaRPr lang="en-US" altLang="ja-JP" sz="1200" dirty="0" smtClean="0">
              <a:solidFill>
                <a:schemeClr val="tx1"/>
              </a:solidFill>
            </a:endParaRPr>
          </a:p>
          <a:p>
            <a:r>
              <a:rPr lang="ja-JP" altLang="en-US" sz="1200" dirty="0" smtClean="0">
                <a:solidFill>
                  <a:schemeClr val="tx1"/>
                </a:solidFill>
              </a:rPr>
              <a:t>このような実労働時間の把握義務のあり方も問題。</a:t>
            </a:r>
            <a:endParaRPr kumimoji="1" lang="ja-JP" altLang="en-US" sz="1200" dirty="0">
              <a:solidFill>
                <a:schemeClr val="tx1"/>
              </a:solidFill>
            </a:endParaRPr>
          </a:p>
        </p:txBody>
      </p:sp>
      <p:sp>
        <p:nvSpPr>
          <p:cNvPr id="20" name="タイトル 3"/>
          <p:cNvSpPr txBox="1">
            <a:spLocks/>
          </p:cNvSpPr>
          <p:nvPr/>
        </p:nvSpPr>
        <p:spPr>
          <a:xfrm>
            <a:off x="422031" y="337407"/>
            <a:ext cx="7596554" cy="504825"/>
          </a:xfrm>
          <a:prstGeom prst="rect">
            <a:avLst/>
          </a:prstGeom>
        </p:spPr>
        <p:txBody>
          <a:bodyPr/>
          <a:lstStyle/>
          <a:p>
            <a:pPr>
              <a:defRPr/>
            </a:pPr>
            <a:r>
              <a:rPr lang="ja-JP" altLang="en-US" sz="2000" kern="0" dirty="0" smtClean="0">
                <a:solidFill>
                  <a:schemeClr val="tx2"/>
                </a:solidFill>
                <a:ea typeface="ＭＳ Ｐゴシック" pitchFamily="50" charset="-128"/>
              </a:rPr>
              <a:t>政府提案に対する連合の考え方③　</a:t>
            </a:r>
            <a:endParaRPr lang="en-US" altLang="ja-JP" sz="2000" kern="0" dirty="0">
              <a:solidFill>
                <a:schemeClr val="tx2"/>
              </a:solidFill>
              <a:ea typeface="ＭＳ Ｐゴシック" pitchFamily="50" charset="-128"/>
            </a:endParaRPr>
          </a:p>
        </p:txBody>
      </p:sp>
      <p:sp>
        <p:nvSpPr>
          <p:cNvPr id="12" name="スライド番号プレースホルダ 11"/>
          <p:cNvSpPr>
            <a:spLocks noGrp="1"/>
          </p:cNvSpPr>
          <p:nvPr>
            <p:ph type="sldNum" sz="quarter" idx="12"/>
          </p:nvPr>
        </p:nvSpPr>
        <p:spPr/>
        <p:txBody>
          <a:bodyPr/>
          <a:lstStyle/>
          <a:p>
            <a:pPr>
              <a:defRPr/>
            </a:pPr>
            <a:fld id="{AD212BED-7B6B-4B2B-8C57-812BD652112D}" type="slidenum">
              <a:rPr lang="en-US" altLang="ja-JP" smtClean="0"/>
              <a:pPr>
                <a:defRPr/>
              </a:pPr>
              <a:t>16</a:t>
            </a:fld>
            <a:endParaRPr lang="en-US" altLang="ja-JP" dirty="0"/>
          </a:p>
        </p:txBody>
      </p:sp>
    </p:spTree>
  </p:cSld>
  <p:clrMapOvr>
    <a:masterClrMapping/>
  </p:clrMapOvr>
  <p:transition advClick="0" advTm="7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6831943" y="6381750"/>
            <a:ext cx="2133600" cy="476250"/>
          </a:xfrm>
        </p:spPr>
        <p:txBody>
          <a:bodyPr/>
          <a:lstStyle/>
          <a:p>
            <a:pPr>
              <a:defRPr/>
            </a:pPr>
            <a:fld id="{3DB568EE-ACBE-405C-95F4-3B18DCC211C9}" type="slidenum">
              <a:rPr lang="en-US" altLang="ja-JP" smtClean="0"/>
              <a:pPr>
                <a:defRPr/>
              </a:pPr>
              <a:t>17</a:t>
            </a:fld>
            <a:endParaRPr lang="en-US" altLang="ja-JP" dirty="0"/>
          </a:p>
        </p:txBody>
      </p:sp>
      <p:pic>
        <p:nvPicPr>
          <p:cNvPr id="4" name="Picture 3"/>
          <p:cNvPicPr>
            <a:picLocks noChangeAspect="1" noChangeArrowheads="1"/>
          </p:cNvPicPr>
          <p:nvPr/>
        </p:nvPicPr>
        <p:blipFill>
          <a:blip r:embed="rId2"/>
          <a:srcRect/>
          <a:stretch>
            <a:fillRect/>
          </a:stretch>
        </p:blipFill>
        <p:spPr bwMode="auto">
          <a:xfrm>
            <a:off x="432289" y="759643"/>
            <a:ext cx="7596554" cy="165100"/>
          </a:xfrm>
          <a:prstGeom prst="rect">
            <a:avLst/>
          </a:prstGeom>
          <a:noFill/>
          <a:ln w="9525">
            <a:noFill/>
            <a:miter lim="800000"/>
            <a:headEnd/>
            <a:tailEnd/>
          </a:ln>
        </p:spPr>
      </p:pic>
      <p:sp>
        <p:nvSpPr>
          <p:cNvPr id="5" name="角丸四角形 6"/>
          <p:cNvSpPr>
            <a:spLocks noChangeArrowheads="1"/>
          </p:cNvSpPr>
          <p:nvPr/>
        </p:nvSpPr>
        <p:spPr bwMode="auto">
          <a:xfrm>
            <a:off x="539552" y="1052736"/>
            <a:ext cx="8303076" cy="5616624"/>
          </a:xfrm>
          <a:prstGeom prst="roundRect">
            <a:avLst>
              <a:gd name="adj" fmla="val 6024"/>
            </a:avLst>
          </a:prstGeom>
          <a:solidFill>
            <a:srgbClr val="FFFFCC"/>
          </a:solidFill>
          <a:ln w="19050" cmpd="thickThin" algn="ctr">
            <a:noFill/>
            <a:round/>
            <a:headEnd/>
            <a:tailEnd/>
          </a:ln>
        </p:spPr>
        <p:txBody>
          <a:bodyPr lIns="91429" tIns="45714" rIns="91429" bIns="45714" anchor="ctr"/>
          <a:lstStyle/>
          <a:p>
            <a:pPr marL="174625" indent="-174625">
              <a:defRPr/>
            </a:pPr>
            <a:endParaRPr lang="en-US" altLang="ja-JP" sz="1400" dirty="0" smtClean="0"/>
          </a:p>
          <a:p>
            <a:pPr marL="174625" indent="-174625">
              <a:defRPr/>
            </a:pPr>
            <a:r>
              <a:rPr lang="ja-JP" altLang="en-US" sz="1400" dirty="0" smtClean="0"/>
              <a:t>　</a:t>
            </a:r>
            <a:endParaRPr lang="en-US" altLang="ja-JP" sz="1400" dirty="0" smtClean="0"/>
          </a:p>
          <a:p>
            <a:pPr marL="174625" indent="-174625">
              <a:defRPr/>
            </a:pPr>
            <a:endParaRPr lang="en-US" altLang="ja-JP" sz="1400" dirty="0" smtClean="0"/>
          </a:p>
          <a:p>
            <a:pPr marL="174625" indent="-174625">
              <a:defRPr/>
            </a:pPr>
            <a:endParaRPr lang="en-US" altLang="ja-JP" sz="1400"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ja-JP"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b="1" dirty="0" smtClean="0"/>
          </a:p>
          <a:p>
            <a:pPr marL="174625" indent="-174625">
              <a:defRPr/>
            </a:pPr>
            <a:endParaRPr lang="en-US" altLang="ja-JP" sz="1400" dirty="0" smtClean="0"/>
          </a:p>
          <a:p>
            <a:pPr marL="174625" indent="-174625" hangingPunct="1">
              <a:defRPr/>
            </a:pPr>
            <a:endParaRPr lang="ja-JP" altLang="en-US" sz="1400" dirty="0">
              <a:solidFill>
                <a:srgbClr val="000000"/>
              </a:solidFill>
              <a:latin typeface="+mn-ea"/>
              <a:ea typeface="+mn-ea"/>
            </a:endParaRPr>
          </a:p>
        </p:txBody>
      </p:sp>
      <p:sp>
        <p:nvSpPr>
          <p:cNvPr id="15" name="角丸四角形 6"/>
          <p:cNvSpPr>
            <a:spLocks noChangeArrowheads="1"/>
          </p:cNvSpPr>
          <p:nvPr/>
        </p:nvSpPr>
        <p:spPr bwMode="auto">
          <a:xfrm>
            <a:off x="650333" y="1988842"/>
            <a:ext cx="7510989" cy="792087"/>
          </a:xfrm>
          <a:prstGeom prst="roundRect">
            <a:avLst>
              <a:gd name="adj" fmla="val 12190"/>
            </a:avLst>
          </a:prstGeom>
          <a:solidFill>
            <a:schemeClr val="bg2">
              <a:lumMod val="20000"/>
              <a:lumOff val="80000"/>
            </a:schemeClr>
          </a:solidFill>
          <a:ln w="19050" cmpd="thickThin" algn="ctr">
            <a:noFill/>
            <a:round/>
            <a:headEnd/>
            <a:tailEnd/>
          </a:ln>
        </p:spPr>
        <p:txBody>
          <a:bodyPr lIns="91429" tIns="45714" rIns="91429" bIns="45714" anchor="ctr"/>
          <a:lstStyle/>
          <a:p>
            <a:pPr>
              <a:defRPr/>
            </a:pPr>
            <a:r>
              <a:rPr lang="ja-JP" altLang="en-US" sz="1200" dirty="0" smtClean="0"/>
              <a:t> </a:t>
            </a:r>
            <a:endParaRPr lang="ja-JP" altLang="en-US" sz="1200" dirty="0"/>
          </a:p>
        </p:txBody>
      </p:sp>
      <p:sp>
        <p:nvSpPr>
          <p:cNvPr id="16" name="角丸四角形 6"/>
          <p:cNvSpPr>
            <a:spLocks noChangeArrowheads="1"/>
          </p:cNvSpPr>
          <p:nvPr/>
        </p:nvSpPr>
        <p:spPr bwMode="auto">
          <a:xfrm>
            <a:off x="650334" y="1556792"/>
            <a:ext cx="7882106" cy="1728192"/>
          </a:xfrm>
          <a:prstGeom prst="roundRect">
            <a:avLst>
              <a:gd name="adj" fmla="val 10068"/>
            </a:avLst>
          </a:prstGeom>
          <a:solidFill>
            <a:schemeClr val="bg2">
              <a:lumMod val="20000"/>
              <a:lumOff val="80000"/>
            </a:schemeClr>
          </a:solidFill>
          <a:ln w="19050" cmpd="thickThin" algn="ctr">
            <a:noFill/>
            <a:round/>
            <a:headEnd/>
            <a:tailEnd/>
          </a:ln>
        </p:spPr>
        <p:txBody>
          <a:bodyPr lIns="91429" tIns="45714" rIns="91429" bIns="45714" anchor="ctr"/>
          <a:lstStyle/>
          <a:p>
            <a:r>
              <a:rPr lang="ja-JP" altLang="en-US" sz="1500" b="1" dirty="0" smtClean="0">
                <a:latin typeface="+mj-ea"/>
                <a:ea typeface="+mj-ea"/>
              </a:rPr>
              <a:t>（４）フレックスタイム制の見直し</a:t>
            </a:r>
            <a:endParaRPr lang="en-US" altLang="ja-JP" sz="1500" dirty="0" smtClean="0">
              <a:latin typeface="+mj-ea"/>
              <a:ea typeface="+mj-ea"/>
            </a:endParaRPr>
          </a:p>
          <a:p>
            <a:pPr marL="174625" indent="-174625"/>
            <a:r>
              <a:rPr lang="ja-JP" altLang="en-US" sz="1500" dirty="0" smtClean="0">
                <a:latin typeface="+mj-ea"/>
                <a:ea typeface="+mj-ea"/>
              </a:rPr>
              <a:t>　　①月をまたいだ弾力的な労働時間の配分を可能とする</a:t>
            </a:r>
            <a:r>
              <a:rPr lang="ja-JP" altLang="en-US" sz="1500" b="1" dirty="0" smtClean="0">
                <a:latin typeface="+mj-ea"/>
                <a:ea typeface="+mj-ea"/>
              </a:rPr>
              <a:t>清算期間の延長</a:t>
            </a:r>
            <a:r>
              <a:rPr lang="ja-JP" altLang="en-US" sz="1500" dirty="0" smtClean="0">
                <a:latin typeface="+mj-ea"/>
                <a:ea typeface="+mj-ea"/>
              </a:rPr>
              <a:t>、</a:t>
            </a:r>
            <a:endParaRPr lang="en-US" altLang="ja-JP" sz="1500" dirty="0" smtClean="0">
              <a:latin typeface="+mj-ea"/>
              <a:ea typeface="+mj-ea"/>
            </a:endParaRPr>
          </a:p>
          <a:p>
            <a:pPr marL="174625" indent="-174625"/>
            <a:r>
              <a:rPr lang="ja-JP" altLang="en-US" sz="1500" dirty="0" smtClean="0">
                <a:latin typeface="+mj-ea"/>
                <a:ea typeface="+mj-ea"/>
              </a:rPr>
              <a:t>　　②決められた労働時間より早く仕事を終えた場合も、</a:t>
            </a:r>
            <a:r>
              <a:rPr lang="ja-JP" altLang="en-US" sz="1500" b="1" dirty="0" smtClean="0">
                <a:latin typeface="+mj-ea"/>
                <a:ea typeface="+mj-ea"/>
              </a:rPr>
              <a:t>年次有給休暇を活用</a:t>
            </a:r>
            <a:r>
              <a:rPr lang="ja-JP" altLang="en-US" sz="1500" dirty="0" smtClean="0">
                <a:latin typeface="+mj-ea"/>
                <a:ea typeface="+mj-ea"/>
              </a:rPr>
              <a:t>し、報酬を減らす</a:t>
            </a:r>
            <a:endParaRPr lang="en-US" altLang="ja-JP" sz="1500" dirty="0" smtClean="0">
              <a:latin typeface="+mj-ea"/>
              <a:ea typeface="+mj-ea"/>
            </a:endParaRPr>
          </a:p>
          <a:p>
            <a:pPr marL="174625" indent="-174625"/>
            <a:r>
              <a:rPr lang="ja-JP" altLang="en-US" sz="1500" dirty="0" smtClean="0">
                <a:latin typeface="+mj-ea"/>
                <a:ea typeface="+mj-ea"/>
              </a:rPr>
              <a:t>　　　　ことなく働くことができる仕組み等、</a:t>
            </a:r>
            <a:endParaRPr lang="en-US" altLang="ja-JP" sz="1500" dirty="0" smtClean="0">
              <a:latin typeface="+mj-ea"/>
              <a:ea typeface="+mj-ea"/>
            </a:endParaRPr>
          </a:p>
          <a:p>
            <a:pPr marL="174625" indent="-174625"/>
            <a:r>
              <a:rPr lang="ja-JP" altLang="en-US" sz="1500" dirty="0" smtClean="0">
                <a:latin typeface="+mj-ea"/>
                <a:ea typeface="+mj-ea"/>
              </a:rPr>
              <a:t>　　　フレックスタイムの見直しについて、労働政策審議会で検討し、結論を得た上で、次期通常</a:t>
            </a:r>
            <a:endParaRPr lang="en-US" altLang="ja-JP" sz="1500" dirty="0" smtClean="0">
              <a:latin typeface="+mj-ea"/>
              <a:ea typeface="+mj-ea"/>
            </a:endParaRPr>
          </a:p>
          <a:p>
            <a:pPr marL="174625" indent="-174625"/>
            <a:r>
              <a:rPr lang="ja-JP" altLang="en-US" sz="1500" dirty="0" smtClean="0">
                <a:latin typeface="+mj-ea"/>
                <a:ea typeface="+mj-ea"/>
              </a:rPr>
              <a:t>　　　国会を目途に法制上の措置を講ずる。</a:t>
            </a:r>
            <a:endParaRPr lang="ja-JP" altLang="en-US" sz="1500" dirty="0">
              <a:latin typeface="+mj-ea"/>
              <a:ea typeface="+mj-ea"/>
            </a:endParaRPr>
          </a:p>
        </p:txBody>
      </p:sp>
      <p:sp>
        <p:nvSpPr>
          <p:cNvPr id="17" name="フローチャート : 組合せ 16"/>
          <p:cNvSpPr/>
          <p:nvPr/>
        </p:nvSpPr>
        <p:spPr>
          <a:xfrm>
            <a:off x="2976746" y="3512159"/>
            <a:ext cx="2858965" cy="288032"/>
          </a:xfrm>
          <a:prstGeom prst="flowChartMerg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2" name="角丸四角形 6"/>
          <p:cNvSpPr>
            <a:spLocks noChangeArrowheads="1"/>
          </p:cNvSpPr>
          <p:nvPr/>
        </p:nvSpPr>
        <p:spPr bwMode="auto">
          <a:xfrm>
            <a:off x="650334" y="4336753"/>
            <a:ext cx="7852573" cy="2232248"/>
          </a:xfrm>
          <a:prstGeom prst="roundRect">
            <a:avLst>
              <a:gd name="adj" fmla="val 9679"/>
            </a:avLst>
          </a:prstGeom>
          <a:solidFill>
            <a:schemeClr val="bg2">
              <a:lumMod val="20000"/>
              <a:lumOff val="80000"/>
            </a:schemeClr>
          </a:solidFill>
          <a:ln w="19050" cmpd="thickThin" algn="ctr">
            <a:noFill/>
            <a:round/>
            <a:headEnd/>
            <a:tailEnd/>
          </a:ln>
        </p:spPr>
        <p:txBody>
          <a:bodyPr lIns="91429" tIns="45714" rIns="91429" bIns="45714" anchor="ctr"/>
          <a:lstStyle/>
          <a:p>
            <a:pPr marL="174625" indent="-174625"/>
            <a:r>
              <a:rPr lang="ja-JP" altLang="en-US" sz="1500" b="1" dirty="0" smtClean="0"/>
              <a:t>①「清算期間の延長」</a:t>
            </a:r>
            <a:endParaRPr lang="en-US" altLang="ja-JP" sz="1500" b="1" dirty="0" smtClean="0"/>
          </a:p>
          <a:p>
            <a:pPr marL="174625" indent="-174625"/>
            <a:r>
              <a:rPr lang="ja-JP" altLang="en-US" sz="1400" dirty="0" smtClean="0"/>
              <a:t>　・フレックスタイム制の精算期間の延長は、</a:t>
            </a:r>
            <a:r>
              <a:rPr lang="ja-JP" altLang="en-US" sz="1400" b="1" dirty="0" smtClean="0">
                <a:solidFill>
                  <a:srgbClr val="FF0000"/>
                </a:solidFill>
              </a:rPr>
              <a:t>現行の時間外割増賃金の支払い範囲を狭めかねず、</a:t>
            </a:r>
            <a:endParaRPr lang="en-US" altLang="ja-JP" sz="1400" b="1" dirty="0" smtClean="0">
              <a:solidFill>
                <a:srgbClr val="FF0000"/>
              </a:solidFill>
            </a:endParaRPr>
          </a:p>
          <a:p>
            <a:pPr marL="174625" indent="-174625"/>
            <a:r>
              <a:rPr lang="ja-JP" altLang="en-US" sz="1400" b="1" dirty="0" smtClean="0">
                <a:solidFill>
                  <a:srgbClr val="FF0000"/>
                </a:solidFill>
              </a:rPr>
              <a:t>　　業務量の多い時期に集中的に長時間労働をせざるを得なくなる危険性がある</a:t>
            </a:r>
            <a:r>
              <a:rPr lang="ja-JP" altLang="en-US" sz="1400" dirty="0" smtClean="0"/>
              <a:t>ため、</a:t>
            </a:r>
            <a:r>
              <a:rPr lang="ja-JP" altLang="en-US" sz="1400" b="1" u="sng" dirty="0" smtClean="0"/>
              <a:t>認められない。</a:t>
            </a:r>
            <a:endParaRPr lang="en-US" altLang="ja-JP" sz="1400" b="1" u="sng" dirty="0" smtClean="0"/>
          </a:p>
          <a:p>
            <a:pPr marL="174625" indent="-174625"/>
            <a:endParaRPr lang="en-US" altLang="ja-JP" sz="1000" dirty="0" smtClean="0"/>
          </a:p>
          <a:p>
            <a:pPr marL="174625" indent="-174625"/>
            <a:endParaRPr lang="en-US" altLang="ja-JP" sz="1000" dirty="0" smtClean="0"/>
          </a:p>
          <a:p>
            <a:r>
              <a:rPr lang="ja-JP" altLang="en-US" sz="1500" b="1" dirty="0" smtClean="0"/>
              <a:t>②「年次有給休暇を活用し、報酬を減らすことなく働くことができる仕組み」</a:t>
            </a:r>
            <a:endParaRPr lang="en-US" altLang="ja-JP" sz="1500" dirty="0" smtClean="0"/>
          </a:p>
          <a:p>
            <a:pPr marL="174625" indent="-174625"/>
            <a:r>
              <a:rPr lang="ja-JP" altLang="en-US" sz="1400" dirty="0" smtClean="0"/>
              <a:t>　・労働者の健康で文化的な生活の実現に資することを目的とする</a:t>
            </a:r>
            <a:r>
              <a:rPr lang="ja-JP" altLang="en-US" sz="1400" b="1" dirty="0" smtClean="0">
                <a:solidFill>
                  <a:srgbClr val="FF0000"/>
                </a:solidFill>
              </a:rPr>
              <a:t>年次有給休暇の本来の位置づけを踏まえつつ、そのあり方が慎重に議論されるべき。</a:t>
            </a:r>
            <a:endParaRPr lang="ja-JP" altLang="en-US" sz="1400" b="1" dirty="0">
              <a:solidFill>
                <a:srgbClr val="FF0000"/>
              </a:solidFill>
            </a:endParaRPr>
          </a:p>
        </p:txBody>
      </p:sp>
      <p:sp>
        <p:nvSpPr>
          <p:cNvPr id="14" name="角丸四角形 13"/>
          <p:cNvSpPr/>
          <p:nvPr/>
        </p:nvSpPr>
        <p:spPr>
          <a:xfrm>
            <a:off x="650333" y="1229258"/>
            <a:ext cx="4652308" cy="324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t>「日本再興戦略」改訂</a:t>
            </a:r>
            <a:r>
              <a:rPr lang="en-US" altLang="ja-JP" sz="1600" b="1" dirty="0" smtClean="0"/>
              <a:t>2014</a:t>
            </a:r>
            <a:r>
              <a:rPr lang="ja-JP" altLang="en-US" sz="1600" b="1" dirty="0" smtClean="0"/>
              <a:t>における内容</a:t>
            </a:r>
            <a:endParaRPr lang="en-US" altLang="ja-JP" sz="1600" b="1" dirty="0" smtClean="0"/>
          </a:p>
        </p:txBody>
      </p:sp>
      <p:sp>
        <p:nvSpPr>
          <p:cNvPr id="21" name="角丸四角形 20"/>
          <p:cNvSpPr/>
          <p:nvPr/>
        </p:nvSpPr>
        <p:spPr>
          <a:xfrm>
            <a:off x="716802" y="4007651"/>
            <a:ext cx="4652308" cy="324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solidFill>
                  <a:srgbClr val="000000"/>
                </a:solidFill>
              </a:rPr>
              <a:t>　連合の考え方</a:t>
            </a:r>
            <a:endParaRPr lang="ja-JP" altLang="en-US" sz="1600" dirty="0" smtClean="0">
              <a:solidFill>
                <a:srgbClr val="000000"/>
              </a:solidFill>
            </a:endParaRPr>
          </a:p>
        </p:txBody>
      </p:sp>
      <p:sp>
        <p:nvSpPr>
          <p:cNvPr id="13" name="タイトル 3"/>
          <p:cNvSpPr txBox="1">
            <a:spLocks/>
          </p:cNvSpPr>
          <p:nvPr/>
        </p:nvSpPr>
        <p:spPr>
          <a:xfrm>
            <a:off x="422031" y="337407"/>
            <a:ext cx="7596554" cy="504825"/>
          </a:xfrm>
          <a:prstGeom prst="rect">
            <a:avLst/>
          </a:prstGeom>
        </p:spPr>
        <p:txBody>
          <a:bodyPr/>
          <a:lstStyle/>
          <a:p>
            <a:pPr>
              <a:defRPr/>
            </a:pPr>
            <a:r>
              <a:rPr lang="ja-JP" altLang="en-US" sz="2000" kern="0" dirty="0" smtClean="0">
                <a:solidFill>
                  <a:schemeClr val="tx2"/>
                </a:solidFill>
                <a:ea typeface="ＭＳ Ｐゴシック" pitchFamily="50" charset="-128"/>
              </a:rPr>
              <a:t>政府提案に対する連合の考え方④　</a:t>
            </a:r>
            <a:endParaRPr lang="en-US" altLang="ja-JP" sz="2000" kern="0" dirty="0">
              <a:solidFill>
                <a:schemeClr val="tx2"/>
              </a:solidFill>
              <a:ea typeface="ＭＳ Ｐゴシック" pitchFamily="50" charset="-128"/>
            </a:endParaRPr>
          </a:p>
        </p:txBody>
      </p:sp>
    </p:spTree>
  </p:cSld>
  <p:clrMapOvr>
    <a:masterClrMapping/>
  </p:clrMapOvr>
  <p:transition advClick="0" advTm="7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srcRect/>
          <a:stretch>
            <a:fillRect/>
          </a:stretch>
        </p:blipFill>
        <p:spPr bwMode="auto">
          <a:xfrm>
            <a:off x="432289" y="848851"/>
            <a:ext cx="7596554" cy="165100"/>
          </a:xfrm>
          <a:prstGeom prst="rect">
            <a:avLst/>
          </a:prstGeom>
          <a:noFill/>
          <a:ln w="9525">
            <a:noFill/>
            <a:miter lim="800000"/>
            <a:headEnd/>
            <a:tailEnd/>
          </a:ln>
        </p:spPr>
      </p:pic>
      <p:sp>
        <p:nvSpPr>
          <p:cNvPr id="4" name="タイトル 3"/>
          <p:cNvSpPr txBox="1">
            <a:spLocks/>
          </p:cNvSpPr>
          <p:nvPr/>
        </p:nvSpPr>
        <p:spPr>
          <a:xfrm>
            <a:off x="165589" y="415464"/>
            <a:ext cx="7596554" cy="504825"/>
          </a:xfrm>
          <a:prstGeom prst="rect">
            <a:avLst/>
          </a:prstGeom>
        </p:spPr>
        <p:txBody>
          <a:bodyPr/>
          <a:lstStyle/>
          <a:p>
            <a:pPr>
              <a:defRPr/>
            </a:pPr>
            <a:r>
              <a:rPr lang="ja-JP" altLang="en-US" sz="2100" kern="0" dirty="0" smtClean="0">
                <a:solidFill>
                  <a:schemeClr val="tx2"/>
                </a:solidFill>
                <a:latin typeface="+mj-lt"/>
                <a:ea typeface="+mj-ea"/>
                <a:cs typeface="+mj-cs"/>
              </a:rPr>
              <a:t>　今後の対応について</a:t>
            </a:r>
            <a:endParaRPr lang="en-US" altLang="ja-JP" sz="2100" kern="0" dirty="0">
              <a:solidFill>
                <a:schemeClr val="tx2"/>
              </a:solidFill>
              <a:latin typeface="+mj-lt"/>
              <a:ea typeface="+mj-ea"/>
              <a:cs typeface="+mj-cs"/>
            </a:endParaRPr>
          </a:p>
        </p:txBody>
      </p:sp>
      <p:sp>
        <p:nvSpPr>
          <p:cNvPr id="5" name="角丸四角形 6"/>
          <p:cNvSpPr>
            <a:spLocks noChangeArrowheads="1"/>
          </p:cNvSpPr>
          <p:nvPr/>
        </p:nvSpPr>
        <p:spPr bwMode="auto">
          <a:xfrm>
            <a:off x="450927" y="1088602"/>
            <a:ext cx="8242146" cy="2721793"/>
          </a:xfrm>
          <a:prstGeom prst="roundRect">
            <a:avLst>
              <a:gd name="adj" fmla="val 6024"/>
            </a:avLst>
          </a:prstGeom>
          <a:solidFill>
            <a:schemeClr val="bg2">
              <a:lumMod val="20000"/>
              <a:lumOff val="80000"/>
            </a:schemeClr>
          </a:solidFill>
          <a:ln w="19050" cmpd="thickThin" algn="ctr">
            <a:noFill/>
            <a:round/>
            <a:headEnd/>
            <a:tailEnd/>
          </a:ln>
        </p:spPr>
        <p:txBody>
          <a:bodyPr lIns="91429" tIns="45714" rIns="91429" bIns="45714" anchor="ctr"/>
          <a:lstStyle/>
          <a:p>
            <a:pPr marL="174625" indent="-174625">
              <a:defRPr/>
            </a:pPr>
            <a:r>
              <a:rPr lang="ja-JP" altLang="en-US" sz="1600" dirty="0" smtClean="0">
                <a:latin typeface="+mj-ea"/>
                <a:ea typeface="+mj-ea"/>
              </a:rPr>
              <a:t>○「日本再興戦略　改訂</a:t>
            </a:r>
            <a:r>
              <a:rPr lang="en-US" altLang="ja-JP" sz="1600" dirty="0" smtClean="0">
                <a:latin typeface="+mj-ea"/>
                <a:ea typeface="+mj-ea"/>
              </a:rPr>
              <a:t>2014</a:t>
            </a:r>
            <a:r>
              <a:rPr lang="ja-JP" altLang="en-US" sz="1600" dirty="0" smtClean="0">
                <a:latin typeface="+mj-ea"/>
                <a:ea typeface="+mj-ea"/>
              </a:rPr>
              <a:t>」では、４つの論点について</a:t>
            </a:r>
            <a:r>
              <a:rPr lang="ja-JP" altLang="en-US" sz="1600" u="sng" dirty="0" smtClean="0">
                <a:latin typeface="+mj-ea"/>
                <a:ea typeface="+mj-ea"/>
              </a:rPr>
              <a:t>「労政審で検討を進める」</a:t>
            </a:r>
            <a:r>
              <a:rPr lang="ja-JP" altLang="en-US" sz="1600" dirty="0" smtClean="0">
                <a:latin typeface="+mj-ea"/>
                <a:ea typeface="+mj-ea"/>
              </a:rPr>
              <a:t>こと、また、規制緩和を求める３つの論点に限っては「</a:t>
            </a:r>
            <a:r>
              <a:rPr lang="ja-JP" altLang="en-US" sz="1600" u="sng" dirty="0" smtClean="0">
                <a:latin typeface="+mj-ea"/>
                <a:ea typeface="+mj-ea"/>
              </a:rPr>
              <a:t>結論を得た上で、次期通常国会を目途に所要の法的措置を講ずる</a:t>
            </a:r>
            <a:r>
              <a:rPr lang="ja-JP" altLang="en-US" sz="1600" dirty="0" smtClean="0">
                <a:latin typeface="+mj-ea"/>
                <a:ea typeface="+mj-ea"/>
              </a:rPr>
              <a:t>」ことがそれぞれ明記されている。</a:t>
            </a:r>
            <a:endParaRPr lang="en-US" altLang="ja-JP" sz="1600" dirty="0" smtClean="0">
              <a:latin typeface="+mj-ea"/>
              <a:ea typeface="+mj-ea"/>
            </a:endParaRPr>
          </a:p>
          <a:p>
            <a:pPr marL="174625" indent="-174625">
              <a:defRPr/>
            </a:pPr>
            <a:endParaRPr lang="en-US" altLang="ja-JP" sz="1200" dirty="0" smtClean="0">
              <a:latin typeface="+mj-ea"/>
              <a:ea typeface="+mj-ea"/>
            </a:endParaRPr>
          </a:p>
          <a:p>
            <a:pPr marL="174625" indent="-174625">
              <a:defRPr/>
            </a:pPr>
            <a:r>
              <a:rPr lang="ja-JP" altLang="en-US" sz="1600" dirty="0" smtClean="0">
                <a:latin typeface="+mj-ea"/>
                <a:ea typeface="+mj-ea"/>
              </a:rPr>
              <a:t>○これらの論点について、労政審では９月</a:t>
            </a:r>
            <a:r>
              <a:rPr lang="en-US" altLang="ja-JP" sz="1600" dirty="0" smtClean="0">
                <a:latin typeface="+mj-ea"/>
                <a:ea typeface="+mj-ea"/>
              </a:rPr>
              <a:t>10</a:t>
            </a:r>
            <a:r>
              <a:rPr lang="ja-JP" altLang="en-US" sz="1600" dirty="0" smtClean="0">
                <a:latin typeface="+mj-ea"/>
                <a:ea typeface="+mj-ea"/>
              </a:rPr>
              <a:t>日から本格的議論が始まったところであり、</a:t>
            </a:r>
            <a:endParaRPr lang="en-US" altLang="ja-JP" sz="1600" dirty="0" smtClean="0">
              <a:latin typeface="+mj-ea"/>
              <a:ea typeface="+mj-ea"/>
            </a:endParaRPr>
          </a:p>
          <a:p>
            <a:pPr marL="174625" indent="-174625">
              <a:defRPr/>
            </a:pPr>
            <a:r>
              <a:rPr lang="ja-JP" altLang="en-US" sz="1600" dirty="0" smtClean="0">
                <a:latin typeface="+mj-ea"/>
                <a:ea typeface="+mj-ea"/>
              </a:rPr>
              <a:t>　 事務局（厚労省）は年内での建議とりまとめを企図している。</a:t>
            </a:r>
            <a:endParaRPr lang="en-US" altLang="ja-JP" sz="1600" dirty="0" smtClean="0">
              <a:latin typeface="+mj-ea"/>
              <a:ea typeface="+mj-ea"/>
            </a:endParaRPr>
          </a:p>
          <a:p>
            <a:pPr marL="174625" indent="-174625">
              <a:defRPr/>
            </a:pPr>
            <a:r>
              <a:rPr lang="ja-JP" altLang="en-US" sz="1600" dirty="0" smtClean="0">
                <a:latin typeface="+mj-ea"/>
                <a:ea typeface="+mj-ea"/>
              </a:rPr>
              <a:t>　　　しかし、</a:t>
            </a:r>
            <a:r>
              <a:rPr lang="ja-JP" altLang="en-US" sz="1600" b="1" u="sng" dirty="0" smtClean="0">
                <a:latin typeface="+mj-ea"/>
                <a:ea typeface="+mj-ea"/>
              </a:rPr>
              <a:t>連合としては、実効性ある長時間労働抑制策を実現すべく、中執会で確認済みの方針に則って、今後の論戦に臨んでいく。</a:t>
            </a:r>
            <a:endParaRPr lang="en-US" altLang="ja-JP" sz="1600" b="1" u="sng" dirty="0" smtClean="0">
              <a:latin typeface="+mj-ea"/>
              <a:ea typeface="+mj-ea"/>
            </a:endParaRPr>
          </a:p>
          <a:p>
            <a:pPr marL="174625" indent="-174625">
              <a:defRPr/>
            </a:pPr>
            <a:endParaRPr lang="en-US" altLang="ja-JP" sz="1200" dirty="0" smtClean="0">
              <a:latin typeface="+mj-ea"/>
              <a:ea typeface="+mj-ea"/>
            </a:endParaRPr>
          </a:p>
          <a:p>
            <a:pPr marL="174625" indent="-174625">
              <a:defRPr/>
            </a:pPr>
            <a:r>
              <a:rPr lang="ja-JP" altLang="en-US" sz="1600" dirty="0" smtClean="0">
                <a:latin typeface="+mj-ea"/>
                <a:ea typeface="+mj-ea"/>
              </a:rPr>
              <a:t>○なお、</a:t>
            </a:r>
            <a:r>
              <a:rPr lang="ja-JP" altLang="en-US" sz="1600" b="1" dirty="0" smtClean="0">
                <a:latin typeface="+mj-ea"/>
                <a:ea typeface="+mj-ea"/>
              </a:rPr>
              <a:t>「ＳＴＯＰ　ＴＨＥ　格差社会！暮らしの底上げ実現」キャンペーンの一環として、労働時間規制の緩和に反対する取り組みについても積極的に展開する。（集会、街宣等）</a:t>
            </a:r>
            <a:endParaRPr lang="en-US" altLang="ja-JP" sz="1600" b="1" dirty="0" smtClean="0">
              <a:latin typeface="+mj-ea"/>
              <a:ea typeface="+mj-ea"/>
            </a:endParaRPr>
          </a:p>
        </p:txBody>
      </p:sp>
      <p:graphicFrame>
        <p:nvGraphicFramePr>
          <p:cNvPr id="10" name="表 9"/>
          <p:cNvGraphicFramePr>
            <a:graphicFrameLocks noGrp="1"/>
          </p:cNvGraphicFramePr>
          <p:nvPr>
            <p:extLst>
              <p:ext uri="{D42A27DB-BD31-4B8C-83A1-F6EECF244321}">
                <p14:modId xmlns="" xmlns:p14="http://schemas.microsoft.com/office/powerpoint/2010/main" val="265952247"/>
              </p:ext>
            </p:extLst>
          </p:nvPr>
        </p:nvGraphicFramePr>
        <p:xfrm>
          <a:off x="251519" y="4368155"/>
          <a:ext cx="8640960" cy="2356960"/>
        </p:xfrm>
        <a:graphic>
          <a:graphicData uri="http://schemas.openxmlformats.org/drawingml/2006/table">
            <a:tbl>
              <a:tblPr firstRow="1" bandRow="1">
                <a:tableStyleId>{2D5ABB26-0587-4C30-8999-92F81FD0307C}</a:tableStyleId>
              </a:tblPr>
              <a:tblGrid>
                <a:gridCol w="504057"/>
                <a:gridCol w="2088232"/>
                <a:gridCol w="6048671"/>
              </a:tblGrid>
              <a:tr h="612000">
                <a:tc>
                  <a:txBody>
                    <a:bodyPr/>
                    <a:lstStyle/>
                    <a:p>
                      <a:pPr algn="ctr"/>
                      <a:r>
                        <a:rPr kumimoji="1" lang="ja-JP" altLang="en-US" sz="1400" dirty="0" smtClean="0">
                          <a:latin typeface="+mj-ea"/>
                          <a:ea typeface="+mj-ea"/>
                        </a:rPr>
                        <a:t>（</a:t>
                      </a:r>
                      <a:r>
                        <a:rPr kumimoji="1" lang="en-US" altLang="ja-JP" sz="1400" dirty="0" smtClean="0">
                          <a:latin typeface="+mj-ea"/>
                          <a:ea typeface="+mj-ea"/>
                        </a:rPr>
                        <a:t>1</a:t>
                      </a:r>
                      <a:r>
                        <a:rPr kumimoji="1" lang="ja-JP" altLang="en-US" sz="1400" dirty="0" smtClean="0">
                          <a:latin typeface="+mj-ea"/>
                          <a:ea typeface="+mj-ea"/>
                        </a:rPr>
                        <a:t>）</a:t>
                      </a:r>
                      <a:endParaRPr kumimoji="1" lang="ja-JP" altLang="en-US" sz="1400" b="0" dirty="0">
                        <a:solidFill>
                          <a:schemeClr val="tx1"/>
                        </a:solidFill>
                        <a:latin typeface="+mj-ea"/>
                        <a:ea typeface="+mj-ea"/>
                      </a:endParaRPr>
                    </a:p>
                  </a:txBody>
                  <a:tcPr marL="84406" marR="84406"/>
                </a:tc>
                <a:tc>
                  <a:txBody>
                    <a:bodyPr/>
                    <a:lstStyle/>
                    <a:p>
                      <a:pPr algn="l"/>
                      <a:r>
                        <a:rPr lang="en-US" altLang="ja-JP" sz="1400" baseline="0" dirty="0" smtClean="0">
                          <a:latin typeface="+mj-ea"/>
                          <a:ea typeface="+mj-ea"/>
                        </a:rPr>
                        <a:t>2013</a:t>
                      </a:r>
                      <a:r>
                        <a:rPr lang="ja-JP" altLang="en-US" sz="1400" dirty="0" smtClean="0">
                          <a:latin typeface="+mj-ea"/>
                          <a:ea typeface="+mj-ea"/>
                        </a:rPr>
                        <a:t>年９月</a:t>
                      </a:r>
                      <a:r>
                        <a:rPr lang="en-US" altLang="ja-JP" sz="1400" dirty="0" smtClean="0">
                          <a:latin typeface="+mj-ea"/>
                          <a:ea typeface="+mj-ea"/>
                        </a:rPr>
                        <a:t>27</a:t>
                      </a:r>
                      <a:r>
                        <a:rPr lang="ja-JP" altLang="en-US" sz="1400" dirty="0" smtClean="0">
                          <a:latin typeface="+mj-ea"/>
                          <a:ea typeface="+mj-ea"/>
                        </a:rPr>
                        <a:t>日～</a:t>
                      </a:r>
                      <a:endParaRPr kumimoji="1" lang="ja-JP" altLang="en-US" sz="1400" b="0" dirty="0">
                        <a:solidFill>
                          <a:schemeClr val="tx1"/>
                        </a:solidFill>
                        <a:latin typeface="+mj-ea"/>
                        <a:ea typeface="+mj-ea"/>
                      </a:endParaRPr>
                    </a:p>
                  </a:txBody>
                  <a:tcPr marL="84406" marR="84406"/>
                </a:tc>
                <a:tc>
                  <a:txBody>
                    <a:bodyPr/>
                    <a:lstStyle/>
                    <a:p>
                      <a:pPr marL="87313" indent="-87313"/>
                      <a:r>
                        <a:rPr lang="ja-JP" altLang="en-US" sz="1400" dirty="0" smtClean="0">
                          <a:latin typeface="+mj-ea"/>
                          <a:ea typeface="+mj-ea"/>
                        </a:rPr>
                        <a:t>：　第</a:t>
                      </a:r>
                      <a:r>
                        <a:rPr lang="en-US" altLang="ja-JP" sz="1400" dirty="0" smtClean="0">
                          <a:latin typeface="+mj-ea"/>
                          <a:ea typeface="+mj-ea"/>
                        </a:rPr>
                        <a:t>103</a:t>
                      </a:r>
                      <a:r>
                        <a:rPr lang="ja-JP" altLang="en-US" sz="1400" dirty="0" smtClean="0">
                          <a:latin typeface="+mj-ea"/>
                          <a:ea typeface="+mj-ea"/>
                        </a:rPr>
                        <a:t>回労働政策審議会労働条件分科会で、労働時間法制に関する</a:t>
                      </a:r>
                      <a:endParaRPr lang="en-US" altLang="ja-JP" sz="1400" dirty="0" smtClean="0">
                        <a:latin typeface="+mj-ea"/>
                        <a:ea typeface="+mj-ea"/>
                      </a:endParaRPr>
                    </a:p>
                    <a:p>
                      <a:pPr marL="87313" indent="-87313"/>
                      <a:r>
                        <a:rPr lang="ja-JP" altLang="en-US" sz="1400" dirty="0" smtClean="0">
                          <a:latin typeface="+mj-ea"/>
                          <a:ea typeface="+mj-ea"/>
                        </a:rPr>
                        <a:t>　　議論の見直しを開始（以降６回議論）</a:t>
                      </a:r>
                      <a:endParaRPr kumimoji="1" lang="ja-JP" altLang="en-US" sz="1400" b="0" dirty="0">
                        <a:solidFill>
                          <a:schemeClr val="tx1"/>
                        </a:solidFill>
                        <a:latin typeface="+mj-ea"/>
                        <a:ea typeface="+mj-ea"/>
                      </a:endParaRPr>
                    </a:p>
                  </a:txBody>
                  <a:tcPr marL="84406" marR="84406"/>
                </a:tc>
              </a:tr>
              <a:tr h="597896">
                <a:tc>
                  <a:txBody>
                    <a:bodyPr/>
                    <a:lstStyle/>
                    <a:p>
                      <a:pPr algn="ctr"/>
                      <a:r>
                        <a:rPr kumimoji="1" lang="ja-JP" altLang="en-US" sz="1400" dirty="0" smtClean="0">
                          <a:latin typeface="+mj-ea"/>
                          <a:ea typeface="+mj-ea"/>
                        </a:rPr>
                        <a:t>（</a:t>
                      </a:r>
                      <a:r>
                        <a:rPr kumimoji="1" lang="en-US" altLang="ja-JP" sz="1400" dirty="0" smtClean="0">
                          <a:latin typeface="+mj-ea"/>
                          <a:ea typeface="+mj-ea"/>
                        </a:rPr>
                        <a:t>2</a:t>
                      </a:r>
                      <a:r>
                        <a:rPr kumimoji="1" lang="ja-JP" altLang="en-US" sz="1400" dirty="0" smtClean="0">
                          <a:latin typeface="+mj-ea"/>
                          <a:ea typeface="+mj-ea"/>
                        </a:rPr>
                        <a:t>）</a:t>
                      </a:r>
                      <a:endParaRPr kumimoji="1" lang="ja-JP" altLang="en-US" sz="1400" b="0" dirty="0">
                        <a:solidFill>
                          <a:schemeClr val="tx1"/>
                        </a:solidFill>
                        <a:latin typeface="+mj-ea"/>
                        <a:ea typeface="+mj-ea"/>
                      </a:endParaRPr>
                    </a:p>
                  </a:txBody>
                  <a:tcPr marL="84406" marR="84406"/>
                </a:tc>
                <a:tc>
                  <a:txBody>
                    <a:bodyPr/>
                    <a:lstStyle/>
                    <a:p>
                      <a:pPr algn="l"/>
                      <a:r>
                        <a:rPr lang="en-US" altLang="ja-JP" sz="1400" baseline="0" dirty="0" smtClean="0">
                          <a:latin typeface="+mj-ea"/>
                          <a:ea typeface="+mj-ea"/>
                        </a:rPr>
                        <a:t>2014</a:t>
                      </a:r>
                      <a:r>
                        <a:rPr lang="ja-JP" altLang="en-US" sz="1400" dirty="0" smtClean="0">
                          <a:latin typeface="+mj-ea"/>
                          <a:ea typeface="+mj-ea"/>
                        </a:rPr>
                        <a:t>年２月</a:t>
                      </a:r>
                      <a:r>
                        <a:rPr lang="en-US" altLang="ja-JP" sz="1400" dirty="0" smtClean="0">
                          <a:latin typeface="+mj-ea"/>
                          <a:ea typeface="+mj-ea"/>
                        </a:rPr>
                        <a:t>25</a:t>
                      </a:r>
                      <a:r>
                        <a:rPr lang="ja-JP" altLang="en-US" sz="1400" dirty="0" smtClean="0">
                          <a:latin typeface="+mj-ea"/>
                          <a:ea typeface="+mj-ea"/>
                        </a:rPr>
                        <a:t>日</a:t>
                      </a:r>
                      <a:endParaRPr kumimoji="1" lang="ja-JP" altLang="en-US" sz="1400" b="0" kern="1200" dirty="0">
                        <a:solidFill>
                          <a:schemeClr val="tx1"/>
                        </a:solidFill>
                        <a:latin typeface="+mj-ea"/>
                        <a:ea typeface="+mj-ea"/>
                        <a:cs typeface="+mn-cs"/>
                      </a:endParaRPr>
                    </a:p>
                  </a:txBody>
                  <a:tcPr marL="84406" marR="84406"/>
                </a:tc>
                <a:tc>
                  <a:txBody>
                    <a:bodyPr/>
                    <a:lstStyle/>
                    <a:p>
                      <a:pPr marL="87313" indent="-87313" algn="l" defTabSz="914400" rtl="0" eaLnBrk="1" latinLnBrk="0" hangingPunct="1"/>
                      <a:r>
                        <a:rPr kumimoji="1" lang="ja-JP" altLang="en-US" sz="1400" kern="1200" dirty="0" smtClean="0">
                          <a:solidFill>
                            <a:schemeClr val="tx1"/>
                          </a:solidFill>
                          <a:latin typeface="+mj-ea"/>
                          <a:ea typeface="+mj-ea"/>
                          <a:cs typeface="+mn-cs"/>
                        </a:rPr>
                        <a:t>：　各論点の議論が一巡したことから、第</a:t>
                      </a:r>
                      <a:r>
                        <a:rPr kumimoji="1" lang="en-US" altLang="ja-JP" sz="1400" kern="1200" dirty="0" smtClean="0">
                          <a:solidFill>
                            <a:schemeClr val="tx1"/>
                          </a:solidFill>
                          <a:latin typeface="+mj-ea"/>
                          <a:ea typeface="+mj-ea"/>
                          <a:cs typeface="+mn-cs"/>
                        </a:rPr>
                        <a:t>109</a:t>
                      </a:r>
                      <a:r>
                        <a:rPr kumimoji="1" lang="ja-JP" altLang="en-US" sz="1400" kern="1200" dirty="0" smtClean="0">
                          <a:solidFill>
                            <a:schemeClr val="tx1"/>
                          </a:solidFill>
                          <a:latin typeface="+mj-ea"/>
                          <a:ea typeface="+mj-ea"/>
                          <a:cs typeface="+mn-cs"/>
                        </a:rPr>
                        <a:t>回労働政策審議会労働条件</a:t>
                      </a:r>
                      <a:endParaRPr kumimoji="1" lang="en-US" altLang="ja-JP" sz="1400" kern="1200" dirty="0" smtClean="0">
                        <a:solidFill>
                          <a:schemeClr val="tx1"/>
                        </a:solidFill>
                        <a:latin typeface="+mj-ea"/>
                        <a:ea typeface="+mj-ea"/>
                        <a:cs typeface="+mn-cs"/>
                      </a:endParaRPr>
                    </a:p>
                    <a:p>
                      <a:pPr marL="87313" indent="-87313" algn="l" defTabSz="914400" rtl="0" eaLnBrk="1" latinLnBrk="0" hangingPunct="1"/>
                      <a:r>
                        <a:rPr kumimoji="1" lang="ja-JP" altLang="en-US" sz="1400" kern="1200" dirty="0" smtClean="0">
                          <a:solidFill>
                            <a:schemeClr val="tx1"/>
                          </a:solidFill>
                          <a:latin typeface="+mj-ea"/>
                          <a:ea typeface="+mj-ea"/>
                          <a:cs typeface="+mn-cs"/>
                        </a:rPr>
                        <a:t>　　分科会で、「労働時間法制に関する各側委員からの主な意見」を取りまとめ</a:t>
                      </a:r>
                      <a:endParaRPr kumimoji="1" lang="ja-JP" altLang="en-US" sz="1400" b="0" dirty="0">
                        <a:solidFill>
                          <a:schemeClr val="tx1"/>
                        </a:solidFill>
                        <a:latin typeface="+mj-ea"/>
                        <a:ea typeface="+mj-ea"/>
                      </a:endParaRPr>
                    </a:p>
                  </a:txBody>
                  <a:tcPr marL="84406" marR="84406"/>
                </a:tc>
              </a:tr>
              <a:tr h="410216">
                <a:tc>
                  <a:txBody>
                    <a:bodyPr/>
                    <a:lstStyle/>
                    <a:p>
                      <a:pPr algn="ctr"/>
                      <a:r>
                        <a:rPr kumimoji="1" lang="en-US" altLang="ja-JP" sz="1400" b="0" dirty="0" smtClean="0">
                          <a:solidFill>
                            <a:schemeClr val="tx1"/>
                          </a:solidFill>
                          <a:latin typeface="+mj-ea"/>
                          <a:ea typeface="+mj-ea"/>
                        </a:rPr>
                        <a:t>(3)</a:t>
                      </a:r>
                    </a:p>
                  </a:txBody>
                  <a:tcPr marL="84406" marR="84406"/>
                </a:tc>
                <a:tc>
                  <a:txBody>
                    <a:bodyPr/>
                    <a:lstStyle/>
                    <a:p>
                      <a:pPr marL="0" algn="l" defTabSz="914400" rtl="0" eaLnBrk="1" latinLnBrk="0" hangingPunct="1"/>
                      <a:r>
                        <a:rPr kumimoji="1" lang="en-US" altLang="ja-JP" sz="1400" kern="1200" baseline="0" dirty="0" smtClean="0">
                          <a:solidFill>
                            <a:schemeClr val="tx1"/>
                          </a:solidFill>
                          <a:latin typeface="+mj-ea"/>
                          <a:ea typeface="+mj-ea"/>
                          <a:cs typeface="+mn-cs"/>
                        </a:rPr>
                        <a:t>2014</a:t>
                      </a:r>
                      <a:r>
                        <a:rPr kumimoji="1" lang="ja-JP" altLang="en-US" sz="1400" kern="1200" baseline="0" dirty="0" smtClean="0">
                          <a:solidFill>
                            <a:schemeClr val="tx1"/>
                          </a:solidFill>
                          <a:latin typeface="+mj-ea"/>
                          <a:ea typeface="+mj-ea"/>
                          <a:cs typeface="+mn-cs"/>
                        </a:rPr>
                        <a:t>年６月</a:t>
                      </a:r>
                      <a:r>
                        <a:rPr kumimoji="1" lang="en-US" altLang="ja-JP" sz="1400" kern="1200" baseline="0" dirty="0" smtClean="0">
                          <a:solidFill>
                            <a:schemeClr val="tx1"/>
                          </a:solidFill>
                          <a:latin typeface="+mj-ea"/>
                          <a:ea typeface="+mj-ea"/>
                          <a:cs typeface="+mn-cs"/>
                        </a:rPr>
                        <a:t>24</a:t>
                      </a:r>
                      <a:r>
                        <a:rPr kumimoji="1" lang="ja-JP" altLang="en-US" sz="1400" kern="1200" baseline="0" dirty="0" smtClean="0">
                          <a:solidFill>
                            <a:schemeClr val="tx1"/>
                          </a:solidFill>
                          <a:latin typeface="+mj-ea"/>
                          <a:ea typeface="+mj-ea"/>
                          <a:cs typeface="+mn-cs"/>
                        </a:rPr>
                        <a:t>日</a:t>
                      </a:r>
                      <a:endParaRPr kumimoji="1" lang="ja-JP" altLang="en-US" sz="1400" kern="1200" baseline="0" dirty="0">
                        <a:solidFill>
                          <a:schemeClr val="tx1"/>
                        </a:solidFill>
                        <a:latin typeface="+mj-ea"/>
                        <a:ea typeface="+mj-ea"/>
                        <a:cs typeface="+mn-cs"/>
                      </a:endParaRPr>
                    </a:p>
                  </a:txBody>
                  <a:tcPr marL="84406" marR="84406"/>
                </a:tc>
                <a:tc>
                  <a:txBody>
                    <a:bodyPr/>
                    <a:lstStyle/>
                    <a:p>
                      <a:r>
                        <a:rPr kumimoji="1" lang="ja-JP" altLang="en-US" sz="1400" b="0" dirty="0" smtClean="0">
                          <a:solidFill>
                            <a:schemeClr val="tx1"/>
                          </a:solidFill>
                          <a:latin typeface="+mj-ea"/>
                          <a:ea typeface="+mj-ea"/>
                        </a:rPr>
                        <a:t>：　成長戦略改訂（→労働時間規制について、４つの論点が提起）</a:t>
                      </a:r>
                      <a:endParaRPr kumimoji="1" lang="ja-JP" altLang="en-US" sz="1400" b="0" dirty="0">
                        <a:solidFill>
                          <a:schemeClr val="tx1"/>
                        </a:solidFill>
                        <a:latin typeface="+mj-ea"/>
                        <a:ea typeface="+mj-ea"/>
                      </a:endParaRPr>
                    </a:p>
                  </a:txBody>
                  <a:tcPr marL="84406" marR="84406"/>
                </a:tc>
              </a:tr>
              <a:tr h="432048">
                <a:tc>
                  <a:txBody>
                    <a:bodyPr/>
                    <a:lstStyle/>
                    <a:p>
                      <a:pPr algn="ctr"/>
                      <a:r>
                        <a:rPr kumimoji="1" lang="ja-JP" altLang="en-US" sz="1400" dirty="0" smtClean="0">
                          <a:latin typeface="+mj-ea"/>
                          <a:ea typeface="+mj-ea"/>
                        </a:rPr>
                        <a:t>（</a:t>
                      </a:r>
                      <a:r>
                        <a:rPr kumimoji="1" lang="en-US" altLang="ja-JP" sz="1400" dirty="0" smtClean="0">
                          <a:latin typeface="+mj-ea"/>
                          <a:ea typeface="+mj-ea"/>
                        </a:rPr>
                        <a:t>4</a:t>
                      </a:r>
                      <a:r>
                        <a:rPr kumimoji="1" lang="ja-JP" altLang="en-US" sz="1400" dirty="0" smtClean="0">
                          <a:latin typeface="+mj-ea"/>
                          <a:ea typeface="+mj-ea"/>
                        </a:rPr>
                        <a:t>）</a:t>
                      </a:r>
                      <a:endParaRPr kumimoji="1" lang="ja-JP" altLang="en-US" sz="1400" b="0" dirty="0">
                        <a:solidFill>
                          <a:schemeClr val="tx1"/>
                        </a:solidFill>
                        <a:latin typeface="+mj-ea"/>
                        <a:ea typeface="+mj-ea"/>
                      </a:endParaRPr>
                    </a:p>
                  </a:txBody>
                  <a:tcPr marL="84406" marR="84406"/>
                </a:tc>
                <a:tc>
                  <a:txBody>
                    <a:bodyPr/>
                    <a:lstStyle/>
                    <a:p>
                      <a:pPr marL="0" algn="l" defTabSz="914400" rtl="0" eaLnBrk="1" latinLnBrk="0" hangingPunct="1"/>
                      <a:r>
                        <a:rPr kumimoji="1" lang="en-US" altLang="ja-JP" sz="1400" kern="1200" baseline="0" dirty="0" smtClean="0">
                          <a:solidFill>
                            <a:schemeClr val="tx1"/>
                          </a:solidFill>
                          <a:latin typeface="+mj-ea"/>
                          <a:ea typeface="+mj-ea"/>
                          <a:cs typeface="+mn-cs"/>
                        </a:rPr>
                        <a:t>2014</a:t>
                      </a:r>
                      <a:r>
                        <a:rPr kumimoji="1" lang="ja-JP" altLang="en-US" sz="1400" kern="1200" baseline="0" dirty="0" smtClean="0">
                          <a:solidFill>
                            <a:schemeClr val="tx1"/>
                          </a:solidFill>
                          <a:latin typeface="+mj-ea"/>
                          <a:ea typeface="+mj-ea"/>
                          <a:cs typeface="+mn-cs"/>
                        </a:rPr>
                        <a:t>年９月～年末（？）</a:t>
                      </a:r>
                      <a:endParaRPr kumimoji="1" lang="ja-JP" altLang="en-US" sz="1400" kern="1200" baseline="0" dirty="0">
                        <a:solidFill>
                          <a:schemeClr val="tx1"/>
                        </a:solidFill>
                        <a:latin typeface="+mj-ea"/>
                        <a:ea typeface="+mj-ea"/>
                        <a:cs typeface="+mn-cs"/>
                      </a:endParaRPr>
                    </a:p>
                  </a:txBody>
                  <a:tcPr marL="84406" marR="84406"/>
                </a:tc>
                <a:tc>
                  <a:txBody>
                    <a:bodyPr/>
                    <a:lstStyle/>
                    <a:p>
                      <a:r>
                        <a:rPr lang="ja-JP" altLang="en-US" sz="1400" dirty="0" smtClean="0">
                          <a:latin typeface="+mj-ea"/>
                          <a:ea typeface="+mj-ea"/>
                        </a:rPr>
                        <a:t>：　労働政策審議会で報告取りまとめ（？）</a:t>
                      </a:r>
                      <a:endParaRPr kumimoji="1" lang="ja-JP" altLang="en-US" sz="1400" b="0" dirty="0">
                        <a:solidFill>
                          <a:schemeClr val="tx1"/>
                        </a:solidFill>
                        <a:latin typeface="+mj-ea"/>
                        <a:ea typeface="+mj-ea"/>
                      </a:endParaRPr>
                    </a:p>
                  </a:txBody>
                  <a:tcPr marL="84406" marR="84406"/>
                </a:tc>
              </a:tr>
              <a:tr h="275934">
                <a:tc>
                  <a:txBody>
                    <a:bodyPr/>
                    <a:lstStyle/>
                    <a:p>
                      <a:pPr algn="ctr"/>
                      <a:r>
                        <a:rPr kumimoji="1" lang="ja-JP" altLang="en-US" sz="1400" dirty="0" smtClean="0">
                          <a:latin typeface="+mj-ea"/>
                          <a:ea typeface="+mj-ea"/>
                        </a:rPr>
                        <a:t>（</a:t>
                      </a:r>
                      <a:r>
                        <a:rPr kumimoji="1" lang="en-US" altLang="ja-JP" sz="1400" dirty="0" smtClean="0">
                          <a:latin typeface="+mj-ea"/>
                          <a:ea typeface="+mj-ea"/>
                        </a:rPr>
                        <a:t>5</a:t>
                      </a:r>
                      <a:r>
                        <a:rPr kumimoji="1" lang="ja-JP" altLang="en-US" sz="1400" dirty="0" smtClean="0">
                          <a:latin typeface="+mj-ea"/>
                          <a:ea typeface="+mj-ea"/>
                        </a:rPr>
                        <a:t>）</a:t>
                      </a:r>
                      <a:endParaRPr kumimoji="1" lang="ja-JP" altLang="en-US" sz="1400" b="0" dirty="0">
                        <a:solidFill>
                          <a:schemeClr val="tx1"/>
                        </a:solidFill>
                        <a:latin typeface="+mj-ea"/>
                        <a:ea typeface="+mj-ea"/>
                      </a:endParaRPr>
                    </a:p>
                  </a:txBody>
                  <a:tcPr marL="84406" marR="84406"/>
                </a:tc>
                <a:tc>
                  <a:txBody>
                    <a:bodyPr/>
                    <a:lstStyle/>
                    <a:p>
                      <a:pPr marL="0" algn="l" defTabSz="914400" rtl="0" eaLnBrk="1" latinLnBrk="0" hangingPunct="1"/>
                      <a:r>
                        <a:rPr kumimoji="1" lang="en-US" altLang="ja-JP" sz="1400" kern="1200" baseline="0" dirty="0" smtClean="0">
                          <a:solidFill>
                            <a:schemeClr val="tx1"/>
                          </a:solidFill>
                          <a:latin typeface="+mj-ea"/>
                          <a:ea typeface="+mj-ea"/>
                          <a:cs typeface="+mn-cs"/>
                        </a:rPr>
                        <a:t>2015</a:t>
                      </a:r>
                      <a:r>
                        <a:rPr kumimoji="1" lang="ja-JP" altLang="en-US" sz="1400" kern="1200" baseline="0" dirty="0" smtClean="0">
                          <a:solidFill>
                            <a:schemeClr val="tx1"/>
                          </a:solidFill>
                          <a:latin typeface="+mj-ea"/>
                          <a:ea typeface="+mj-ea"/>
                          <a:cs typeface="+mn-cs"/>
                        </a:rPr>
                        <a:t>年通常国会</a:t>
                      </a:r>
                      <a:endParaRPr kumimoji="1" lang="ja-JP" altLang="en-US" sz="1400" kern="1200" baseline="0" dirty="0">
                        <a:solidFill>
                          <a:schemeClr val="tx1"/>
                        </a:solidFill>
                        <a:latin typeface="+mj-ea"/>
                        <a:ea typeface="+mj-ea"/>
                        <a:cs typeface="+mn-cs"/>
                      </a:endParaRPr>
                    </a:p>
                  </a:txBody>
                  <a:tcPr marL="84406" marR="84406"/>
                </a:tc>
                <a:tc>
                  <a:txBody>
                    <a:bodyPr/>
                    <a:lstStyle/>
                    <a:p>
                      <a:r>
                        <a:rPr kumimoji="1" lang="ja-JP" altLang="en-US" sz="1400" dirty="0" smtClean="0">
                          <a:latin typeface="+mj-ea"/>
                          <a:ea typeface="+mj-ea"/>
                        </a:rPr>
                        <a:t>：　関係法案を国会提出（？）</a:t>
                      </a:r>
                      <a:endParaRPr kumimoji="1" lang="ja-JP" altLang="en-US" sz="1400" b="0" dirty="0">
                        <a:solidFill>
                          <a:schemeClr val="tx1"/>
                        </a:solidFill>
                        <a:latin typeface="+mj-ea"/>
                        <a:ea typeface="+mj-ea"/>
                      </a:endParaRPr>
                    </a:p>
                  </a:txBody>
                  <a:tcPr marL="84406" marR="84406"/>
                </a:tc>
              </a:tr>
            </a:tbl>
          </a:graphicData>
        </a:graphic>
      </p:graphicFrame>
      <p:sp>
        <p:nvSpPr>
          <p:cNvPr id="6" name="スライド番号プレースホルダ 6"/>
          <p:cNvSpPr>
            <a:spLocks noGrp="1"/>
          </p:cNvSpPr>
          <p:nvPr>
            <p:ph type="sldNum" sz="quarter" idx="12"/>
          </p:nvPr>
        </p:nvSpPr>
        <p:spPr bwMode="auto">
          <a:xfrm>
            <a:off x="6831943" y="6370662"/>
            <a:ext cx="2133600" cy="476250"/>
          </a:xfrm>
          <a:noFill/>
          <a:ln>
            <a:miter lim="800000"/>
            <a:headEnd/>
            <a:tailEnd/>
          </a:ln>
        </p:spPr>
        <p:txBody>
          <a:bodyPr numCol="1">
            <a:prstTxWarp prst="textNoShape">
              <a:avLst/>
            </a:prstTxWarp>
          </a:bodyPr>
          <a:lstStyle/>
          <a:p>
            <a:pPr fontAlgn="base">
              <a:spcBef>
                <a:spcPct val="0"/>
              </a:spcBef>
              <a:spcAft>
                <a:spcPct val="0"/>
              </a:spcAft>
            </a:pPr>
            <a:fld id="{709DAB29-15DC-4092-8D79-7AC51A4DE100}" type="slidenum">
              <a:rPr altLang="ja-JP" smtClean="0">
                <a:latin typeface="Arial" charset="0"/>
                <a:ea typeface="ＭＳ Ｐゴシック" charset="-128"/>
              </a:rPr>
              <a:pPr fontAlgn="base">
                <a:spcBef>
                  <a:spcPct val="0"/>
                </a:spcBef>
                <a:spcAft>
                  <a:spcPct val="0"/>
                </a:spcAft>
              </a:pPr>
              <a:t>18</a:t>
            </a:fld>
            <a:endParaRPr altLang="ja-JP" dirty="0" smtClean="0">
              <a:latin typeface="Arial" charset="0"/>
              <a:ea typeface="ＭＳ Ｐゴシック" charset="-128"/>
            </a:endParaRPr>
          </a:p>
        </p:txBody>
      </p:sp>
      <p:sp>
        <p:nvSpPr>
          <p:cNvPr id="7" name="テキスト ボックス 6"/>
          <p:cNvSpPr txBox="1"/>
          <p:nvPr/>
        </p:nvSpPr>
        <p:spPr>
          <a:xfrm>
            <a:off x="384385" y="4005064"/>
            <a:ext cx="2232248" cy="307777"/>
          </a:xfrm>
          <a:prstGeom prst="rect">
            <a:avLst/>
          </a:prstGeom>
          <a:solidFill>
            <a:schemeClr val="accent2"/>
          </a:solidFill>
        </p:spPr>
        <p:txBody>
          <a:bodyPr wrap="square" rtlCol="0">
            <a:spAutoFit/>
          </a:bodyPr>
          <a:lstStyle/>
          <a:p>
            <a:r>
              <a:rPr kumimoji="1" lang="ja-JP" altLang="en-US" sz="1400" b="1" dirty="0" smtClean="0">
                <a:solidFill>
                  <a:schemeClr val="bg1"/>
                </a:solidFill>
              </a:rPr>
              <a:t>これまでの労政審の動き</a:t>
            </a:r>
            <a:endParaRPr kumimoji="1" lang="ja-JP" altLang="en-US" sz="1400" b="1" dirty="0">
              <a:solidFill>
                <a:schemeClr val="bg1"/>
              </a:solidFill>
            </a:endParaRPr>
          </a:p>
        </p:txBody>
      </p:sp>
    </p:spTree>
  </p:cSld>
  <p:clrMapOvr>
    <a:masterClrMapping/>
  </p:clrMapOvr>
  <p:transition advClick="0" advTm="7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srcRect/>
          <a:stretch>
            <a:fillRect/>
          </a:stretch>
        </p:blipFill>
        <p:spPr bwMode="auto">
          <a:xfrm>
            <a:off x="468313" y="3357563"/>
            <a:ext cx="8229600" cy="165100"/>
          </a:xfrm>
          <a:prstGeom prst="rect">
            <a:avLst/>
          </a:prstGeom>
          <a:noFill/>
          <a:ln w="9525">
            <a:noFill/>
            <a:miter lim="800000"/>
            <a:headEnd/>
            <a:tailEnd/>
          </a:ln>
        </p:spPr>
      </p:pic>
      <p:sp>
        <p:nvSpPr>
          <p:cNvPr id="8" name="タイトル 3"/>
          <p:cNvSpPr txBox="1">
            <a:spLocks/>
          </p:cNvSpPr>
          <p:nvPr/>
        </p:nvSpPr>
        <p:spPr>
          <a:xfrm>
            <a:off x="457200" y="2564135"/>
            <a:ext cx="8229600" cy="504825"/>
          </a:xfrm>
          <a:prstGeom prst="rect">
            <a:avLst/>
          </a:prstGeom>
        </p:spPr>
        <p:txBody>
          <a:bodyPr/>
          <a:lstStyle/>
          <a:p>
            <a:pPr>
              <a:defRPr/>
            </a:pPr>
            <a:endParaRPr lang="en-US" altLang="ja-JP" sz="2300" kern="0" dirty="0" smtClean="0">
              <a:solidFill>
                <a:schemeClr val="tx2"/>
              </a:solidFill>
              <a:latin typeface="+mj-lt"/>
              <a:ea typeface="+mj-ea"/>
              <a:cs typeface="+mj-cs"/>
            </a:endParaRPr>
          </a:p>
          <a:p>
            <a:pPr>
              <a:defRPr/>
            </a:pPr>
            <a:r>
              <a:rPr lang="ja-JP" altLang="en-US" sz="2300" kern="0" dirty="0" smtClean="0">
                <a:solidFill>
                  <a:schemeClr val="tx2"/>
                </a:solidFill>
                <a:latin typeface="+mj-lt"/>
                <a:ea typeface="+mj-ea"/>
                <a:cs typeface="+mj-cs"/>
              </a:rPr>
              <a:t>　４．過労死の現状と撲滅に向けた法整備の現状</a:t>
            </a:r>
            <a:endParaRPr lang="en-US" altLang="ja-JP" sz="2300" kern="0" dirty="0">
              <a:solidFill>
                <a:schemeClr val="tx2"/>
              </a:solidFill>
              <a:latin typeface="+mj-lt"/>
              <a:ea typeface="+mj-ea"/>
              <a:cs typeface="+mj-cs"/>
            </a:endParaRPr>
          </a:p>
        </p:txBody>
      </p:sp>
      <p:sp>
        <p:nvSpPr>
          <p:cNvPr id="3076" name="スライド番号プレースホルダ 5"/>
          <p:cNvSpPr txBox="1">
            <a:spLocks/>
          </p:cNvSpPr>
          <p:nvPr/>
        </p:nvSpPr>
        <p:spPr bwMode="auto">
          <a:xfrm>
            <a:off x="7010400" y="6381750"/>
            <a:ext cx="2133600" cy="476250"/>
          </a:xfrm>
          <a:prstGeom prst="rect">
            <a:avLst/>
          </a:prstGeom>
          <a:noFill/>
          <a:ln w="9525">
            <a:noFill/>
            <a:miter lim="800000"/>
            <a:headEnd/>
            <a:tailEnd/>
          </a:ln>
        </p:spPr>
        <p:txBody>
          <a:bodyPr/>
          <a:lstStyle/>
          <a:p>
            <a:pPr algn="r"/>
            <a:fld id="{24D53D69-7DA4-4E32-962A-A53B7A2ED5CB}" type="slidenum">
              <a:rPr lang="en-US" altLang="ja-JP" sz="1400"/>
              <a:pPr algn="r"/>
              <a:t>19</a:t>
            </a:fld>
            <a:endParaRPr lang="en-US" altLang="ja-JP" sz="1400"/>
          </a:p>
        </p:txBody>
      </p:sp>
    </p:spTree>
  </p:cSld>
  <p:clrMapOvr>
    <a:masterClrMapping/>
  </p:clrMapOvr>
  <p:transition advClick="0" advTm="7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srcRect/>
          <a:stretch>
            <a:fillRect/>
          </a:stretch>
        </p:blipFill>
        <p:spPr bwMode="auto">
          <a:xfrm>
            <a:off x="468313" y="3357563"/>
            <a:ext cx="8229600" cy="165100"/>
          </a:xfrm>
          <a:prstGeom prst="rect">
            <a:avLst/>
          </a:prstGeom>
          <a:noFill/>
          <a:ln w="9525">
            <a:noFill/>
            <a:miter lim="800000"/>
            <a:headEnd/>
            <a:tailEnd/>
          </a:ln>
        </p:spPr>
      </p:pic>
      <p:sp>
        <p:nvSpPr>
          <p:cNvPr id="8" name="タイトル 3"/>
          <p:cNvSpPr txBox="1">
            <a:spLocks/>
          </p:cNvSpPr>
          <p:nvPr/>
        </p:nvSpPr>
        <p:spPr>
          <a:xfrm>
            <a:off x="457200" y="2564135"/>
            <a:ext cx="8229600" cy="504825"/>
          </a:xfrm>
          <a:prstGeom prst="rect">
            <a:avLst/>
          </a:prstGeom>
        </p:spPr>
        <p:txBody>
          <a:bodyPr/>
          <a:lstStyle/>
          <a:p>
            <a:pPr>
              <a:defRPr/>
            </a:pPr>
            <a:endParaRPr lang="en-US" altLang="ja-JP" sz="2300" kern="0" dirty="0" smtClean="0">
              <a:solidFill>
                <a:schemeClr val="tx2"/>
              </a:solidFill>
              <a:latin typeface="+mj-lt"/>
              <a:ea typeface="+mj-ea"/>
              <a:cs typeface="+mj-cs"/>
            </a:endParaRPr>
          </a:p>
          <a:p>
            <a:pPr>
              <a:defRPr/>
            </a:pPr>
            <a:r>
              <a:rPr lang="ja-JP" altLang="en-US" sz="2300" kern="0" dirty="0" smtClean="0">
                <a:solidFill>
                  <a:schemeClr val="tx2"/>
                </a:solidFill>
                <a:latin typeface="+mj-lt"/>
                <a:ea typeface="+mj-ea"/>
                <a:cs typeface="+mj-cs"/>
              </a:rPr>
              <a:t>　１．長時間労働と年次有給休暇取得の現状</a:t>
            </a:r>
            <a:endParaRPr lang="en-US" altLang="ja-JP" sz="2300" kern="0" dirty="0">
              <a:solidFill>
                <a:schemeClr val="tx2"/>
              </a:solidFill>
              <a:latin typeface="+mj-lt"/>
              <a:ea typeface="+mj-ea"/>
              <a:cs typeface="+mj-cs"/>
            </a:endParaRPr>
          </a:p>
        </p:txBody>
      </p:sp>
      <p:sp>
        <p:nvSpPr>
          <p:cNvPr id="3076" name="スライド番号プレースホルダ 5"/>
          <p:cNvSpPr txBox="1">
            <a:spLocks/>
          </p:cNvSpPr>
          <p:nvPr/>
        </p:nvSpPr>
        <p:spPr bwMode="auto">
          <a:xfrm>
            <a:off x="7010400" y="6381750"/>
            <a:ext cx="2133600" cy="476250"/>
          </a:xfrm>
          <a:prstGeom prst="rect">
            <a:avLst/>
          </a:prstGeom>
          <a:noFill/>
          <a:ln w="9525">
            <a:noFill/>
            <a:miter lim="800000"/>
            <a:headEnd/>
            <a:tailEnd/>
          </a:ln>
        </p:spPr>
        <p:txBody>
          <a:bodyPr/>
          <a:lstStyle/>
          <a:p>
            <a:pPr algn="r"/>
            <a:fld id="{24D53D69-7DA4-4E32-962A-A53B7A2ED5CB}" type="slidenum">
              <a:rPr lang="en-US" altLang="ja-JP" sz="1400"/>
              <a:pPr algn="r"/>
              <a:t>2</a:t>
            </a:fld>
            <a:endParaRPr lang="en-US" altLang="ja-JP" sz="1400"/>
          </a:p>
        </p:txBody>
      </p:sp>
    </p:spTree>
  </p:cSld>
  <p:clrMapOvr>
    <a:masterClrMapping/>
  </p:clrMapOvr>
  <p:transition advClick="0" advTm="7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7010400" y="6381750"/>
            <a:ext cx="2133600" cy="476250"/>
          </a:xfrm>
        </p:spPr>
        <p:txBody>
          <a:bodyPr/>
          <a:lstStyle/>
          <a:p>
            <a:pPr>
              <a:defRPr/>
            </a:pPr>
            <a:fld id="{3DB568EE-ACBE-405C-95F4-3B18DCC211C9}" type="slidenum">
              <a:rPr lang="en-US" altLang="ja-JP" smtClean="0"/>
              <a:pPr>
                <a:defRPr/>
              </a:pPr>
              <a:t>20</a:t>
            </a:fld>
            <a:endParaRPr lang="en-US" altLang="ja-JP" dirty="0"/>
          </a:p>
        </p:txBody>
      </p:sp>
      <p:pic>
        <p:nvPicPr>
          <p:cNvPr id="4" name="Picture 3"/>
          <p:cNvPicPr>
            <a:picLocks noChangeAspect="1" noChangeArrowheads="1"/>
          </p:cNvPicPr>
          <p:nvPr/>
        </p:nvPicPr>
        <p:blipFill>
          <a:blip r:embed="rId2"/>
          <a:srcRect/>
          <a:stretch>
            <a:fillRect/>
          </a:stretch>
        </p:blipFill>
        <p:spPr bwMode="auto">
          <a:xfrm>
            <a:off x="395536" y="692696"/>
            <a:ext cx="7596554" cy="165100"/>
          </a:xfrm>
          <a:prstGeom prst="rect">
            <a:avLst/>
          </a:prstGeom>
          <a:noFill/>
          <a:ln w="9525">
            <a:noFill/>
            <a:miter lim="800000"/>
            <a:headEnd/>
            <a:tailEnd/>
          </a:ln>
        </p:spPr>
      </p:pic>
      <p:sp>
        <p:nvSpPr>
          <p:cNvPr id="65" name="Rectangle 22"/>
          <p:cNvSpPr>
            <a:spLocks noChangeArrowheads="1"/>
          </p:cNvSpPr>
          <p:nvPr/>
        </p:nvSpPr>
        <p:spPr bwMode="auto">
          <a:xfrm>
            <a:off x="251521" y="922146"/>
            <a:ext cx="16044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876300" algn="l"/>
                <a:tab pos="1241425" algn="l"/>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6" name="Picture 2"/>
          <p:cNvPicPr>
            <a:picLocks noChangeAspect="1" noChangeArrowheads="1"/>
          </p:cNvPicPr>
          <p:nvPr/>
        </p:nvPicPr>
        <p:blipFill>
          <a:blip r:embed="rId3" cstate="print"/>
          <a:srcRect/>
          <a:stretch>
            <a:fillRect/>
          </a:stretch>
        </p:blipFill>
        <p:spPr bwMode="auto">
          <a:xfrm>
            <a:off x="539552" y="2348880"/>
            <a:ext cx="3750134" cy="3942018"/>
          </a:xfrm>
          <a:prstGeom prst="rect">
            <a:avLst/>
          </a:prstGeom>
          <a:noFill/>
          <a:ln w="9525">
            <a:noFill/>
            <a:miter lim="800000"/>
            <a:headEnd/>
            <a:tailEnd/>
          </a:ln>
        </p:spPr>
      </p:pic>
      <p:sp>
        <p:nvSpPr>
          <p:cNvPr id="6" name="タイトル 3"/>
          <p:cNvSpPr txBox="1">
            <a:spLocks/>
          </p:cNvSpPr>
          <p:nvPr/>
        </p:nvSpPr>
        <p:spPr>
          <a:xfrm>
            <a:off x="395536" y="332656"/>
            <a:ext cx="7596554" cy="504825"/>
          </a:xfrm>
          <a:prstGeom prst="rect">
            <a:avLst/>
          </a:prstGeom>
        </p:spPr>
        <p:txBody>
          <a:bodyPr/>
          <a:lstStyle/>
          <a:p>
            <a:pPr>
              <a:defRPr/>
            </a:pPr>
            <a:r>
              <a:rPr lang="ja-JP" altLang="en-US" sz="2000" kern="0" dirty="0" smtClean="0">
                <a:solidFill>
                  <a:schemeClr val="tx2"/>
                </a:solidFill>
                <a:ea typeface="ＭＳ Ｐゴシック" pitchFamily="50" charset="-128"/>
              </a:rPr>
              <a:t>労働時間と過労死リスクの関係性</a:t>
            </a:r>
            <a:endParaRPr lang="en-US" altLang="ja-JP" sz="2000" kern="0" dirty="0">
              <a:solidFill>
                <a:schemeClr val="tx2"/>
              </a:solidFill>
              <a:ea typeface="ＭＳ Ｐゴシック" pitchFamily="50" charset="-128"/>
            </a:endParaRPr>
          </a:p>
        </p:txBody>
      </p:sp>
      <p:pic>
        <p:nvPicPr>
          <p:cNvPr id="2051" name="Picture 3"/>
          <p:cNvPicPr>
            <a:picLocks noChangeAspect="1" noChangeArrowheads="1"/>
          </p:cNvPicPr>
          <p:nvPr/>
        </p:nvPicPr>
        <p:blipFill>
          <a:blip r:embed="rId4" cstate="print"/>
          <a:srcRect/>
          <a:stretch>
            <a:fillRect/>
          </a:stretch>
        </p:blipFill>
        <p:spPr bwMode="auto">
          <a:xfrm>
            <a:off x="4499992" y="2276872"/>
            <a:ext cx="4176464" cy="3986066"/>
          </a:xfrm>
          <a:prstGeom prst="rect">
            <a:avLst/>
          </a:prstGeom>
          <a:noFill/>
          <a:ln w="9525">
            <a:noFill/>
            <a:miter lim="800000"/>
            <a:headEnd/>
            <a:tailEnd/>
          </a:ln>
        </p:spPr>
      </p:pic>
      <p:sp>
        <p:nvSpPr>
          <p:cNvPr id="12" name="正方形/長方形 11"/>
          <p:cNvSpPr/>
          <p:nvPr/>
        </p:nvSpPr>
        <p:spPr>
          <a:xfrm>
            <a:off x="2267744" y="6309320"/>
            <a:ext cx="4752528" cy="276999"/>
          </a:xfrm>
          <a:prstGeom prst="rect">
            <a:avLst/>
          </a:prstGeom>
          <a:ln w="3175">
            <a:noFill/>
          </a:ln>
        </p:spPr>
        <p:txBody>
          <a:bodyPr wrap="square">
            <a:spAutoFit/>
          </a:bodyPr>
          <a:lstStyle/>
          <a:p>
            <a:r>
              <a:rPr lang="ja-JP" altLang="en-US" sz="1200" dirty="0" smtClean="0"/>
              <a:t>出所：平成</a:t>
            </a:r>
            <a:r>
              <a:rPr lang="en-US" altLang="ja-JP" sz="1200" dirty="0" smtClean="0"/>
              <a:t>25</a:t>
            </a:r>
            <a:r>
              <a:rPr lang="ja-JP" altLang="en-US" sz="1200" dirty="0" smtClean="0"/>
              <a:t>年度「脳・心臓疾患と精神障害の労災補償状況」（厚労省）</a:t>
            </a:r>
            <a:endParaRPr lang="ja-JP" altLang="en-US" sz="1200" dirty="0"/>
          </a:p>
        </p:txBody>
      </p:sp>
      <p:sp>
        <p:nvSpPr>
          <p:cNvPr id="13" name="正方形/長方形 12"/>
          <p:cNvSpPr/>
          <p:nvPr/>
        </p:nvSpPr>
        <p:spPr>
          <a:xfrm>
            <a:off x="4427984" y="2060848"/>
            <a:ext cx="4572000" cy="261610"/>
          </a:xfrm>
          <a:prstGeom prst="rect">
            <a:avLst/>
          </a:prstGeom>
        </p:spPr>
        <p:txBody>
          <a:bodyPr>
            <a:spAutoFit/>
          </a:bodyPr>
          <a:lstStyle/>
          <a:p>
            <a:r>
              <a:rPr lang="en-US" altLang="ja-JP" sz="1100" dirty="0" smtClean="0"/>
              <a:t>〈</a:t>
            </a:r>
            <a:r>
              <a:rPr lang="ja-JP" altLang="en-US" sz="1100" dirty="0" smtClean="0"/>
              <a:t>精神障害の時間外労働時間数（</a:t>
            </a:r>
            <a:r>
              <a:rPr lang="en-US" altLang="ja-JP" sz="1100" dirty="0" smtClean="0"/>
              <a:t>1</a:t>
            </a:r>
            <a:r>
              <a:rPr lang="ja-JP" altLang="en-US" sz="1100" dirty="0" smtClean="0"/>
              <a:t>か月平均）別支給決定件数</a:t>
            </a:r>
            <a:r>
              <a:rPr lang="en-US" altLang="ja-JP" sz="1100" dirty="0" smtClean="0"/>
              <a:t>〉</a:t>
            </a:r>
            <a:endParaRPr lang="ja-JP" altLang="en-US" sz="1100" dirty="0"/>
          </a:p>
        </p:txBody>
      </p:sp>
      <p:sp>
        <p:nvSpPr>
          <p:cNvPr id="14" name="正方形/長方形 13"/>
          <p:cNvSpPr/>
          <p:nvPr/>
        </p:nvSpPr>
        <p:spPr>
          <a:xfrm>
            <a:off x="251520" y="2060848"/>
            <a:ext cx="4572000" cy="261610"/>
          </a:xfrm>
          <a:prstGeom prst="rect">
            <a:avLst/>
          </a:prstGeom>
        </p:spPr>
        <p:txBody>
          <a:bodyPr>
            <a:spAutoFit/>
          </a:bodyPr>
          <a:lstStyle/>
          <a:p>
            <a:r>
              <a:rPr lang="en-US" altLang="ja-JP" sz="1100" dirty="0" smtClean="0"/>
              <a:t>〈</a:t>
            </a:r>
            <a:r>
              <a:rPr lang="ja-JP" altLang="en-US" sz="1100" dirty="0" smtClean="0"/>
              <a:t>脳・心臓疾患の時間外労働時間数（</a:t>
            </a:r>
            <a:r>
              <a:rPr lang="en-US" altLang="ja-JP" sz="1100" dirty="0" smtClean="0"/>
              <a:t>1</a:t>
            </a:r>
            <a:r>
              <a:rPr lang="ja-JP" altLang="en-US" sz="1100" dirty="0" smtClean="0"/>
              <a:t>か月平均）別支給決定件数</a:t>
            </a:r>
            <a:r>
              <a:rPr lang="en-US" altLang="ja-JP" sz="1100" dirty="0" smtClean="0"/>
              <a:t>〉</a:t>
            </a:r>
            <a:endParaRPr lang="ja-JP" altLang="en-US" sz="1100" dirty="0"/>
          </a:p>
        </p:txBody>
      </p:sp>
      <p:sp>
        <p:nvSpPr>
          <p:cNvPr id="15" name="角丸四角形 14"/>
          <p:cNvSpPr/>
          <p:nvPr/>
        </p:nvSpPr>
        <p:spPr>
          <a:xfrm>
            <a:off x="467544" y="980728"/>
            <a:ext cx="8136904" cy="914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smtClean="0">
                <a:solidFill>
                  <a:schemeClr val="tx1"/>
                </a:solidFill>
              </a:rPr>
              <a:t>○労災支給決定件数を時間外労働時間数別にみると、とくに脳・心臓疾患については、時間外労働が６０時間を超えるとリスクが高まると言える。</a:t>
            </a:r>
            <a:endParaRPr kumimoji="1" lang="ja-JP" altLang="en-US" dirty="0">
              <a:solidFill>
                <a:schemeClr val="tx1"/>
              </a:solidFill>
            </a:endParaRPr>
          </a:p>
        </p:txBody>
      </p:sp>
    </p:spTree>
  </p:cSld>
  <p:clrMapOvr>
    <a:masterClrMapping/>
  </p:clrMapOvr>
  <p:transition advClick="0" advTm="7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7010400" y="6381750"/>
            <a:ext cx="2133600" cy="476250"/>
          </a:xfrm>
        </p:spPr>
        <p:txBody>
          <a:bodyPr/>
          <a:lstStyle/>
          <a:p>
            <a:pPr>
              <a:defRPr/>
            </a:pPr>
            <a:fld id="{3DB568EE-ACBE-405C-95F4-3B18DCC211C9}" type="slidenum">
              <a:rPr lang="en-US" altLang="ja-JP" smtClean="0"/>
              <a:pPr>
                <a:defRPr/>
              </a:pPr>
              <a:t>21</a:t>
            </a:fld>
            <a:endParaRPr lang="en-US" altLang="ja-JP" dirty="0"/>
          </a:p>
        </p:txBody>
      </p:sp>
      <p:pic>
        <p:nvPicPr>
          <p:cNvPr id="4" name="Picture 3"/>
          <p:cNvPicPr>
            <a:picLocks noChangeAspect="1" noChangeArrowheads="1"/>
          </p:cNvPicPr>
          <p:nvPr/>
        </p:nvPicPr>
        <p:blipFill>
          <a:blip r:embed="rId2"/>
          <a:srcRect/>
          <a:stretch>
            <a:fillRect/>
          </a:stretch>
        </p:blipFill>
        <p:spPr bwMode="auto">
          <a:xfrm>
            <a:off x="395536" y="692696"/>
            <a:ext cx="7596554" cy="165100"/>
          </a:xfrm>
          <a:prstGeom prst="rect">
            <a:avLst/>
          </a:prstGeom>
          <a:noFill/>
          <a:ln w="9525">
            <a:noFill/>
            <a:miter lim="800000"/>
            <a:headEnd/>
            <a:tailEnd/>
          </a:ln>
        </p:spPr>
      </p:pic>
      <p:sp>
        <p:nvSpPr>
          <p:cNvPr id="6" name="タイトル 3"/>
          <p:cNvSpPr txBox="1">
            <a:spLocks/>
          </p:cNvSpPr>
          <p:nvPr/>
        </p:nvSpPr>
        <p:spPr>
          <a:xfrm>
            <a:off x="395536" y="332656"/>
            <a:ext cx="7596554" cy="504825"/>
          </a:xfrm>
          <a:prstGeom prst="rect">
            <a:avLst/>
          </a:prstGeom>
        </p:spPr>
        <p:txBody>
          <a:bodyPr/>
          <a:lstStyle/>
          <a:p>
            <a:pPr>
              <a:defRPr/>
            </a:pPr>
            <a:r>
              <a:rPr lang="ja-JP" altLang="en-US" sz="2000" kern="0" dirty="0" smtClean="0">
                <a:solidFill>
                  <a:schemeClr val="tx2"/>
                </a:solidFill>
                <a:ea typeface="ＭＳ Ｐゴシック" pitchFamily="50" charset="-128"/>
              </a:rPr>
              <a:t>職種別にみる過労による精神障害</a:t>
            </a:r>
            <a:endParaRPr lang="en-US" altLang="ja-JP" sz="2000" kern="0" dirty="0">
              <a:solidFill>
                <a:schemeClr val="tx2"/>
              </a:solidFill>
              <a:ea typeface="ＭＳ Ｐゴシック" pitchFamily="50" charset="-128"/>
            </a:endParaRPr>
          </a:p>
        </p:txBody>
      </p:sp>
      <p:pic>
        <p:nvPicPr>
          <p:cNvPr id="1027" name="Picture 3"/>
          <p:cNvPicPr>
            <a:picLocks noChangeAspect="1" noChangeArrowheads="1"/>
          </p:cNvPicPr>
          <p:nvPr/>
        </p:nvPicPr>
        <p:blipFill>
          <a:blip r:embed="rId3" cstate="print"/>
          <a:srcRect/>
          <a:stretch>
            <a:fillRect/>
          </a:stretch>
        </p:blipFill>
        <p:spPr bwMode="auto">
          <a:xfrm>
            <a:off x="683568" y="1988840"/>
            <a:ext cx="7499945" cy="4383988"/>
          </a:xfrm>
          <a:prstGeom prst="rect">
            <a:avLst/>
          </a:prstGeom>
          <a:noFill/>
          <a:ln w="9525">
            <a:noFill/>
            <a:miter lim="800000"/>
            <a:headEnd/>
            <a:tailEnd/>
          </a:ln>
        </p:spPr>
      </p:pic>
      <p:sp>
        <p:nvSpPr>
          <p:cNvPr id="15" name="正方形/長方形 14"/>
          <p:cNvSpPr/>
          <p:nvPr/>
        </p:nvSpPr>
        <p:spPr>
          <a:xfrm>
            <a:off x="683568" y="1700808"/>
            <a:ext cx="3528392" cy="276999"/>
          </a:xfrm>
          <a:prstGeom prst="rect">
            <a:avLst/>
          </a:prstGeom>
        </p:spPr>
        <p:txBody>
          <a:bodyPr wrap="square">
            <a:spAutoFit/>
          </a:bodyPr>
          <a:lstStyle/>
          <a:p>
            <a:r>
              <a:rPr lang="ja-JP" altLang="en-US" sz="1200" dirty="0" smtClean="0"/>
              <a:t>精神障害の職種別請求、決定及び支給決定件数</a:t>
            </a:r>
            <a:endParaRPr lang="ja-JP" altLang="en-US" sz="1200" dirty="0"/>
          </a:p>
        </p:txBody>
      </p:sp>
      <p:sp>
        <p:nvSpPr>
          <p:cNvPr id="18" name="正方形/長方形 17"/>
          <p:cNvSpPr/>
          <p:nvPr/>
        </p:nvSpPr>
        <p:spPr>
          <a:xfrm>
            <a:off x="3923928" y="6381328"/>
            <a:ext cx="4752528" cy="276999"/>
          </a:xfrm>
          <a:prstGeom prst="rect">
            <a:avLst/>
          </a:prstGeom>
          <a:ln w="3175">
            <a:solidFill>
              <a:schemeClr val="tx1"/>
            </a:solidFill>
          </a:ln>
        </p:spPr>
        <p:txBody>
          <a:bodyPr wrap="square">
            <a:spAutoFit/>
          </a:bodyPr>
          <a:lstStyle/>
          <a:p>
            <a:r>
              <a:rPr lang="ja-JP" altLang="en-US" sz="1200" dirty="0" smtClean="0"/>
              <a:t>出所：平成</a:t>
            </a:r>
            <a:r>
              <a:rPr lang="en-US" altLang="ja-JP" sz="1200" dirty="0" smtClean="0"/>
              <a:t>25</a:t>
            </a:r>
            <a:r>
              <a:rPr lang="ja-JP" altLang="en-US" sz="1200" dirty="0" smtClean="0"/>
              <a:t>年度「脳・心臓疾患と精神障害の労災補償状況」（厚労省）</a:t>
            </a:r>
            <a:endParaRPr lang="ja-JP" altLang="en-US" sz="1200" dirty="0"/>
          </a:p>
        </p:txBody>
      </p:sp>
      <p:sp>
        <p:nvSpPr>
          <p:cNvPr id="9" name="角丸四角形 8"/>
          <p:cNvSpPr/>
          <p:nvPr/>
        </p:nvSpPr>
        <p:spPr>
          <a:xfrm>
            <a:off x="467544" y="980728"/>
            <a:ext cx="8136904" cy="7200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smtClean="0">
                <a:solidFill>
                  <a:schemeClr val="tx1"/>
                </a:solidFill>
              </a:rPr>
              <a:t>○精神障害の労災請求件数は事務従事者、専門的・技術的職業従事者などのホワイトカラーにとくに多く見られる。</a:t>
            </a:r>
            <a:endParaRPr lang="ja-JP" altLang="en-US" dirty="0">
              <a:solidFill>
                <a:schemeClr val="tx1"/>
              </a:solidFill>
            </a:endParaRPr>
          </a:p>
        </p:txBody>
      </p:sp>
    </p:spTree>
  </p:cSld>
  <p:clrMapOvr>
    <a:masterClrMapping/>
  </p:clrMapOvr>
  <p:transition advClick="0" advTm="7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7010400" y="6381750"/>
            <a:ext cx="2133600" cy="476250"/>
          </a:xfrm>
        </p:spPr>
        <p:txBody>
          <a:bodyPr/>
          <a:lstStyle/>
          <a:p>
            <a:pPr>
              <a:defRPr/>
            </a:pPr>
            <a:fld id="{3DB568EE-ACBE-405C-95F4-3B18DCC211C9}" type="slidenum">
              <a:rPr lang="en-US" altLang="ja-JP" smtClean="0"/>
              <a:pPr>
                <a:defRPr/>
              </a:pPr>
              <a:t>22</a:t>
            </a:fld>
            <a:endParaRPr lang="en-US" altLang="ja-JP" dirty="0"/>
          </a:p>
        </p:txBody>
      </p:sp>
      <p:sp>
        <p:nvSpPr>
          <p:cNvPr id="3" name="タイトル 3"/>
          <p:cNvSpPr txBox="1">
            <a:spLocks/>
          </p:cNvSpPr>
          <p:nvPr/>
        </p:nvSpPr>
        <p:spPr>
          <a:xfrm>
            <a:off x="323528" y="188640"/>
            <a:ext cx="7596554" cy="504825"/>
          </a:xfrm>
          <a:prstGeom prst="rect">
            <a:avLst/>
          </a:prstGeom>
        </p:spPr>
        <p:txBody>
          <a:bodyPr/>
          <a:lstStyle/>
          <a:p>
            <a:r>
              <a:rPr lang="ja-JP" altLang="en-US" sz="2100" kern="0" dirty="0" smtClean="0">
                <a:solidFill>
                  <a:schemeClr val="tx2"/>
                </a:solidFill>
                <a:latin typeface="+mj-lt"/>
                <a:ea typeface="+mj-ea"/>
                <a:cs typeface="+mj-cs"/>
              </a:rPr>
              <a:t>　過労死等防止対策推進法（</a:t>
            </a:r>
            <a:r>
              <a:rPr lang="en-US" altLang="ja-JP" sz="2100" kern="0" dirty="0" smtClean="0">
                <a:solidFill>
                  <a:schemeClr val="tx2"/>
                </a:solidFill>
                <a:latin typeface="+mj-lt"/>
                <a:ea typeface="+mj-ea"/>
                <a:cs typeface="+mj-cs"/>
              </a:rPr>
              <a:t>6</a:t>
            </a:r>
            <a:r>
              <a:rPr lang="ja-JP" altLang="en-US" sz="2100" kern="0" dirty="0" smtClean="0">
                <a:solidFill>
                  <a:schemeClr val="tx2"/>
                </a:solidFill>
                <a:latin typeface="+mj-lt"/>
                <a:ea typeface="+mj-ea"/>
                <a:cs typeface="+mj-cs"/>
              </a:rPr>
              <a:t>月</a:t>
            </a:r>
            <a:r>
              <a:rPr lang="en-US" altLang="ja-JP" sz="2100" kern="0" dirty="0" smtClean="0">
                <a:solidFill>
                  <a:schemeClr val="tx2"/>
                </a:solidFill>
                <a:latin typeface="+mj-lt"/>
                <a:ea typeface="+mj-ea"/>
                <a:cs typeface="+mj-cs"/>
              </a:rPr>
              <a:t>20</a:t>
            </a:r>
            <a:r>
              <a:rPr lang="ja-JP" altLang="en-US" sz="2100" kern="0" dirty="0" smtClean="0">
                <a:solidFill>
                  <a:schemeClr val="tx2"/>
                </a:solidFill>
                <a:latin typeface="+mj-lt"/>
                <a:ea typeface="+mj-ea"/>
                <a:cs typeface="+mj-cs"/>
              </a:rPr>
              <a:t>日成立）の概要</a:t>
            </a:r>
            <a:endParaRPr lang="en-US" altLang="ja-JP" sz="2100" kern="0" dirty="0">
              <a:solidFill>
                <a:schemeClr val="tx2"/>
              </a:solidFill>
              <a:latin typeface="+mj-lt"/>
              <a:ea typeface="+mj-ea"/>
              <a:cs typeface="+mj-cs"/>
            </a:endParaRPr>
          </a:p>
        </p:txBody>
      </p:sp>
      <p:pic>
        <p:nvPicPr>
          <p:cNvPr id="4" name="Picture 3"/>
          <p:cNvPicPr>
            <a:picLocks noChangeAspect="1" noChangeArrowheads="1"/>
          </p:cNvPicPr>
          <p:nvPr/>
        </p:nvPicPr>
        <p:blipFill>
          <a:blip r:embed="rId2"/>
          <a:srcRect/>
          <a:stretch>
            <a:fillRect/>
          </a:stretch>
        </p:blipFill>
        <p:spPr bwMode="auto">
          <a:xfrm>
            <a:off x="323528" y="548680"/>
            <a:ext cx="7596554" cy="165100"/>
          </a:xfrm>
          <a:prstGeom prst="rect">
            <a:avLst/>
          </a:prstGeom>
          <a:noFill/>
          <a:ln w="9525">
            <a:noFill/>
            <a:miter lim="800000"/>
            <a:headEnd/>
            <a:tailEnd/>
          </a:ln>
        </p:spPr>
      </p:pic>
      <p:cxnSp>
        <p:nvCxnSpPr>
          <p:cNvPr id="55" name="直線コネクタ 54"/>
          <p:cNvCxnSpPr>
            <a:stCxn id="59" idx="3"/>
          </p:cNvCxnSpPr>
          <p:nvPr/>
        </p:nvCxnSpPr>
        <p:spPr>
          <a:xfrm flipH="1" flipV="1">
            <a:off x="1549525" y="1873748"/>
            <a:ext cx="7168360" cy="655152"/>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グループ化 55"/>
          <p:cNvGrpSpPr/>
          <p:nvPr/>
        </p:nvGrpSpPr>
        <p:grpSpPr>
          <a:xfrm>
            <a:off x="323527" y="692696"/>
            <a:ext cx="8502485" cy="3456384"/>
            <a:chOff x="149327" y="-44018"/>
            <a:chExt cx="6648348" cy="4310700"/>
          </a:xfrm>
        </p:grpSpPr>
        <p:sp>
          <p:nvSpPr>
            <p:cNvPr id="57" name="テキスト ボックス 16"/>
            <p:cNvSpPr txBox="1"/>
            <p:nvPr/>
          </p:nvSpPr>
          <p:spPr>
            <a:xfrm>
              <a:off x="149327" y="142871"/>
              <a:ext cx="6648348" cy="4123811"/>
            </a:xfrm>
            <a:prstGeom prst="rect">
              <a:avLst/>
            </a:prstGeom>
            <a:solidFill>
              <a:schemeClr val="accent3">
                <a:lumMod val="40000"/>
                <a:lumOff val="60000"/>
              </a:schemeClr>
            </a:solidFill>
            <a:ln w="25400">
              <a:solidFill>
                <a:srgbClr val="9BBB59">
                  <a:lumMod val="50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500"/>
                </a:lnSpc>
                <a:spcAft>
                  <a:spcPts val="0"/>
                </a:spcAft>
              </a:pPr>
              <a:r>
                <a:rPr lang="en-US" sz="1100" kern="100">
                  <a:solidFill>
                    <a:srgbClr val="FFFFFF"/>
                  </a:solidFill>
                  <a:effectLst/>
                  <a:latin typeface="ＭＳ 明朝"/>
                  <a:ea typeface="ＭＳ 明朝"/>
                  <a:cs typeface="Times New Roman"/>
                </a:rPr>
                <a:t> </a:t>
              </a:r>
              <a:endParaRPr lang="ja-JP" sz="1200" kern="100">
                <a:effectLst/>
                <a:latin typeface="Century"/>
                <a:ea typeface="ＭＳ 明朝"/>
                <a:cs typeface="Times New Roman"/>
              </a:endParaRPr>
            </a:p>
            <a:p>
              <a:pPr>
                <a:lnSpc>
                  <a:spcPts val="1500"/>
                </a:lnSpc>
                <a:spcAft>
                  <a:spcPts val="0"/>
                </a:spcAft>
              </a:pPr>
              <a:r>
                <a:rPr lang="en-US" sz="1100" kern="100">
                  <a:effectLst/>
                  <a:latin typeface="ＤＦ特太ゴシック体"/>
                  <a:ea typeface="ＭＳ 明朝"/>
                  <a:cs typeface="Times New Roman"/>
                </a:rPr>
                <a:t> </a:t>
              </a:r>
              <a:endParaRPr lang="ja-JP" sz="1200" kern="100">
                <a:effectLst/>
                <a:latin typeface="Century"/>
                <a:ea typeface="ＭＳ 明朝"/>
                <a:cs typeface="Times New Roman"/>
              </a:endParaRPr>
            </a:p>
            <a:p>
              <a:pPr>
                <a:lnSpc>
                  <a:spcPts val="1500"/>
                </a:lnSpc>
                <a:spcAft>
                  <a:spcPts val="0"/>
                </a:spcAft>
              </a:pPr>
              <a:r>
                <a:rPr lang="en-US" sz="1100" kern="100">
                  <a:effectLst/>
                  <a:latin typeface="ＭＳ ゴシック"/>
                  <a:ea typeface="ＭＳ 明朝"/>
                  <a:cs typeface="Times New Roman"/>
                </a:rPr>
                <a:t> </a:t>
              </a:r>
              <a:endParaRPr lang="ja-JP" sz="1200" kern="100">
                <a:effectLst/>
                <a:latin typeface="Century"/>
                <a:ea typeface="ＭＳ 明朝"/>
                <a:cs typeface="Times New Roman"/>
              </a:endParaRPr>
            </a:p>
            <a:p>
              <a:pPr>
                <a:lnSpc>
                  <a:spcPts val="1500"/>
                </a:lnSpc>
                <a:spcAft>
                  <a:spcPts val="0"/>
                </a:spcAft>
              </a:pPr>
              <a:r>
                <a:rPr lang="en-US" sz="1100" kern="100">
                  <a:effectLst/>
                  <a:latin typeface="ＭＳ ゴシック"/>
                  <a:ea typeface="ＭＳ 明朝"/>
                  <a:cs typeface="Times New Roman"/>
                </a:rPr>
                <a:t> </a:t>
              </a:r>
              <a:endParaRPr lang="ja-JP" sz="1200" kern="100">
                <a:effectLst/>
                <a:latin typeface="Century"/>
                <a:ea typeface="ＭＳ 明朝"/>
                <a:cs typeface="Times New Roman"/>
              </a:endParaRPr>
            </a:p>
            <a:p>
              <a:pPr>
                <a:lnSpc>
                  <a:spcPts val="1500"/>
                </a:lnSpc>
                <a:spcAft>
                  <a:spcPts val="0"/>
                </a:spcAft>
              </a:pPr>
              <a:r>
                <a:rPr lang="en-US" sz="1100" kern="100">
                  <a:effectLst/>
                  <a:latin typeface="ＭＳ ゴシック"/>
                  <a:ea typeface="ＭＳ 明朝"/>
                  <a:cs typeface="Times New Roman"/>
                </a:rPr>
                <a:t> </a:t>
              </a:r>
              <a:endParaRPr lang="ja-JP" sz="1200" kern="100">
                <a:effectLst/>
                <a:latin typeface="Century"/>
                <a:ea typeface="ＭＳ 明朝"/>
                <a:cs typeface="Times New Roman"/>
              </a:endParaRPr>
            </a:p>
            <a:p>
              <a:pPr>
                <a:lnSpc>
                  <a:spcPts val="1500"/>
                </a:lnSpc>
                <a:spcAft>
                  <a:spcPts val="0"/>
                </a:spcAft>
              </a:pPr>
              <a:r>
                <a:rPr lang="en-US" sz="1100" kern="100">
                  <a:effectLst/>
                  <a:latin typeface="ＭＳ ゴシック"/>
                  <a:ea typeface="ＭＳ 明朝"/>
                  <a:cs typeface="Times New Roman"/>
                </a:rPr>
                <a:t> </a:t>
              </a:r>
              <a:endParaRPr lang="ja-JP" sz="1200" kern="100">
                <a:effectLst/>
                <a:latin typeface="Century"/>
                <a:ea typeface="ＭＳ 明朝"/>
                <a:cs typeface="Times New Roman"/>
              </a:endParaRPr>
            </a:p>
            <a:p>
              <a:pPr>
                <a:lnSpc>
                  <a:spcPts val="1500"/>
                </a:lnSpc>
                <a:spcAft>
                  <a:spcPts val="0"/>
                </a:spcAft>
              </a:pPr>
              <a:r>
                <a:rPr lang="en-US" sz="1100" kern="100">
                  <a:effectLst/>
                  <a:latin typeface="ＭＳ ゴシック"/>
                  <a:ea typeface="ＭＳ 明朝"/>
                  <a:cs typeface="Times New Roman"/>
                </a:rPr>
                <a:t> </a:t>
              </a:r>
              <a:endParaRPr lang="ja-JP" sz="1200" kern="100">
                <a:effectLst/>
                <a:latin typeface="Century"/>
                <a:ea typeface="ＭＳ 明朝"/>
                <a:cs typeface="Times New Roman"/>
              </a:endParaRPr>
            </a:p>
            <a:p>
              <a:pPr>
                <a:lnSpc>
                  <a:spcPts val="1500"/>
                </a:lnSpc>
                <a:spcAft>
                  <a:spcPts val="0"/>
                </a:spcAft>
              </a:pPr>
              <a:r>
                <a:rPr lang="en-US" sz="1200" kern="100">
                  <a:effectLst/>
                  <a:latin typeface="ＭＳ ゴシック"/>
                  <a:ea typeface="ＭＳ 明朝"/>
                  <a:cs typeface="Times New Roman"/>
                </a:rPr>
                <a:t> </a:t>
              </a:r>
              <a:endParaRPr lang="ja-JP" sz="1200" kern="100">
                <a:effectLst/>
                <a:latin typeface="Century"/>
                <a:ea typeface="ＭＳ 明朝"/>
                <a:cs typeface="Times New Roman"/>
              </a:endParaRPr>
            </a:p>
          </p:txBody>
        </p:sp>
        <p:sp>
          <p:nvSpPr>
            <p:cNvPr id="58" name="テキスト ボックス 2"/>
            <p:cNvSpPr txBox="1"/>
            <p:nvPr/>
          </p:nvSpPr>
          <p:spPr>
            <a:xfrm>
              <a:off x="356816" y="-44018"/>
              <a:ext cx="589762" cy="263525"/>
            </a:xfrm>
            <a:prstGeom prst="rect">
              <a:avLst/>
            </a:prstGeom>
            <a:solidFill>
              <a:schemeClr val="accent3">
                <a:lumMod val="50000"/>
              </a:schemeClr>
            </a:solidFill>
            <a:ln>
              <a:noFill/>
            </a:ln>
            <a:effectLst/>
          </p:spPr>
          <p:txBody>
            <a:bodyPr rot="0" spcFirstLastPara="0" vert="horz" wrap="square" lIns="74295" tIns="8890" rIns="74295" bIns="8890" numCol="1" spcCol="0" rtlCol="0" fromWordArt="0" anchor="t" anchorCtr="0" forceAA="0" compatLnSpc="1">
              <a:prstTxWarp prst="textNoShape">
                <a:avLst/>
              </a:prstTxWarp>
              <a:noAutofit/>
            </a:bodyPr>
            <a:lstStyle/>
            <a:p>
              <a:pPr algn="ctr">
                <a:spcAft>
                  <a:spcPts val="0"/>
                </a:spcAft>
              </a:pPr>
              <a:r>
                <a:rPr lang="ja-JP" sz="1400" b="1" kern="100" dirty="0">
                  <a:ln>
                    <a:noFill/>
                  </a:ln>
                  <a:solidFill>
                    <a:srgbClr val="FFFFFF"/>
                  </a:solidFill>
                  <a:effectLst/>
                  <a:latin typeface="Century"/>
                  <a:ea typeface="ＤＦ特太ゴシック体"/>
                  <a:cs typeface="Times New Roman"/>
                </a:rPr>
                <a:t>総 則</a:t>
              </a:r>
              <a:endParaRPr lang="ja-JP" sz="1200" kern="100" dirty="0">
                <a:effectLst/>
                <a:latin typeface="Century"/>
                <a:ea typeface="ＭＳ 明朝"/>
                <a:cs typeface="Times New Roman"/>
              </a:endParaRPr>
            </a:p>
          </p:txBody>
        </p:sp>
      </p:grpSp>
      <p:sp>
        <p:nvSpPr>
          <p:cNvPr id="59" name="テキスト ボックス 13"/>
          <p:cNvSpPr txBox="1"/>
          <p:nvPr/>
        </p:nvSpPr>
        <p:spPr>
          <a:xfrm>
            <a:off x="395536" y="2060848"/>
            <a:ext cx="8322349" cy="936104"/>
          </a:xfrm>
          <a:prstGeom prst="rect">
            <a:avLst/>
          </a:prstGeom>
          <a:solidFill>
            <a:schemeClr val="accent3">
              <a:lumMod val="20000"/>
              <a:lumOff val="80000"/>
            </a:schemeClr>
          </a:solidFill>
          <a:ln w="2540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300"/>
              </a:lnSpc>
              <a:spcAft>
                <a:spcPts val="0"/>
              </a:spcAft>
            </a:pPr>
            <a:r>
              <a:rPr lang="ja-JP" sz="1000" kern="100" dirty="0">
                <a:effectLst/>
                <a:latin typeface="Century"/>
                <a:ea typeface="ＤＦ特太ゴシック体"/>
                <a:cs typeface="Times New Roman"/>
              </a:rPr>
              <a:t> 基本理念 　</a:t>
            </a:r>
            <a:r>
              <a:rPr lang="ja-JP" sz="1000" kern="100" dirty="0">
                <a:effectLst/>
                <a:latin typeface="Century"/>
                <a:ea typeface="ＭＳ ゴシック"/>
                <a:cs typeface="Times New Roman"/>
              </a:rPr>
              <a:t>過労死等の防止のための対策は、</a:t>
            </a:r>
            <a:endParaRPr lang="ja-JP" sz="1000" kern="100" dirty="0">
              <a:effectLst/>
              <a:latin typeface="Century"/>
              <a:ea typeface="ＭＳ 明朝"/>
              <a:cs typeface="Times New Roman"/>
            </a:endParaRPr>
          </a:p>
          <a:p>
            <a:pPr marL="608330" indent="-181610">
              <a:lnSpc>
                <a:spcPts val="1300"/>
              </a:lnSpc>
              <a:spcAft>
                <a:spcPts val="0"/>
              </a:spcAft>
              <a:tabLst>
                <a:tab pos="438150" algn="l"/>
              </a:tabLst>
            </a:pPr>
            <a:r>
              <a:rPr lang="ja-JP" sz="1000" kern="100" dirty="0">
                <a:effectLst/>
                <a:latin typeface="Century"/>
                <a:ea typeface="ＭＳ ゴシック"/>
                <a:cs typeface="Times New Roman"/>
              </a:rPr>
              <a:t>１　過労死等に関する実態が必ずしも十分に把握されていない現状を踏まえ、過労死等に関する調査研究を行うことにより過労死等に関する実態を明らかにし、その成果を過労死等の効果的な防止のための取組に生かすことができるようにするとともに、過労死等を防止することの重要性について国民の自覚を促し、これに対する国民の関心と理解を深めること等により、行われなければならないこと。</a:t>
            </a:r>
            <a:endParaRPr lang="ja-JP" sz="1000" kern="100" dirty="0">
              <a:effectLst/>
              <a:latin typeface="Century"/>
              <a:ea typeface="ＭＳ 明朝"/>
              <a:cs typeface="Times New Roman"/>
            </a:endParaRPr>
          </a:p>
          <a:p>
            <a:pPr marL="610235" indent="-179070">
              <a:lnSpc>
                <a:spcPts val="1300"/>
              </a:lnSpc>
              <a:spcAft>
                <a:spcPts val="0"/>
              </a:spcAft>
            </a:pPr>
            <a:r>
              <a:rPr lang="ja-JP" sz="1000" kern="100" dirty="0">
                <a:effectLst/>
                <a:latin typeface="Century"/>
                <a:ea typeface="ＭＳ ゴシック"/>
                <a:cs typeface="Times New Roman"/>
              </a:rPr>
              <a:t>２　国、地方公共団体、事業主その他の関係する者の相互の密接な連携の下に行われなければならないこと。</a:t>
            </a:r>
            <a:endParaRPr lang="ja-JP" sz="1000" kern="100" dirty="0">
              <a:effectLst/>
              <a:latin typeface="Century"/>
              <a:ea typeface="ＭＳ 明朝"/>
              <a:cs typeface="Times New Roman"/>
            </a:endParaRPr>
          </a:p>
        </p:txBody>
      </p:sp>
      <p:sp>
        <p:nvSpPr>
          <p:cNvPr id="60" name="テキスト ボックス 14"/>
          <p:cNvSpPr txBox="1"/>
          <p:nvPr/>
        </p:nvSpPr>
        <p:spPr>
          <a:xfrm>
            <a:off x="467544" y="3140968"/>
            <a:ext cx="8322349" cy="230862"/>
          </a:xfrm>
          <a:prstGeom prst="rect">
            <a:avLst/>
          </a:prstGeom>
          <a:solidFill>
            <a:schemeClr val="accent3">
              <a:lumMod val="20000"/>
              <a:lumOff val="80000"/>
            </a:schemeClr>
          </a:solidFill>
          <a:ln w="2540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500"/>
              </a:lnSpc>
              <a:spcAft>
                <a:spcPts val="0"/>
              </a:spcAft>
            </a:pPr>
            <a:r>
              <a:rPr lang="ja-JP" sz="1000" kern="100" dirty="0">
                <a:effectLst/>
                <a:latin typeface="Century"/>
                <a:ea typeface="ＤＦ特太ゴシック体"/>
                <a:cs typeface="Times New Roman"/>
              </a:rPr>
              <a:t> 国の責務等 　</a:t>
            </a:r>
            <a:r>
              <a:rPr lang="ja-JP" sz="1000" kern="100" dirty="0">
                <a:effectLst/>
                <a:latin typeface="Century"/>
                <a:ea typeface="ＭＳ ゴシック"/>
                <a:cs typeface="Times New Roman"/>
              </a:rPr>
              <a:t>国、地方公共団体、事業主及び国民の責務を規定</a:t>
            </a:r>
            <a:endParaRPr lang="ja-JP" sz="1000" kern="100" dirty="0">
              <a:effectLst/>
              <a:latin typeface="Century"/>
              <a:ea typeface="ＭＳ 明朝"/>
              <a:cs typeface="Times New Roman"/>
            </a:endParaRPr>
          </a:p>
        </p:txBody>
      </p:sp>
      <p:sp>
        <p:nvSpPr>
          <p:cNvPr id="61" name="テキスト ボックス 12"/>
          <p:cNvSpPr txBox="1"/>
          <p:nvPr/>
        </p:nvSpPr>
        <p:spPr>
          <a:xfrm>
            <a:off x="431030" y="3429000"/>
            <a:ext cx="8322349" cy="393717"/>
          </a:xfrm>
          <a:prstGeom prst="rect">
            <a:avLst/>
          </a:prstGeom>
          <a:solidFill>
            <a:schemeClr val="accent3">
              <a:lumMod val="20000"/>
              <a:lumOff val="80000"/>
            </a:schemeClr>
          </a:solidFill>
          <a:ln w="254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376045" indent="-1376045">
              <a:lnSpc>
                <a:spcPts val="1200"/>
              </a:lnSpc>
              <a:spcAft>
                <a:spcPts val="0"/>
              </a:spcAft>
            </a:pPr>
            <a:r>
              <a:rPr lang="ja-JP" sz="1000" kern="100" dirty="0">
                <a:effectLst/>
                <a:ea typeface="ＤＦ特太ゴシック体"/>
                <a:cs typeface="Times New Roman"/>
              </a:rPr>
              <a:t> 過労死等防止啓発月間 </a:t>
            </a:r>
            <a:r>
              <a:rPr lang="ja-JP" altLang="en-US" sz="1000" kern="100" dirty="0" smtClean="0">
                <a:effectLst/>
                <a:ea typeface="ＤＦ特太ゴシック体"/>
                <a:cs typeface="Times New Roman"/>
              </a:rPr>
              <a:t>　</a:t>
            </a:r>
            <a:r>
              <a:rPr lang="ja-JP" sz="1000" kern="100" dirty="0" smtClean="0">
                <a:effectLst/>
                <a:ea typeface="ＭＳ ゴシック"/>
                <a:cs typeface="Times New Roman"/>
              </a:rPr>
              <a:t>国民</a:t>
            </a:r>
            <a:r>
              <a:rPr lang="ja-JP" sz="1000" kern="100" dirty="0">
                <a:effectLst/>
                <a:ea typeface="ＭＳ ゴシック"/>
                <a:cs typeface="Times New Roman"/>
              </a:rPr>
              <a:t>の間に広く過労死等を防止することの重要性について自覚を促し、これに対する関心と理解を深めるため、過労死等防止啓発月間（</a:t>
            </a:r>
            <a:r>
              <a:rPr lang="en-US" sz="1000" kern="100" dirty="0">
                <a:effectLst/>
                <a:ea typeface="ＭＳ ゴシック"/>
                <a:cs typeface="Times New Roman"/>
              </a:rPr>
              <a:t>11</a:t>
            </a:r>
            <a:r>
              <a:rPr lang="ja-JP" sz="1000" kern="100" dirty="0">
                <a:effectLst/>
                <a:ea typeface="ＭＳ ゴシック"/>
                <a:cs typeface="Times New Roman"/>
              </a:rPr>
              <a:t>月）を規定</a:t>
            </a:r>
            <a:endParaRPr lang="ja-JP" sz="1000" kern="100" dirty="0">
              <a:effectLst/>
              <a:ea typeface="ＭＳ 明朝"/>
              <a:cs typeface="Times New Roman"/>
            </a:endParaRPr>
          </a:p>
        </p:txBody>
      </p:sp>
      <p:sp>
        <p:nvSpPr>
          <p:cNvPr id="62" name="テキスト ボックス 19"/>
          <p:cNvSpPr txBox="1"/>
          <p:nvPr/>
        </p:nvSpPr>
        <p:spPr>
          <a:xfrm>
            <a:off x="431030" y="3789041"/>
            <a:ext cx="8322349" cy="288032"/>
          </a:xfrm>
          <a:prstGeom prst="rect">
            <a:avLst/>
          </a:prstGeom>
          <a:noFill/>
          <a:ln w="2540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687070" indent="-687070">
              <a:lnSpc>
                <a:spcPts val="1200"/>
              </a:lnSpc>
              <a:spcAft>
                <a:spcPts val="0"/>
              </a:spcAft>
            </a:pPr>
            <a:r>
              <a:rPr lang="ja-JP" sz="1000" kern="100" dirty="0">
                <a:effectLst/>
                <a:latin typeface="Century"/>
                <a:ea typeface="ＤＦ特太ゴシック体"/>
                <a:cs typeface="Times New Roman"/>
              </a:rPr>
              <a:t> 年次報告 　</a:t>
            </a:r>
            <a:r>
              <a:rPr lang="ja-JP" sz="1000" kern="100" dirty="0">
                <a:effectLst/>
                <a:latin typeface="Century"/>
                <a:ea typeface="ＭＳ ゴシック"/>
                <a:cs typeface="Times New Roman"/>
              </a:rPr>
              <a:t>政府は、毎年、国会に、我が国における過労死等の概要及び政府が過労死等の防止のために講じた施策の状況に関する報告書を提出しなければならないことを規定</a:t>
            </a:r>
            <a:endParaRPr lang="ja-JP" sz="1000" kern="100" dirty="0">
              <a:effectLst/>
              <a:latin typeface="Century"/>
              <a:ea typeface="ＭＳ 明朝"/>
              <a:cs typeface="Times New Roman"/>
            </a:endParaRPr>
          </a:p>
        </p:txBody>
      </p:sp>
      <p:sp>
        <p:nvSpPr>
          <p:cNvPr id="63" name="テキスト ボックス 32"/>
          <p:cNvSpPr txBox="1"/>
          <p:nvPr/>
        </p:nvSpPr>
        <p:spPr>
          <a:xfrm>
            <a:off x="467544" y="980728"/>
            <a:ext cx="8333580" cy="648072"/>
          </a:xfrm>
          <a:prstGeom prst="rect">
            <a:avLst/>
          </a:prstGeom>
          <a:solidFill>
            <a:srgbClr val="9BBB59">
              <a:lumMod val="20000"/>
              <a:lumOff val="80000"/>
            </a:srgbClr>
          </a:solidFill>
          <a:ln w="2540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535305" indent="-535305">
              <a:lnSpc>
                <a:spcPts val="1200"/>
              </a:lnSpc>
              <a:spcAft>
                <a:spcPts val="0"/>
              </a:spcAft>
            </a:pPr>
            <a:r>
              <a:rPr lang="ja-JP" sz="1050" kern="100" dirty="0">
                <a:effectLst/>
                <a:latin typeface="Century"/>
                <a:ea typeface="ＤＦ特太ゴシック体"/>
                <a:cs typeface="Times New Roman"/>
              </a:rPr>
              <a:t> </a:t>
            </a:r>
            <a:r>
              <a:rPr lang="ja-JP" sz="1000" kern="100" dirty="0">
                <a:effectLst/>
                <a:latin typeface="Century"/>
                <a:ea typeface="ＤＦ特太ゴシック体"/>
                <a:cs typeface="Times New Roman"/>
              </a:rPr>
              <a:t>目 的 </a:t>
            </a:r>
            <a:r>
              <a:rPr lang="ja-JP" sz="1050" kern="100" dirty="0">
                <a:effectLst/>
                <a:latin typeface="Century"/>
                <a:ea typeface="ＤＦ特太ゴシック体"/>
                <a:cs typeface="Times New Roman"/>
              </a:rPr>
              <a:t>　</a:t>
            </a:r>
            <a:r>
              <a:rPr lang="ja-JP" sz="1000" kern="100" dirty="0">
                <a:effectLst/>
                <a:latin typeface="Century"/>
                <a:ea typeface="ＭＳ ゴシック"/>
                <a:cs typeface="Times New Roman"/>
              </a:rPr>
              <a:t>近年、我が国において過労死等が多発し大きな社会問題となっていること及び過労死等が、本人はもとより、その遺族又は家族のみ</a:t>
            </a:r>
            <a:r>
              <a:rPr lang="ja-JP" sz="1000" kern="100" dirty="0" smtClean="0">
                <a:effectLst/>
                <a:latin typeface="Century"/>
                <a:ea typeface="ＭＳ ゴシック"/>
                <a:cs typeface="Times New Roman"/>
              </a:rPr>
              <a:t>ならず</a:t>
            </a:r>
            <a:r>
              <a:rPr lang="ja-JP" sz="1000" kern="100" dirty="0">
                <a:effectLst/>
                <a:latin typeface="Century"/>
                <a:ea typeface="ＭＳ ゴシック"/>
                <a:cs typeface="Times New Roman"/>
              </a:rPr>
              <a:t>社会にとっても大きな損失であることに鑑み、過労死等に関する調査研究等について定めることにより、過労死等の防止のための</a:t>
            </a:r>
            <a:r>
              <a:rPr lang="ja-JP" sz="1000" kern="100" dirty="0" smtClean="0">
                <a:effectLst/>
                <a:latin typeface="Century"/>
                <a:ea typeface="ＭＳ ゴシック"/>
                <a:cs typeface="Times New Roman"/>
              </a:rPr>
              <a:t>対策を</a:t>
            </a:r>
            <a:r>
              <a:rPr lang="ja-JP" sz="1000" kern="100" dirty="0">
                <a:effectLst/>
                <a:latin typeface="Century"/>
                <a:ea typeface="ＭＳ ゴシック"/>
                <a:cs typeface="Times New Roman"/>
              </a:rPr>
              <a:t>推進し、もって過労死等がなく、仕事と生活を調和させ、健康で充実して働き続けることのできる社会の実現に寄与することを目的</a:t>
            </a:r>
            <a:r>
              <a:rPr lang="ja-JP" sz="1000" kern="100" dirty="0" smtClean="0">
                <a:effectLst/>
                <a:latin typeface="Century"/>
                <a:ea typeface="ＭＳ ゴシック"/>
                <a:cs typeface="Times New Roman"/>
              </a:rPr>
              <a:t>とする</a:t>
            </a:r>
            <a:r>
              <a:rPr lang="ja-JP" sz="1000" kern="100" dirty="0">
                <a:effectLst/>
                <a:latin typeface="Century"/>
                <a:ea typeface="ＭＳ ゴシック"/>
                <a:cs typeface="Times New Roman"/>
              </a:rPr>
              <a:t>こと。</a:t>
            </a:r>
            <a:endParaRPr lang="ja-JP" sz="1000" kern="100" dirty="0">
              <a:effectLst/>
              <a:latin typeface="Century"/>
              <a:ea typeface="ＭＳ 明朝"/>
              <a:cs typeface="Times New Roman"/>
            </a:endParaRPr>
          </a:p>
        </p:txBody>
      </p:sp>
      <p:sp>
        <p:nvSpPr>
          <p:cNvPr id="64" name="テキスト ボックス 15"/>
          <p:cNvSpPr txBox="1"/>
          <p:nvPr/>
        </p:nvSpPr>
        <p:spPr>
          <a:xfrm>
            <a:off x="395536" y="1700808"/>
            <a:ext cx="8322349" cy="360040"/>
          </a:xfrm>
          <a:prstGeom prst="rect">
            <a:avLst/>
          </a:prstGeom>
          <a:solidFill>
            <a:schemeClr val="accent3">
              <a:lumMod val="20000"/>
              <a:lumOff val="80000"/>
            </a:schemeClr>
          </a:solidFill>
          <a:ln w="2540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1223645" indent="-1223645">
              <a:lnSpc>
                <a:spcPts val="1200"/>
              </a:lnSpc>
              <a:spcAft>
                <a:spcPts val="0"/>
              </a:spcAft>
            </a:pPr>
            <a:r>
              <a:rPr lang="ja-JP" sz="1000" kern="100" dirty="0">
                <a:effectLst/>
                <a:latin typeface="Century"/>
                <a:ea typeface="ＤＦ特太ゴシック体"/>
                <a:cs typeface="Times New Roman"/>
              </a:rPr>
              <a:t> 定 義 　</a:t>
            </a:r>
            <a:r>
              <a:rPr lang="ja-JP" sz="1000" kern="100" dirty="0">
                <a:effectLst/>
                <a:latin typeface="Century"/>
                <a:ea typeface="ＭＳ ゴシック"/>
                <a:cs typeface="Times New Roman"/>
              </a:rPr>
              <a:t>過労死等：業務における過重な負荷による脳血管疾患若しくは心臓疾患を原因とする死亡若しくは業務における強い心理的負荷</a:t>
            </a:r>
            <a:r>
              <a:rPr lang="ja-JP" sz="1000" kern="100" dirty="0" smtClean="0">
                <a:effectLst/>
                <a:latin typeface="Century"/>
                <a:ea typeface="ＭＳ ゴシック"/>
                <a:cs typeface="Times New Roman"/>
              </a:rPr>
              <a:t>に</a:t>
            </a:r>
            <a:r>
              <a:rPr lang="ja-JP" altLang="en-US" sz="1000" kern="100" dirty="0" smtClean="0">
                <a:effectLst/>
                <a:latin typeface="Century"/>
                <a:ea typeface="ＭＳ ゴシック"/>
                <a:cs typeface="Times New Roman"/>
              </a:rPr>
              <a:t>よ</a:t>
            </a:r>
            <a:r>
              <a:rPr lang="ja-JP" sz="1000" kern="100" dirty="0" smtClean="0">
                <a:effectLst/>
                <a:latin typeface="Century"/>
                <a:ea typeface="ＭＳ ゴシック"/>
                <a:cs typeface="Times New Roman"/>
              </a:rPr>
              <a:t>る</a:t>
            </a:r>
            <a:r>
              <a:rPr lang="ja-JP" sz="1000" kern="100" dirty="0">
                <a:effectLst/>
                <a:latin typeface="Century"/>
                <a:ea typeface="ＭＳ ゴシック"/>
                <a:cs typeface="Times New Roman"/>
              </a:rPr>
              <a:t>精神障害を原因と</a:t>
            </a:r>
            <a:r>
              <a:rPr lang="ja-JP" sz="1000" kern="100" dirty="0" smtClean="0">
                <a:effectLst/>
                <a:latin typeface="Century"/>
                <a:ea typeface="ＭＳ ゴシック"/>
                <a:cs typeface="Times New Roman"/>
              </a:rPr>
              <a:t>す</a:t>
            </a:r>
            <a:r>
              <a:rPr lang="ja-JP" altLang="en-US" sz="1000" kern="100" dirty="0" smtClean="0">
                <a:effectLst/>
                <a:latin typeface="Century"/>
                <a:ea typeface="ＭＳ ゴシック"/>
                <a:cs typeface="Times New Roman"/>
              </a:rPr>
              <a:t>る</a:t>
            </a:r>
            <a:r>
              <a:rPr lang="ja-JP" sz="1000" kern="100" dirty="0" smtClean="0">
                <a:effectLst/>
                <a:latin typeface="Century"/>
                <a:ea typeface="ＭＳ ゴシック"/>
                <a:cs typeface="Times New Roman"/>
              </a:rPr>
              <a:t>自殺</a:t>
            </a:r>
            <a:r>
              <a:rPr lang="ja-JP" sz="1000" kern="100" dirty="0">
                <a:effectLst/>
                <a:latin typeface="Century"/>
                <a:ea typeface="ＭＳ ゴシック"/>
                <a:cs typeface="Times New Roman"/>
              </a:rPr>
              <a:t>による死亡又はこれらの脳血管疾患若しくは心臓疾患若しくは精神障害</a:t>
            </a:r>
            <a:endParaRPr lang="ja-JP" sz="1000" kern="100" dirty="0">
              <a:effectLst/>
              <a:latin typeface="Century"/>
              <a:ea typeface="ＭＳ 明朝"/>
              <a:cs typeface="Times New Roman"/>
            </a:endParaRPr>
          </a:p>
        </p:txBody>
      </p:sp>
      <p:sp>
        <p:nvSpPr>
          <p:cNvPr id="65" name="Rectangle 22"/>
          <p:cNvSpPr>
            <a:spLocks noChangeArrowheads="1"/>
          </p:cNvSpPr>
          <p:nvPr/>
        </p:nvSpPr>
        <p:spPr bwMode="auto">
          <a:xfrm>
            <a:off x="251521" y="922146"/>
            <a:ext cx="1604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876300" algn="l"/>
                <a:tab pos="1241425" algn="l"/>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876300" algn="l"/>
                <a:tab pos="1241425" algn="l"/>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6" name="グループ化 65"/>
          <p:cNvGrpSpPr/>
          <p:nvPr/>
        </p:nvGrpSpPr>
        <p:grpSpPr>
          <a:xfrm>
            <a:off x="323528" y="4221089"/>
            <a:ext cx="8502486" cy="474747"/>
            <a:chOff x="171907" y="-4762"/>
            <a:chExt cx="9037516" cy="475033"/>
          </a:xfrm>
        </p:grpSpPr>
        <p:sp>
          <p:nvSpPr>
            <p:cNvPr id="67" name="テキスト ボックス 18"/>
            <p:cNvSpPr txBox="1"/>
            <p:nvPr/>
          </p:nvSpPr>
          <p:spPr>
            <a:xfrm>
              <a:off x="171907" y="142875"/>
              <a:ext cx="9037516" cy="327396"/>
            </a:xfrm>
            <a:prstGeom prst="rect">
              <a:avLst/>
            </a:prstGeom>
            <a:solidFill>
              <a:schemeClr val="accent3">
                <a:lumMod val="20000"/>
                <a:lumOff val="80000"/>
              </a:schemeClr>
            </a:solidFill>
            <a:ln w="25400">
              <a:solidFill>
                <a:srgbClr val="9BBB59">
                  <a:lumMod val="50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419100" indent="-419100">
                <a:lnSpc>
                  <a:spcPts val="500"/>
                </a:lnSpc>
                <a:spcAft>
                  <a:spcPts val="0"/>
                </a:spcAft>
              </a:pPr>
              <a:r>
                <a:rPr lang="en-US" sz="1050" kern="100" dirty="0">
                  <a:effectLst/>
                  <a:latin typeface="ＭＳ 明朝"/>
                  <a:ea typeface="ＭＳ 明朝"/>
                  <a:cs typeface="Times New Roman"/>
                </a:rPr>
                <a:t> </a:t>
              </a:r>
              <a:endParaRPr lang="ja-JP" sz="1050" kern="100" dirty="0">
                <a:effectLst/>
                <a:latin typeface="Century"/>
                <a:ea typeface="ＭＳ 明朝"/>
                <a:cs typeface="Times New Roman"/>
              </a:endParaRPr>
            </a:p>
            <a:p>
              <a:pPr marL="399415" indent="-399415">
                <a:lnSpc>
                  <a:spcPts val="1500"/>
                </a:lnSpc>
                <a:spcAft>
                  <a:spcPts val="0"/>
                </a:spcAft>
              </a:pPr>
              <a:r>
                <a:rPr lang="ja-JP" altLang="en-US" sz="1050" kern="100" dirty="0" smtClean="0">
                  <a:effectLst/>
                  <a:latin typeface="Century"/>
                  <a:ea typeface="ＭＳ ゴシック"/>
                  <a:cs typeface="Times New Roman"/>
                </a:rPr>
                <a:t>　</a:t>
              </a:r>
              <a:r>
                <a:rPr lang="ja-JP" sz="1000" kern="100" dirty="0" smtClean="0">
                  <a:effectLst/>
                  <a:latin typeface="Century"/>
                  <a:ea typeface="ＭＳ ゴシック"/>
                  <a:cs typeface="Times New Roman"/>
                </a:rPr>
                <a:t>政府</a:t>
              </a:r>
              <a:r>
                <a:rPr lang="ja-JP" sz="1000" kern="100" dirty="0">
                  <a:effectLst/>
                  <a:latin typeface="Century"/>
                  <a:ea typeface="ＭＳ ゴシック"/>
                  <a:cs typeface="Times New Roman"/>
                </a:rPr>
                <a:t>は、過労死等の防止のための対策に関する大綱を定めなければならないことを規定</a:t>
              </a:r>
              <a:endParaRPr lang="ja-JP" sz="1000" kern="100" dirty="0">
                <a:effectLst/>
                <a:latin typeface="Century"/>
                <a:ea typeface="ＭＳ 明朝"/>
                <a:cs typeface="Times New Roman"/>
              </a:endParaRPr>
            </a:p>
          </p:txBody>
        </p:sp>
        <p:sp>
          <p:nvSpPr>
            <p:cNvPr id="68" name="テキスト ボックス 11"/>
            <p:cNvSpPr txBox="1"/>
            <p:nvPr/>
          </p:nvSpPr>
          <p:spPr>
            <a:xfrm>
              <a:off x="398986" y="-4762"/>
              <a:ext cx="4135655" cy="233538"/>
            </a:xfrm>
            <a:prstGeom prst="rect">
              <a:avLst/>
            </a:prstGeom>
            <a:solidFill>
              <a:schemeClr val="accent3">
                <a:lumMod val="50000"/>
              </a:schemeClr>
            </a:solidFill>
            <a:ln>
              <a:noFill/>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ctr">
                <a:spcAft>
                  <a:spcPts val="0"/>
                </a:spcAft>
              </a:pPr>
              <a:r>
                <a:rPr lang="ja-JP" sz="1400" b="1" kern="100" dirty="0">
                  <a:solidFill>
                    <a:srgbClr val="FFFFFF"/>
                  </a:solidFill>
                  <a:effectLst/>
                  <a:latin typeface="Century"/>
                  <a:ea typeface="ＤＦ特太ゴシック体"/>
                  <a:cs typeface="Times New Roman"/>
                </a:rPr>
                <a:t>過労死等の防止のための対策に関する大綱</a:t>
              </a:r>
              <a:endParaRPr lang="ja-JP" sz="1200" kern="100" dirty="0">
                <a:effectLst/>
                <a:latin typeface="Century"/>
                <a:ea typeface="ＭＳ 明朝"/>
                <a:cs typeface="Times New Roman"/>
              </a:endParaRPr>
            </a:p>
          </p:txBody>
        </p:sp>
      </p:grpSp>
      <p:grpSp>
        <p:nvGrpSpPr>
          <p:cNvPr id="7" name="グループ化 68"/>
          <p:cNvGrpSpPr/>
          <p:nvPr/>
        </p:nvGrpSpPr>
        <p:grpSpPr>
          <a:xfrm>
            <a:off x="323526" y="5415915"/>
            <a:ext cx="8502486" cy="576064"/>
            <a:chOff x="183572" y="0"/>
            <a:chExt cx="6692839" cy="576064"/>
          </a:xfrm>
        </p:grpSpPr>
        <p:sp>
          <p:nvSpPr>
            <p:cNvPr id="70" name="テキスト ボックス 21"/>
            <p:cNvSpPr txBox="1"/>
            <p:nvPr/>
          </p:nvSpPr>
          <p:spPr>
            <a:xfrm>
              <a:off x="183572" y="142875"/>
              <a:ext cx="6692839" cy="433189"/>
            </a:xfrm>
            <a:prstGeom prst="rect">
              <a:avLst/>
            </a:prstGeom>
            <a:solidFill>
              <a:schemeClr val="accent3">
                <a:lumMod val="20000"/>
                <a:lumOff val="80000"/>
              </a:schemeClr>
            </a:solidFill>
            <a:ln w="25400">
              <a:solidFill>
                <a:srgbClr val="9BBB59">
                  <a:lumMod val="50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500"/>
                </a:lnSpc>
                <a:spcAft>
                  <a:spcPts val="0"/>
                </a:spcAft>
              </a:pPr>
              <a:r>
                <a:rPr lang="en-US" sz="1050" kern="100" dirty="0">
                  <a:effectLst/>
                  <a:latin typeface="ＭＳ 明朝"/>
                  <a:ea typeface="ＭＳ 明朝"/>
                  <a:cs typeface="Times New Roman"/>
                </a:rPr>
                <a:t> </a:t>
              </a:r>
              <a:endParaRPr lang="ja-JP" sz="1050" kern="100" dirty="0">
                <a:effectLst/>
                <a:latin typeface="Century"/>
                <a:ea typeface="ＭＳ 明朝"/>
                <a:cs typeface="Times New Roman"/>
              </a:endParaRPr>
            </a:p>
            <a:p>
              <a:pPr indent="139700">
                <a:lnSpc>
                  <a:spcPts val="1200"/>
                </a:lnSpc>
                <a:spcAft>
                  <a:spcPts val="0"/>
                </a:spcAft>
              </a:pPr>
              <a:r>
                <a:rPr lang="ja-JP" sz="1000" kern="100" dirty="0">
                  <a:effectLst/>
                  <a:latin typeface="Century"/>
                  <a:ea typeface="ＭＳ ゴシック"/>
                  <a:cs typeface="Times New Roman"/>
                </a:rPr>
                <a:t>厚生労働省に、過労死等の防止のための対策に関する大綱を定めるに際して意見を聴く、当事者等、労働者代表者、使用者代表者及び専門的知識を有する者をもって構成される過労死等防止対策推進協議会を設置</a:t>
              </a:r>
              <a:endParaRPr lang="ja-JP" sz="1000" kern="100" dirty="0">
                <a:effectLst/>
                <a:latin typeface="Century"/>
                <a:ea typeface="ＭＳ 明朝"/>
                <a:cs typeface="Times New Roman"/>
              </a:endParaRPr>
            </a:p>
          </p:txBody>
        </p:sp>
        <p:sp>
          <p:nvSpPr>
            <p:cNvPr id="71" name="テキスト ボックス 3"/>
            <p:cNvSpPr txBox="1"/>
            <p:nvPr/>
          </p:nvSpPr>
          <p:spPr>
            <a:xfrm>
              <a:off x="358887" y="0"/>
              <a:ext cx="2488741" cy="233397"/>
            </a:xfrm>
            <a:prstGeom prst="rect">
              <a:avLst/>
            </a:prstGeom>
            <a:solidFill>
              <a:schemeClr val="accent3">
                <a:lumMod val="50000"/>
              </a:schemeClr>
            </a:solidFill>
            <a:ln>
              <a:noFill/>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ctr">
                <a:spcAft>
                  <a:spcPts val="0"/>
                </a:spcAft>
              </a:pPr>
              <a:r>
                <a:rPr lang="ja-JP" sz="1400" b="1" kern="100" dirty="0">
                  <a:solidFill>
                    <a:srgbClr val="FFFFFF"/>
                  </a:solidFill>
                  <a:effectLst/>
                  <a:latin typeface="Century"/>
                  <a:ea typeface="ＤＦ特太ゴシック体"/>
                  <a:cs typeface="Times New Roman"/>
                </a:rPr>
                <a:t>過労死等防止対策推進協議会</a:t>
              </a:r>
              <a:endParaRPr lang="ja-JP" sz="1200" kern="100" dirty="0">
                <a:effectLst/>
                <a:latin typeface="Century"/>
                <a:ea typeface="ＭＳ 明朝"/>
                <a:cs typeface="Times New Roman"/>
              </a:endParaRPr>
            </a:p>
          </p:txBody>
        </p:sp>
      </p:grpSp>
      <p:grpSp>
        <p:nvGrpSpPr>
          <p:cNvPr id="8" name="グループ化 71"/>
          <p:cNvGrpSpPr/>
          <p:nvPr/>
        </p:nvGrpSpPr>
        <p:grpSpPr>
          <a:xfrm>
            <a:off x="323527" y="5991979"/>
            <a:ext cx="8502484" cy="576064"/>
            <a:chOff x="175840" y="0"/>
            <a:chExt cx="6701909" cy="576064"/>
          </a:xfrm>
        </p:grpSpPr>
        <p:sp>
          <p:nvSpPr>
            <p:cNvPr id="73" name="テキスト ボックス 20"/>
            <p:cNvSpPr txBox="1"/>
            <p:nvPr/>
          </p:nvSpPr>
          <p:spPr>
            <a:xfrm>
              <a:off x="175840" y="148575"/>
              <a:ext cx="6701909" cy="427489"/>
            </a:xfrm>
            <a:prstGeom prst="rect">
              <a:avLst/>
            </a:prstGeom>
            <a:solidFill>
              <a:schemeClr val="accent3">
                <a:lumMod val="20000"/>
                <a:lumOff val="80000"/>
              </a:schemeClr>
            </a:solidFill>
            <a:ln w="25400">
              <a:solidFill>
                <a:srgbClr val="9BBB59">
                  <a:lumMod val="50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500"/>
                </a:lnSpc>
                <a:spcAft>
                  <a:spcPts val="0"/>
                </a:spcAft>
              </a:pPr>
              <a:r>
                <a:rPr lang="en-US" sz="1050" kern="100" dirty="0">
                  <a:effectLst/>
                  <a:latin typeface="ＭＳ 明朝"/>
                  <a:ea typeface="ＭＳ 明朝"/>
                  <a:cs typeface="Times New Roman"/>
                </a:rPr>
                <a:t> </a:t>
              </a:r>
              <a:endParaRPr lang="ja-JP" sz="1050" kern="100" dirty="0">
                <a:effectLst/>
                <a:latin typeface="Century"/>
                <a:ea typeface="ＭＳ 明朝"/>
                <a:cs typeface="Times New Roman"/>
              </a:endParaRPr>
            </a:p>
            <a:p>
              <a:pPr indent="139700">
                <a:lnSpc>
                  <a:spcPts val="1200"/>
                </a:lnSpc>
                <a:spcAft>
                  <a:spcPts val="0"/>
                </a:spcAft>
              </a:pPr>
              <a:r>
                <a:rPr lang="ja-JP" sz="1000" kern="100" dirty="0">
                  <a:effectLst/>
                  <a:latin typeface="Century"/>
                  <a:ea typeface="ＭＳ ゴシック"/>
                  <a:cs typeface="Times New Roman"/>
                </a:rPr>
                <a:t>政府は、過労死等に関する調査研究等の結果を踏まえ、必要があると認めるときは、過労死等の防止のために必要な法制上又は財政上の措置その他の措置を講ずるものとすることを規定</a:t>
              </a:r>
              <a:endParaRPr lang="ja-JP" sz="1000" kern="100" dirty="0">
                <a:effectLst/>
                <a:latin typeface="Century"/>
                <a:ea typeface="ＭＳ 明朝"/>
                <a:cs typeface="Times New Roman"/>
              </a:endParaRPr>
            </a:p>
          </p:txBody>
        </p:sp>
        <p:sp>
          <p:nvSpPr>
            <p:cNvPr id="74" name="テキスト ボックス 10"/>
            <p:cNvSpPr txBox="1"/>
            <p:nvPr/>
          </p:nvSpPr>
          <p:spPr>
            <a:xfrm>
              <a:off x="351394" y="0"/>
              <a:ext cx="3627289" cy="233397"/>
            </a:xfrm>
            <a:prstGeom prst="rect">
              <a:avLst/>
            </a:prstGeom>
            <a:solidFill>
              <a:schemeClr val="accent3">
                <a:lumMod val="50000"/>
              </a:schemeClr>
            </a:solidFill>
            <a:ln>
              <a:noFill/>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ctr">
                <a:spcAft>
                  <a:spcPts val="0"/>
                </a:spcAft>
              </a:pPr>
              <a:r>
                <a:rPr lang="ja-JP" sz="1400" b="1" kern="100" dirty="0">
                  <a:solidFill>
                    <a:srgbClr val="FFFFFF"/>
                  </a:solidFill>
                  <a:effectLst/>
                  <a:latin typeface="Century"/>
                  <a:ea typeface="ＤＦ特太ゴシック体"/>
                  <a:cs typeface="Times New Roman"/>
                </a:rPr>
                <a:t>過労死等に関する調査研究等を踏まえた法制上の措置等</a:t>
              </a:r>
              <a:endParaRPr lang="ja-JP" sz="1200" kern="100" dirty="0">
                <a:effectLst/>
                <a:latin typeface="Century"/>
                <a:ea typeface="ＭＳ 明朝"/>
                <a:cs typeface="Times New Roman"/>
              </a:endParaRPr>
            </a:p>
          </p:txBody>
        </p:sp>
      </p:grpSp>
      <p:grpSp>
        <p:nvGrpSpPr>
          <p:cNvPr id="9" name="グループ化 74"/>
          <p:cNvGrpSpPr/>
          <p:nvPr/>
        </p:nvGrpSpPr>
        <p:grpSpPr>
          <a:xfrm>
            <a:off x="323528" y="4725144"/>
            <a:ext cx="8502486" cy="690771"/>
            <a:chOff x="166998" y="33129"/>
            <a:chExt cx="8675354" cy="690771"/>
          </a:xfrm>
        </p:grpSpPr>
        <p:sp>
          <p:nvSpPr>
            <p:cNvPr id="76" name="テキスト ボックス 17"/>
            <p:cNvSpPr txBox="1"/>
            <p:nvPr/>
          </p:nvSpPr>
          <p:spPr>
            <a:xfrm>
              <a:off x="166998" y="161925"/>
              <a:ext cx="8675354" cy="561975"/>
            </a:xfrm>
            <a:prstGeom prst="rect">
              <a:avLst/>
            </a:prstGeom>
            <a:solidFill>
              <a:schemeClr val="accent3">
                <a:lumMod val="20000"/>
                <a:lumOff val="80000"/>
              </a:schemeClr>
            </a:solidFill>
            <a:ln w="25400">
              <a:solidFill>
                <a:srgbClr val="9BBB59">
                  <a:lumMod val="50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419100" indent="-419100">
                <a:lnSpc>
                  <a:spcPts val="500"/>
                </a:lnSpc>
                <a:spcAft>
                  <a:spcPts val="0"/>
                </a:spcAft>
              </a:pPr>
              <a:r>
                <a:rPr lang="en-US" sz="1100" kern="100" dirty="0">
                  <a:effectLst/>
                  <a:latin typeface="ＭＳ 明朝"/>
                  <a:ea typeface="ＭＳ 明朝"/>
                  <a:cs typeface="Times New Roman"/>
                </a:rPr>
                <a:t> </a:t>
              </a:r>
              <a:endParaRPr lang="ja-JP" sz="1200" kern="100" dirty="0">
                <a:effectLst/>
                <a:latin typeface="Century"/>
                <a:ea typeface="ＭＳ 明朝"/>
                <a:cs typeface="Times New Roman"/>
              </a:endParaRPr>
            </a:p>
            <a:p>
              <a:pPr>
                <a:lnSpc>
                  <a:spcPts val="1500"/>
                </a:lnSpc>
                <a:spcAft>
                  <a:spcPts val="0"/>
                </a:spcAft>
              </a:pPr>
              <a:r>
                <a:rPr lang="ja-JP" sz="1000" kern="100" dirty="0">
                  <a:effectLst/>
                  <a:latin typeface="Century"/>
                  <a:ea typeface="ＭＳ ゴシック"/>
                  <a:cs typeface="Times New Roman"/>
                </a:rPr>
                <a:t>①調査研究等（※）、②啓発、③相談体制の整備等、④民間団体の活動に対する支援を規定</a:t>
              </a:r>
              <a:endParaRPr lang="ja-JP" sz="1000" kern="100" dirty="0">
                <a:effectLst/>
                <a:latin typeface="Century"/>
                <a:ea typeface="ＭＳ 明朝"/>
                <a:cs typeface="Times New Roman"/>
              </a:endParaRPr>
            </a:p>
            <a:p>
              <a:pPr marL="279400" indent="-127000">
                <a:lnSpc>
                  <a:spcPts val="1000"/>
                </a:lnSpc>
                <a:spcAft>
                  <a:spcPts val="0"/>
                </a:spcAft>
              </a:pPr>
              <a:r>
                <a:rPr lang="ja-JP" sz="800" kern="100" dirty="0">
                  <a:effectLst/>
                  <a:latin typeface="Century"/>
                  <a:ea typeface="ＭＳ ゴシック"/>
                  <a:cs typeface="Times New Roman"/>
                </a:rPr>
                <a:t>※　国は、過労死等に関する調査研究等を行うに当たっては、過労死等が生ずる背景等を総合的に把握する観点から、業務において過重な負荷又は強い心理的負荷を受けたことに関連する死亡又は傷病について、事業を営む個人や法人の役員等に係るものを含め、広く当該過労死等に関する調査研究等の対象とするものとすることを規定</a:t>
              </a:r>
              <a:endParaRPr lang="ja-JP" sz="800" kern="100" dirty="0">
                <a:effectLst/>
                <a:latin typeface="Century"/>
                <a:ea typeface="ＭＳ 明朝"/>
                <a:cs typeface="Times New Roman"/>
              </a:endParaRPr>
            </a:p>
          </p:txBody>
        </p:sp>
        <p:sp>
          <p:nvSpPr>
            <p:cNvPr id="77" name="テキスト ボックス 4"/>
            <p:cNvSpPr txBox="1"/>
            <p:nvPr/>
          </p:nvSpPr>
          <p:spPr>
            <a:xfrm>
              <a:off x="387414" y="33129"/>
              <a:ext cx="3299412" cy="245333"/>
            </a:xfrm>
            <a:prstGeom prst="rect">
              <a:avLst/>
            </a:prstGeom>
            <a:solidFill>
              <a:schemeClr val="accent3">
                <a:lumMod val="50000"/>
              </a:schemeClr>
            </a:solidFill>
            <a:ln>
              <a:noFill/>
            </a:ln>
            <a:effectLst/>
          </p:spPr>
          <p:txBody>
            <a:bodyPr rot="0" spcFirstLastPara="0" vert="horz" wrap="square" lIns="74295" tIns="8890" rIns="74295" bIns="8890" numCol="1" spcCol="0" rtlCol="0" fromWordArt="0" anchor="ctr" anchorCtr="0" forceAA="0" compatLnSpc="1">
              <a:prstTxWarp prst="textNoShape">
                <a:avLst/>
              </a:prstTxWarp>
              <a:noAutofit/>
            </a:bodyPr>
            <a:lstStyle/>
            <a:p>
              <a:pPr algn="ctr">
                <a:spcAft>
                  <a:spcPts val="0"/>
                </a:spcAft>
              </a:pPr>
              <a:r>
                <a:rPr lang="ja-JP" sz="1400" b="1" kern="100" dirty="0">
                  <a:solidFill>
                    <a:srgbClr val="FFFFFF"/>
                  </a:solidFill>
                  <a:effectLst/>
                  <a:latin typeface="Century"/>
                  <a:ea typeface="ＤＦ特太ゴシック体"/>
                  <a:cs typeface="Times New Roman"/>
                </a:rPr>
                <a:t>過労死等の防止のための対策</a:t>
              </a:r>
              <a:endParaRPr lang="ja-JP" sz="1200" kern="100" dirty="0">
                <a:effectLst/>
                <a:latin typeface="Century"/>
                <a:ea typeface="ＭＳ 明朝"/>
                <a:cs typeface="Times New Roman"/>
              </a:endParaRPr>
            </a:p>
          </p:txBody>
        </p:sp>
      </p:grpSp>
    </p:spTree>
  </p:cSld>
  <p:clrMapOvr>
    <a:masterClrMapping/>
  </p:clrMapOvr>
  <p:transition advClick="0" advTm="7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7010400" y="6381750"/>
            <a:ext cx="2133600" cy="476250"/>
          </a:xfrm>
        </p:spPr>
        <p:txBody>
          <a:bodyPr/>
          <a:lstStyle/>
          <a:p>
            <a:pPr>
              <a:defRPr/>
            </a:pPr>
            <a:fld id="{3DB568EE-ACBE-405C-95F4-3B18DCC211C9}" type="slidenum">
              <a:rPr lang="en-US" altLang="ja-JP" smtClean="0"/>
              <a:pPr>
                <a:defRPr/>
              </a:pPr>
              <a:t>23</a:t>
            </a:fld>
            <a:endParaRPr lang="en-US" altLang="ja-JP" dirty="0"/>
          </a:p>
        </p:txBody>
      </p:sp>
      <p:sp>
        <p:nvSpPr>
          <p:cNvPr id="3" name="タイトル 3"/>
          <p:cNvSpPr txBox="1">
            <a:spLocks/>
          </p:cNvSpPr>
          <p:nvPr/>
        </p:nvSpPr>
        <p:spPr>
          <a:xfrm>
            <a:off x="317989" y="303066"/>
            <a:ext cx="7596554" cy="504825"/>
          </a:xfrm>
          <a:prstGeom prst="rect">
            <a:avLst/>
          </a:prstGeom>
        </p:spPr>
        <p:txBody>
          <a:bodyPr/>
          <a:lstStyle/>
          <a:p>
            <a:r>
              <a:rPr lang="ja-JP" altLang="en-US" sz="2100" kern="0" dirty="0" smtClean="0">
                <a:solidFill>
                  <a:schemeClr val="tx2"/>
                </a:solidFill>
                <a:latin typeface="+mj-lt"/>
                <a:ea typeface="+mj-ea"/>
                <a:cs typeface="+mj-cs"/>
              </a:rPr>
              <a:t>　過労死等防止対策推進法成立までの経緯</a:t>
            </a:r>
            <a:endParaRPr lang="en-US" altLang="ja-JP" sz="2100" kern="0" dirty="0">
              <a:solidFill>
                <a:schemeClr val="tx2"/>
              </a:solidFill>
              <a:latin typeface="+mj-lt"/>
              <a:ea typeface="+mj-ea"/>
              <a:cs typeface="+mj-cs"/>
            </a:endParaRPr>
          </a:p>
        </p:txBody>
      </p:sp>
      <p:pic>
        <p:nvPicPr>
          <p:cNvPr id="4" name="Picture 3"/>
          <p:cNvPicPr>
            <a:picLocks noChangeAspect="1" noChangeArrowheads="1"/>
          </p:cNvPicPr>
          <p:nvPr/>
        </p:nvPicPr>
        <p:blipFill>
          <a:blip r:embed="rId2"/>
          <a:srcRect/>
          <a:stretch>
            <a:fillRect/>
          </a:stretch>
        </p:blipFill>
        <p:spPr bwMode="auto">
          <a:xfrm>
            <a:off x="395536" y="692696"/>
            <a:ext cx="7596554" cy="165100"/>
          </a:xfrm>
          <a:prstGeom prst="rect">
            <a:avLst/>
          </a:prstGeom>
          <a:noFill/>
          <a:ln w="9525">
            <a:noFill/>
            <a:miter lim="800000"/>
            <a:headEnd/>
            <a:tailEnd/>
          </a:ln>
        </p:spPr>
      </p:pic>
      <p:graphicFrame>
        <p:nvGraphicFramePr>
          <p:cNvPr id="29" name="表 28"/>
          <p:cNvGraphicFramePr>
            <a:graphicFrameLocks noGrp="1"/>
          </p:cNvGraphicFramePr>
          <p:nvPr/>
        </p:nvGraphicFramePr>
        <p:xfrm>
          <a:off x="395536" y="980728"/>
          <a:ext cx="8424936" cy="5472610"/>
        </p:xfrm>
        <a:graphic>
          <a:graphicData uri="http://schemas.openxmlformats.org/drawingml/2006/table">
            <a:tbl>
              <a:tblPr firstRow="1" bandRow="1">
                <a:tableStyleId>{0660B408-B3CF-4A94-85FC-2B1E0A45F4A2}</a:tableStyleId>
              </a:tblPr>
              <a:tblGrid>
                <a:gridCol w="2376264"/>
                <a:gridCol w="6048672"/>
              </a:tblGrid>
              <a:tr h="583169">
                <a:tc gridSpan="2">
                  <a:txBody>
                    <a:bodyPr/>
                    <a:lstStyle/>
                    <a:p>
                      <a:pPr algn="ctr"/>
                      <a:r>
                        <a:rPr kumimoji="1" lang="ja-JP" altLang="en-US" sz="1600" u="none" dirty="0" smtClean="0"/>
                        <a:t>１９８０年代に過労死が社会問題化してから３０年以上を経て、ついに法整備の動きが本格化</a:t>
                      </a:r>
                      <a:endParaRPr kumimoji="1" lang="en-US" altLang="ja-JP" sz="1600" b="0" u="none" dirty="0" smtClean="0"/>
                    </a:p>
                  </a:txBody>
                  <a:tcPr/>
                </a:tc>
                <a:tc hMerge="1">
                  <a:txBody>
                    <a:bodyPr/>
                    <a:lstStyle/>
                    <a:p>
                      <a:endParaRPr kumimoji="1" lang="ja-JP" altLang="en-US" b="0" dirty="0"/>
                    </a:p>
                  </a:txBody>
                  <a:tcPr/>
                </a:tc>
              </a:tr>
              <a:tr h="621406">
                <a:tc>
                  <a:txBody>
                    <a:bodyPr/>
                    <a:lstStyle/>
                    <a:p>
                      <a:r>
                        <a:rPr kumimoji="1" lang="ja-JP" altLang="en-US" sz="1600" dirty="0" smtClean="0"/>
                        <a:t>平成２５年１２月４日</a:t>
                      </a:r>
                      <a:endParaRPr kumimoji="1" lang="ja-JP" altLang="en-US" sz="1600" b="0" dirty="0"/>
                    </a:p>
                  </a:txBody>
                  <a:tcPr/>
                </a:tc>
                <a:tc>
                  <a:txBody>
                    <a:bodyPr/>
                    <a:lstStyle/>
                    <a:p>
                      <a:r>
                        <a:rPr kumimoji="1" lang="ja-JP" altLang="en-US" sz="1600" dirty="0" smtClean="0"/>
                        <a:t>「過労死等防止対策基本法」が第</a:t>
                      </a:r>
                      <a:r>
                        <a:rPr kumimoji="1" lang="en-US" altLang="ja-JP" sz="1600" dirty="0" smtClean="0"/>
                        <a:t>185 </a:t>
                      </a:r>
                      <a:r>
                        <a:rPr kumimoji="1" lang="ja-JP" altLang="en-US" sz="1600" dirty="0" smtClean="0"/>
                        <a:t>回臨時国会に提出</a:t>
                      </a:r>
                    </a:p>
                    <a:p>
                      <a:r>
                        <a:rPr kumimoji="1" lang="ja-JP" altLang="en-US" sz="1600" dirty="0" smtClean="0"/>
                        <a:t>（野党６会派による共同提案。同国会閉会に伴い継続審議）</a:t>
                      </a:r>
                      <a:endParaRPr kumimoji="1" lang="ja-JP" altLang="en-US" sz="1600" b="0" dirty="0"/>
                    </a:p>
                  </a:txBody>
                  <a:tcPr/>
                </a:tc>
              </a:tr>
              <a:tr h="1154039">
                <a:tc>
                  <a:txBody>
                    <a:bodyPr/>
                    <a:lstStyle/>
                    <a:p>
                      <a:r>
                        <a:rPr kumimoji="1" lang="ja-JP" altLang="en-US" sz="1600" dirty="0" smtClean="0"/>
                        <a:t>平成２５年１１月２９日～平成２６年４月１６日</a:t>
                      </a:r>
                      <a:endParaRPr kumimoji="1" lang="ja-JP" altLang="en-US" sz="1600" dirty="0"/>
                    </a:p>
                  </a:txBody>
                  <a:tcPr/>
                </a:tc>
                <a:tc>
                  <a:txBody>
                    <a:bodyPr/>
                    <a:lstStyle/>
                    <a:p>
                      <a:r>
                        <a:rPr kumimoji="1" lang="ja-JP" altLang="en-US" sz="1600" dirty="0" smtClean="0"/>
                        <a:t>自民党 雇用問題調査会</a:t>
                      </a:r>
                      <a:endParaRPr kumimoji="1" lang="en-US" altLang="ja-JP" sz="1600" dirty="0" smtClean="0"/>
                    </a:p>
                    <a:p>
                      <a:r>
                        <a:rPr kumimoji="1" lang="ja-JP" altLang="en-US" sz="1600" dirty="0" smtClean="0"/>
                        <a:t>「過労死等防止に関するワーキング・チーム」</a:t>
                      </a:r>
                    </a:p>
                    <a:p>
                      <a:r>
                        <a:rPr kumimoji="1" lang="ja-JP" altLang="en-US" sz="1600" dirty="0" smtClean="0"/>
                        <a:t>関係団体等からのヒアリング・検討</a:t>
                      </a:r>
                    </a:p>
                    <a:p>
                      <a:r>
                        <a:rPr kumimoji="1" lang="ja-JP" altLang="en-US" sz="1600" dirty="0" smtClean="0"/>
                        <a:t>「過労死等防止対策推進法案」取りまとめ</a:t>
                      </a:r>
                      <a:endParaRPr kumimoji="1" lang="ja-JP" altLang="en-US" sz="1600" dirty="0"/>
                    </a:p>
                  </a:txBody>
                  <a:tcPr/>
                </a:tc>
              </a:tr>
              <a:tr h="401217">
                <a:tc>
                  <a:txBody>
                    <a:bodyPr/>
                    <a:lstStyle/>
                    <a:p>
                      <a:r>
                        <a:rPr kumimoji="1" lang="ja-JP" altLang="en-US" sz="1600" dirty="0" smtClean="0"/>
                        <a:t>平成２６年４月・５月</a:t>
                      </a:r>
                      <a:endParaRPr kumimoji="1" lang="ja-JP" altLang="en-US" sz="1600" dirty="0"/>
                    </a:p>
                  </a:txBody>
                  <a:tcPr/>
                </a:tc>
                <a:tc>
                  <a:txBody>
                    <a:bodyPr/>
                    <a:lstStyle/>
                    <a:p>
                      <a:r>
                        <a:rPr kumimoji="1" lang="ja-JP" altLang="en-US" sz="1600" dirty="0" smtClean="0"/>
                        <a:t>超党派議員連盟での調整・各党における党内手続</a:t>
                      </a:r>
                      <a:endParaRPr kumimoji="1" lang="ja-JP" altLang="en-US" sz="1600" dirty="0"/>
                    </a:p>
                  </a:txBody>
                  <a:tcPr/>
                </a:tc>
              </a:tr>
              <a:tr h="887722">
                <a:tc>
                  <a:txBody>
                    <a:bodyPr/>
                    <a:lstStyle/>
                    <a:p>
                      <a:r>
                        <a:rPr kumimoji="1" lang="ja-JP" altLang="en-US" sz="1600" dirty="0" smtClean="0"/>
                        <a:t>平成２６年５月２３日</a:t>
                      </a:r>
                      <a:endParaRPr kumimoji="1" lang="ja-JP" altLang="en-US" sz="1600" dirty="0"/>
                    </a:p>
                  </a:txBody>
                  <a:tcPr/>
                </a:tc>
                <a:tc>
                  <a:txBody>
                    <a:bodyPr/>
                    <a:lstStyle/>
                    <a:p>
                      <a:r>
                        <a:rPr kumimoji="1" lang="ja-JP" altLang="en-US" sz="1600" dirty="0" smtClean="0"/>
                        <a:t>衆議院厚生労働委員会において提案の上審議され、採決（可決）</a:t>
                      </a:r>
                    </a:p>
                    <a:p>
                      <a:r>
                        <a:rPr kumimoji="1" lang="ja-JP" altLang="en-US" sz="1600" dirty="0" smtClean="0"/>
                        <a:t>（「過労死等防止基本法」は同日撤回）</a:t>
                      </a:r>
                      <a:endParaRPr kumimoji="1" lang="ja-JP" altLang="en-US" sz="1600" dirty="0"/>
                    </a:p>
                  </a:txBody>
                  <a:tcPr/>
                </a:tc>
              </a:tr>
              <a:tr h="401217">
                <a:tc>
                  <a:txBody>
                    <a:bodyPr/>
                    <a:lstStyle/>
                    <a:p>
                      <a:r>
                        <a:rPr kumimoji="1" lang="ja-JP" altLang="en-US" sz="1600" dirty="0" smtClean="0"/>
                        <a:t>平成２６年５月２７日</a:t>
                      </a:r>
                      <a:endParaRPr kumimoji="1" lang="ja-JP" altLang="en-US" sz="1600" dirty="0"/>
                    </a:p>
                  </a:txBody>
                  <a:tcPr/>
                </a:tc>
                <a:tc>
                  <a:txBody>
                    <a:bodyPr/>
                    <a:lstStyle/>
                    <a:p>
                      <a:r>
                        <a:rPr kumimoji="1" lang="zh-TW" altLang="en-US" sz="1600" dirty="0" smtClean="0"/>
                        <a:t>衆議院本会議 採決（可決）</a:t>
                      </a:r>
                      <a:endParaRPr kumimoji="1" lang="ja-JP" altLang="en-US" sz="1600" dirty="0"/>
                    </a:p>
                  </a:txBody>
                  <a:tcPr/>
                </a:tc>
              </a:tr>
              <a:tr h="621406">
                <a:tc>
                  <a:txBody>
                    <a:bodyPr/>
                    <a:lstStyle/>
                    <a:p>
                      <a:r>
                        <a:rPr kumimoji="1" lang="ja-JP" altLang="en-US" sz="1600" dirty="0" smtClean="0"/>
                        <a:t>平成２６年６月１９日</a:t>
                      </a:r>
                      <a:endParaRPr kumimoji="1" lang="ja-JP" altLang="en-US" sz="1600" dirty="0"/>
                    </a:p>
                  </a:txBody>
                  <a:tcPr/>
                </a:tc>
                <a:tc>
                  <a:txBody>
                    <a:bodyPr/>
                    <a:lstStyle/>
                    <a:p>
                      <a:r>
                        <a:rPr kumimoji="1" lang="ja-JP" altLang="en-US" sz="1600" dirty="0" smtClean="0"/>
                        <a:t>参議院厚生労働委員会において提案の上審議され、採決（可決）</a:t>
                      </a:r>
                      <a:endParaRPr kumimoji="1" lang="ja-JP" altLang="en-US" sz="1600" dirty="0"/>
                    </a:p>
                  </a:txBody>
                  <a:tcPr/>
                </a:tc>
              </a:tr>
              <a:tr h="401217">
                <a:tc>
                  <a:txBody>
                    <a:bodyPr/>
                    <a:lstStyle/>
                    <a:p>
                      <a:r>
                        <a:rPr kumimoji="1" lang="ja-JP" altLang="en-US" sz="1600" dirty="0" smtClean="0"/>
                        <a:t>平成２６年６月２０日</a:t>
                      </a:r>
                      <a:endParaRPr kumimoji="1" lang="ja-JP" altLang="en-US" sz="1600" dirty="0"/>
                    </a:p>
                  </a:txBody>
                  <a:tcPr/>
                </a:tc>
                <a:tc>
                  <a:txBody>
                    <a:bodyPr/>
                    <a:lstStyle/>
                    <a:p>
                      <a:r>
                        <a:rPr kumimoji="1" lang="zh-TW" altLang="en-US" sz="1600" dirty="0" smtClean="0"/>
                        <a:t>参議院本会議 採決（可決）</a:t>
                      </a:r>
                      <a:endParaRPr kumimoji="1" lang="ja-JP" altLang="en-US" sz="1600" dirty="0"/>
                    </a:p>
                  </a:txBody>
                  <a:tcPr/>
                </a:tc>
              </a:tr>
              <a:tr h="401217">
                <a:tc>
                  <a:txBody>
                    <a:bodyPr/>
                    <a:lstStyle/>
                    <a:p>
                      <a:r>
                        <a:rPr kumimoji="1" lang="ja-JP" altLang="en-US" sz="1600" dirty="0" smtClean="0"/>
                        <a:t>平成２６年６月２７日</a:t>
                      </a:r>
                      <a:endParaRPr kumimoji="1" lang="ja-JP" altLang="en-US" sz="1600" dirty="0"/>
                    </a:p>
                  </a:txBody>
                  <a:tcPr/>
                </a:tc>
                <a:tc>
                  <a:txBody>
                    <a:bodyPr/>
                    <a:lstStyle/>
                    <a:p>
                      <a:r>
                        <a:rPr kumimoji="1" lang="zh-CN" altLang="en-US" sz="1600" dirty="0" smtClean="0"/>
                        <a:t>公布（平成２６年法律第</a:t>
                      </a:r>
                      <a:r>
                        <a:rPr kumimoji="1" lang="en-US" altLang="zh-CN" sz="1600" dirty="0" smtClean="0"/>
                        <a:t>100 </a:t>
                      </a:r>
                      <a:r>
                        <a:rPr kumimoji="1" lang="zh-CN" altLang="en-US" sz="1600" dirty="0" smtClean="0"/>
                        <a:t>号）</a:t>
                      </a:r>
                      <a:endParaRPr kumimoji="1" lang="ja-JP" altLang="en-US" sz="1600" dirty="0"/>
                    </a:p>
                  </a:txBody>
                  <a:tcPr/>
                </a:tc>
              </a:tr>
            </a:tbl>
          </a:graphicData>
        </a:graphic>
      </p:graphicFrame>
      <p:sp>
        <p:nvSpPr>
          <p:cNvPr id="6" name="二等辺三角形 5"/>
          <p:cNvSpPr/>
          <p:nvPr/>
        </p:nvSpPr>
        <p:spPr>
          <a:xfrm rot="10800000">
            <a:off x="3995936" y="1340768"/>
            <a:ext cx="864096" cy="144016"/>
          </a:xfrm>
          <a:prstGeom prst="triangl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advClick="0" advTm="7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1" name="Picture 3"/>
          <p:cNvPicPr>
            <a:picLocks noChangeAspect="1"/>
          </p:cNvPicPr>
          <p:nvPr/>
        </p:nvPicPr>
        <p:blipFill>
          <a:blip r:embed="rId3"/>
          <a:srcRect/>
          <a:stretch>
            <a:fillRect/>
          </a:stretch>
        </p:blipFill>
        <p:spPr bwMode="auto">
          <a:xfrm>
            <a:off x="395536" y="620688"/>
            <a:ext cx="7596554" cy="165100"/>
          </a:xfrm>
          <a:prstGeom prst="rect">
            <a:avLst/>
          </a:prstGeom>
          <a:noFill/>
          <a:ln w="9525">
            <a:noFill/>
            <a:miter lim="800000"/>
            <a:headEnd/>
            <a:tailEnd/>
          </a:ln>
        </p:spPr>
      </p:pic>
      <p:sp>
        <p:nvSpPr>
          <p:cNvPr id="3" name="タイトル 3"/>
          <p:cNvSpPr txBox="1"/>
          <p:nvPr/>
        </p:nvSpPr>
        <p:spPr>
          <a:xfrm>
            <a:off x="467544" y="260648"/>
            <a:ext cx="7596554" cy="504825"/>
          </a:xfrm>
          <a:prstGeom prst="rect">
            <a:avLst/>
          </a:prstGeom>
          <a:noFill/>
          <a:ln>
            <a:noFill/>
          </a:ln>
        </p:spPr>
        <p:txBody>
          <a:bodyPr/>
          <a:lstStyle/>
          <a:p>
            <a:pPr fontAlgn="auto">
              <a:spcBef>
                <a:spcPts val="0"/>
              </a:spcBef>
              <a:spcAft>
                <a:spcPts val="0"/>
              </a:spcAft>
              <a:defRPr sz="1800" b="0" i="0" u="none" strike="noStrike" kern="0" cap="none" spc="0" baseline="0">
                <a:solidFill>
                  <a:srgbClr val="000000"/>
                </a:solidFill>
                <a:uFillTx/>
              </a:defRPr>
            </a:pPr>
            <a:r>
              <a:rPr lang="ja-JP" altLang="en-US" sz="2000" kern="0" dirty="0" smtClean="0">
                <a:solidFill>
                  <a:srgbClr val="000000"/>
                </a:solidFill>
                <a:latin typeface="Arial"/>
                <a:ea typeface="ＭＳ Ｐゴシック" pitchFamily="50"/>
              </a:rPr>
              <a:t>業種別にみる長時間労働の現状</a:t>
            </a:r>
            <a:endParaRPr lang="en-US" sz="2000" kern="0" dirty="0">
              <a:solidFill>
                <a:srgbClr val="000000"/>
              </a:solidFill>
              <a:latin typeface="Arial"/>
              <a:ea typeface="ＭＳ Ｐゴシック" pitchFamily="50"/>
            </a:endParaRPr>
          </a:p>
        </p:txBody>
      </p:sp>
      <p:sp>
        <p:nvSpPr>
          <p:cNvPr id="20" name="スライド番号プレースホルダ 19"/>
          <p:cNvSpPr>
            <a:spLocks noGrp="1"/>
          </p:cNvSpPr>
          <p:nvPr>
            <p:ph type="sldNum" sz="quarter" idx="12"/>
          </p:nvPr>
        </p:nvSpPr>
        <p:spPr>
          <a:xfrm>
            <a:off x="7010400" y="6381750"/>
            <a:ext cx="2133600" cy="476250"/>
          </a:xfrm>
        </p:spPr>
        <p:txBody>
          <a:bodyPr/>
          <a:lstStyle/>
          <a:p>
            <a:pPr>
              <a:defRPr/>
            </a:pPr>
            <a:fld id="{AD212BED-7B6B-4B2B-8C57-812BD652112D}" type="slidenum">
              <a:rPr lang="en-US" altLang="ja-JP" smtClean="0"/>
              <a:pPr>
                <a:defRPr/>
              </a:pPr>
              <a:t>3</a:t>
            </a:fld>
            <a:endParaRPr lang="en-US" altLang="ja-JP" dirty="0"/>
          </a:p>
        </p:txBody>
      </p:sp>
      <p:pic>
        <p:nvPicPr>
          <p:cNvPr id="1026" name="Picture 2"/>
          <p:cNvPicPr>
            <a:picLocks noChangeAspect="1" noChangeArrowheads="1"/>
          </p:cNvPicPr>
          <p:nvPr/>
        </p:nvPicPr>
        <p:blipFill>
          <a:blip r:embed="rId4" cstate="print"/>
          <a:srcRect/>
          <a:stretch>
            <a:fillRect/>
          </a:stretch>
        </p:blipFill>
        <p:spPr bwMode="auto">
          <a:xfrm>
            <a:off x="1259632" y="2420888"/>
            <a:ext cx="6480720" cy="388843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691680" y="6309320"/>
            <a:ext cx="5029944" cy="423439"/>
          </a:xfrm>
          <a:prstGeom prst="rect">
            <a:avLst/>
          </a:prstGeom>
          <a:noFill/>
          <a:ln w="9525">
            <a:noFill/>
            <a:miter lim="800000"/>
            <a:headEnd/>
            <a:tailEnd/>
          </a:ln>
        </p:spPr>
      </p:pic>
      <p:sp>
        <p:nvSpPr>
          <p:cNvPr id="18" name="角丸四角形 6"/>
          <p:cNvSpPr/>
          <p:nvPr/>
        </p:nvSpPr>
        <p:spPr>
          <a:xfrm>
            <a:off x="539552" y="1268760"/>
            <a:ext cx="8242788" cy="1152128"/>
          </a:xfrm>
          <a:custGeom>
            <a:avLst>
              <a:gd name="f10" fmla="val 1301"/>
            </a:avLst>
            <a:gdLst>
              <a:gd name="f1" fmla="val 10800000"/>
              <a:gd name="f2" fmla="val 5400000"/>
              <a:gd name="f3" fmla="val 16200000"/>
              <a:gd name="f4" fmla="val w"/>
              <a:gd name="f5" fmla="val h"/>
              <a:gd name="f6" fmla="val ss"/>
              <a:gd name="f7" fmla="val 0"/>
              <a:gd name="f8" fmla="*/ 5419351 1 1725033"/>
              <a:gd name="f9" fmla="val 45"/>
              <a:gd name="f10" fmla="val 1301"/>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E6E6E6"/>
          </a:solidFill>
          <a:ln>
            <a:noFill/>
            <a:prstDash val="solid"/>
          </a:ln>
        </p:spPr>
        <p:txBody>
          <a:bodyPr lIns="72000" tIns="45710" rIns="72000" bIns="45710" anchor="ctr"/>
          <a:lstStyle/>
          <a:p>
            <a:pPr marL="174622" indent="-174622" fontAlgn="auto">
              <a:spcBef>
                <a:spcPts val="0"/>
              </a:spcBef>
              <a:spcAft>
                <a:spcPts val="0"/>
              </a:spcAft>
              <a:defRPr sz="1800" b="0" i="0" u="none" strike="noStrike" kern="0" cap="none" spc="0" baseline="0">
                <a:solidFill>
                  <a:srgbClr val="000000"/>
                </a:solidFill>
                <a:uFillTx/>
              </a:defRPr>
            </a:pPr>
            <a:r>
              <a:rPr lang="ja-JP" altLang="en-US" kern="0" dirty="0" smtClean="0">
                <a:solidFill>
                  <a:srgbClr val="000000"/>
                </a:solidFill>
                <a:latin typeface="Arial"/>
                <a:ea typeface="ＭＳ Ｐゴシック"/>
              </a:rPr>
              <a:t>○週労働時間を業種別にみると、「運輸業、郵便業」で週６０時間以上の雇用者割合が２割弱と最も多い。</a:t>
            </a:r>
            <a:endParaRPr lang="en-US" altLang="ja-JP" kern="0" dirty="0" smtClean="0">
              <a:solidFill>
                <a:srgbClr val="000000"/>
              </a:solidFill>
              <a:latin typeface="Arial"/>
              <a:ea typeface="ＭＳ Ｐゴシック"/>
            </a:endParaRPr>
          </a:p>
          <a:p>
            <a:pPr marL="174622" indent="-174622" fontAlgn="auto">
              <a:spcBef>
                <a:spcPts val="0"/>
              </a:spcBef>
              <a:spcAft>
                <a:spcPts val="0"/>
              </a:spcAft>
              <a:defRPr sz="1800" b="0" i="0" u="none" strike="noStrike" kern="0" cap="none" spc="0" baseline="0">
                <a:solidFill>
                  <a:srgbClr val="000000"/>
                </a:solidFill>
                <a:uFillTx/>
              </a:defRPr>
            </a:pPr>
            <a:r>
              <a:rPr lang="ja-JP" altLang="en-US" kern="0" dirty="0" smtClean="0">
                <a:solidFill>
                  <a:srgbClr val="000000"/>
                </a:solidFill>
                <a:latin typeface="Arial"/>
                <a:ea typeface="ＭＳ Ｐゴシック"/>
              </a:rPr>
              <a:t>○平成１９年と平成２４年を比較すると、「建設業」、「電気・ガス・熱供給・水道業」、「教育・学習支援業」では週６０時間以上の雇用者割合が増加している。</a:t>
            </a:r>
            <a:endParaRPr lang="en-US" kern="0" dirty="0">
              <a:solidFill>
                <a:srgbClr val="000000"/>
              </a:solidFill>
              <a:latin typeface="Arial"/>
              <a:ea typeface="ＭＳ Ｐゴシック"/>
            </a:endParaRPr>
          </a:p>
        </p:txBody>
      </p:sp>
      <p:sp>
        <p:nvSpPr>
          <p:cNvPr id="19" name="角丸四角形 6"/>
          <p:cNvSpPr>
            <a:spLocks noChangeArrowheads="1"/>
          </p:cNvSpPr>
          <p:nvPr/>
        </p:nvSpPr>
        <p:spPr bwMode="auto">
          <a:xfrm>
            <a:off x="539552" y="908720"/>
            <a:ext cx="1452985" cy="360363"/>
          </a:xfrm>
          <a:prstGeom prst="roundRect">
            <a:avLst>
              <a:gd name="adj" fmla="val 6024"/>
            </a:avLst>
          </a:prstGeom>
          <a:solidFill>
            <a:schemeClr val="accent5">
              <a:lumMod val="90000"/>
            </a:schemeClr>
          </a:solidFill>
          <a:ln w="19050" cmpd="thickThin" algn="ctr">
            <a:solidFill>
              <a:schemeClr val="tx1"/>
            </a:solidFill>
            <a:round/>
            <a:headEnd/>
            <a:tailEnd/>
          </a:ln>
        </p:spPr>
        <p:txBody>
          <a:bodyPr lIns="91429" tIns="45714" rIns="91429" bIns="45714" anchor="ctr"/>
          <a:lstStyle/>
          <a:p>
            <a:pPr algn="ctr">
              <a:defRPr/>
            </a:pPr>
            <a:r>
              <a:rPr lang="ja-JP" altLang="en-US" b="1" dirty="0" smtClean="0"/>
              <a:t>現状と課題</a:t>
            </a:r>
            <a:endParaRPr lang="ja-JP" altLang="ja-JP" b="1" dirty="0"/>
          </a:p>
        </p:txBody>
      </p:sp>
    </p:spTree>
    <p:extLst>
      <p:ext uri="{BB962C8B-B14F-4D97-AF65-F5344CB8AC3E}">
        <p14:creationId xmlns:p14="http://schemas.microsoft.com/office/powerpoint/2010/main" xmlns="" val="3462735275"/>
      </p:ext>
    </p:extLst>
  </p:cSld>
  <p:clrMapOvr>
    <a:masterClrMapping/>
  </p:clrMapOvr>
  <p:transition advTm="7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6"/>
          <p:cNvSpPr/>
          <p:nvPr/>
        </p:nvSpPr>
        <p:spPr>
          <a:xfrm>
            <a:off x="539552" y="1412776"/>
            <a:ext cx="8242788" cy="1800199"/>
          </a:xfrm>
          <a:custGeom>
            <a:avLst>
              <a:gd name="f10" fmla="val 1301"/>
            </a:avLst>
            <a:gdLst>
              <a:gd name="f1" fmla="val 10800000"/>
              <a:gd name="f2" fmla="val 5400000"/>
              <a:gd name="f3" fmla="val 16200000"/>
              <a:gd name="f4" fmla="val w"/>
              <a:gd name="f5" fmla="val h"/>
              <a:gd name="f6" fmla="val ss"/>
              <a:gd name="f7" fmla="val 0"/>
              <a:gd name="f8" fmla="*/ 5419351 1 1725033"/>
              <a:gd name="f9" fmla="val 45"/>
              <a:gd name="f10" fmla="val 1301"/>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E6E6E6"/>
          </a:solidFill>
          <a:ln>
            <a:noFill/>
            <a:prstDash val="solid"/>
          </a:ln>
        </p:spPr>
        <p:txBody>
          <a:bodyPr lIns="72000" tIns="45710" rIns="72000" bIns="45710" anchor="ctr"/>
          <a:lstStyle/>
          <a:p>
            <a:pPr marL="174622" indent="-174622" fontAlgn="auto">
              <a:spcBef>
                <a:spcPts val="0"/>
              </a:spcBef>
              <a:spcAft>
                <a:spcPts val="0"/>
              </a:spcAft>
              <a:defRPr sz="1800" b="0" i="0" u="none" strike="noStrike" kern="0" cap="none" spc="0" baseline="0">
                <a:solidFill>
                  <a:srgbClr val="000000"/>
                </a:solidFill>
                <a:uFillTx/>
              </a:defRPr>
            </a:pPr>
            <a:r>
              <a:rPr lang="ja-JP" kern="0" dirty="0">
                <a:solidFill>
                  <a:srgbClr val="000000"/>
                </a:solidFill>
                <a:latin typeface="Arial"/>
                <a:ea typeface="ＭＳ Ｐゴシック"/>
              </a:rPr>
              <a:t>○時間外労働を削減し、無制限な総実労働時間に歯止めをかけることが必要である。</a:t>
            </a:r>
            <a:endParaRPr lang="en-US" kern="0" dirty="0">
              <a:solidFill>
                <a:srgbClr val="000000"/>
              </a:solidFill>
              <a:latin typeface="Arial"/>
              <a:ea typeface="ＭＳ Ｐゴシック"/>
            </a:endParaRPr>
          </a:p>
          <a:p>
            <a:pPr marL="174622" indent="-174622" fontAlgn="auto">
              <a:spcBef>
                <a:spcPts val="0"/>
              </a:spcBef>
              <a:spcAft>
                <a:spcPts val="0"/>
              </a:spcAft>
              <a:defRPr sz="1800" b="0" i="0" u="none" strike="noStrike" kern="0" cap="none" spc="0" baseline="0">
                <a:solidFill>
                  <a:srgbClr val="000000"/>
                </a:solidFill>
                <a:uFillTx/>
              </a:defRPr>
            </a:pPr>
            <a:r>
              <a:rPr lang="ja-JP" kern="0" dirty="0" smtClean="0">
                <a:solidFill>
                  <a:srgbClr val="000000"/>
                </a:solidFill>
                <a:latin typeface="Arial"/>
                <a:ea typeface="ＭＳ Ｐゴシック"/>
              </a:rPr>
              <a:t>○</a:t>
            </a:r>
            <a:r>
              <a:rPr lang="ja-JP" kern="0" dirty="0">
                <a:solidFill>
                  <a:srgbClr val="000000"/>
                </a:solidFill>
                <a:latin typeface="Arial"/>
                <a:ea typeface="ＭＳ Ｐゴシック"/>
              </a:rPr>
              <a:t>しかし、現状では、以下のような課題が存在している。</a:t>
            </a:r>
            <a:endParaRPr lang="en-US" kern="0" dirty="0">
              <a:solidFill>
                <a:srgbClr val="000000"/>
              </a:solidFill>
              <a:latin typeface="Arial"/>
              <a:ea typeface="ＭＳ Ｐゴシック"/>
            </a:endParaRPr>
          </a:p>
          <a:p>
            <a:pPr marL="449263" indent="-449263" fontAlgn="auto">
              <a:spcBef>
                <a:spcPts val="0"/>
              </a:spcBef>
              <a:spcAft>
                <a:spcPts val="0"/>
              </a:spcAft>
              <a:defRPr sz="1800" b="0" i="0" u="none" strike="noStrike" kern="0" cap="none" spc="0" baseline="0">
                <a:solidFill>
                  <a:srgbClr val="000000"/>
                </a:solidFill>
                <a:uFillTx/>
              </a:defRPr>
            </a:pPr>
            <a:r>
              <a:rPr lang="ja-JP" sz="1600" kern="0" dirty="0">
                <a:solidFill>
                  <a:srgbClr val="000000"/>
                </a:solidFill>
                <a:latin typeface="Arial"/>
                <a:ea typeface="ＭＳ Ｐゴシック"/>
              </a:rPr>
              <a:t>　－「労働基準法第</a:t>
            </a:r>
            <a:r>
              <a:rPr lang="en-US" sz="1600" kern="0" dirty="0">
                <a:solidFill>
                  <a:srgbClr val="000000"/>
                </a:solidFill>
                <a:latin typeface="Arial"/>
                <a:ea typeface="ＭＳ Ｐゴシック"/>
              </a:rPr>
              <a:t>36</a:t>
            </a:r>
            <a:r>
              <a:rPr lang="ja-JP" sz="1600" kern="0" dirty="0">
                <a:solidFill>
                  <a:srgbClr val="000000"/>
                </a:solidFill>
                <a:latin typeface="Arial"/>
                <a:ea typeface="ＭＳ Ｐゴシック"/>
              </a:rPr>
              <a:t>条第</a:t>
            </a:r>
            <a:r>
              <a:rPr lang="en-US" sz="1600" kern="0" dirty="0">
                <a:solidFill>
                  <a:srgbClr val="000000"/>
                </a:solidFill>
                <a:latin typeface="Arial"/>
                <a:ea typeface="ＭＳ Ｐゴシック"/>
              </a:rPr>
              <a:t>1</a:t>
            </a:r>
            <a:r>
              <a:rPr lang="ja-JP" sz="1600" kern="0" dirty="0">
                <a:solidFill>
                  <a:srgbClr val="000000"/>
                </a:solidFill>
                <a:latin typeface="Arial"/>
                <a:ea typeface="ＭＳ Ｐゴシック"/>
              </a:rPr>
              <a:t>項の協定で定める労働時間の延長の限度に関する</a:t>
            </a:r>
            <a:r>
              <a:rPr lang="ja-JP" sz="1600" kern="0" dirty="0" smtClean="0">
                <a:solidFill>
                  <a:srgbClr val="000000"/>
                </a:solidFill>
                <a:latin typeface="Arial"/>
                <a:ea typeface="ＭＳ Ｐゴシック"/>
              </a:rPr>
              <a:t>基準（平成</a:t>
            </a:r>
            <a:r>
              <a:rPr lang="en-US" sz="1600" kern="0" dirty="0" smtClean="0">
                <a:solidFill>
                  <a:srgbClr val="000000"/>
                </a:solidFill>
                <a:latin typeface="Arial"/>
                <a:ea typeface="ＭＳ Ｐゴシック"/>
              </a:rPr>
              <a:t>10</a:t>
            </a:r>
            <a:r>
              <a:rPr lang="ja-JP" sz="1600" kern="0" dirty="0" smtClean="0">
                <a:solidFill>
                  <a:srgbClr val="000000"/>
                </a:solidFill>
                <a:latin typeface="Arial"/>
                <a:ea typeface="ＭＳ Ｐゴシック"/>
              </a:rPr>
              <a:t>年労働省告示第</a:t>
            </a:r>
            <a:r>
              <a:rPr lang="en-US" sz="1600" kern="0" dirty="0" smtClean="0">
                <a:solidFill>
                  <a:srgbClr val="000000"/>
                </a:solidFill>
                <a:latin typeface="Arial"/>
                <a:ea typeface="ＭＳ Ｐゴシック"/>
              </a:rPr>
              <a:t>154</a:t>
            </a:r>
            <a:r>
              <a:rPr lang="ja-JP" sz="1600" kern="0" dirty="0" smtClean="0">
                <a:solidFill>
                  <a:srgbClr val="000000"/>
                </a:solidFill>
                <a:latin typeface="Arial"/>
                <a:ea typeface="ＭＳ Ｐゴシック"/>
              </a:rPr>
              <a:t>号）」</a:t>
            </a:r>
            <a:r>
              <a:rPr lang="ja-JP" sz="1600" kern="0" dirty="0">
                <a:solidFill>
                  <a:srgbClr val="000000"/>
                </a:solidFill>
                <a:latin typeface="Arial"/>
                <a:ea typeface="ＭＳ Ｐゴシック"/>
              </a:rPr>
              <a:t>は、告示であり、強制力に欠けている</a:t>
            </a:r>
            <a:r>
              <a:rPr lang="ja-JP" sz="1600" kern="0" dirty="0" smtClean="0">
                <a:solidFill>
                  <a:srgbClr val="000000"/>
                </a:solidFill>
                <a:latin typeface="Arial"/>
                <a:ea typeface="ＭＳ Ｐゴシック"/>
              </a:rPr>
              <a:t>。</a:t>
            </a:r>
            <a:endParaRPr lang="en-US" sz="1600" kern="0" dirty="0">
              <a:solidFill>
                <a:srgbClr val="000000"/>
              </a:solidFill>
              <a:latin typeface="Arial"/>
              <a:ea typeface="ＭＳ Ｐゴシック"/>
            </a:endParaRPr>
          </a:p>
          <a:p>
            <a:pPr marL="449263" indent="-449263" fontAlgn="auto">
              <a:spcBef>
                <a:spcPts val="0"/>
              </a:spcBef>
              <a:spcAft>
                <a:spcPts val="0"/>
              </a:spcAft>
              <a:defRPr sz="1800" b="0" i="0" u="none" strike="noStrike" kern="0" cap="none" spc="0" baseline="0">
                <a:solidFill>
                  <a:srgbClr val="000000"/>
                </a:solidFill>
                <a:uFillTx/>
              </a:defRPr>
            </a:pPr>
            <a:r>
              <a:rPr lang="ja-JP" sz="1600" kern="0" dirty="0">
                <a:solidFill>
                  <a:srgbClr val="000000"/>
                </a:solidFill>
                <a:latin typeface="Arial"/>
                <a:ea typeface="ＭＳ Ｐゴシック"/>
              </a:rPr>
              <a:t>　－「特別な事情」があれば同基準を超える特別条項付き</a:t>
            </a:r>
            <a:r>
              <a:rPr lang="en-US" sz="1600" kern="0" dirty="0">
                <a:solidFill>
                  <a:srgbClr val="000000"/>
                </a:solidFill>
                <a:latin typeface="Arial"/>
                <a:ea typeface="ＭＳ Ｐゴシック"/>
              </a:rPr>
              <a:t>36</a:t>
            </a:r>
            <a:r>
              <a:rPr lang="ja-JP" sz="1600" kern="0" dirty="0">
                <a:solidFill>
                  <a:srgbClr val="000000"/>
                </a:solidFill>
                <a:latin typeface="Arial"/>
                <a:ea typeface="ＭＳ Ｐゴシック"/>
              </a:rPr>
              <a:t>協定も</a:t>
            </a:r>
            <a:r>
              <a:rPr lang="ja-JP" sz="1600" kern="0" dirty="0" smtClean="0">
                <a:solidFill>
                  <a:srgbClr val="000000"/>
                </a:solidFill>
                <a:latin typeface="Arial"/>
                <a:ea typeface="ＭＳ Ｐゴシック"/>
              </a:rPr>
              <a:t>可能</a:t>
            </a:r>
            <a:r>
              <a:rPr lang="ja-JP" altLang="en-US" sz="1600" kern="0" dirty="0" smtClean="0">
                <a:solidFill>
                  <a:srgbClr val="000000"/>
                </a:solidFill>
                <a:latin typeface="Arial"/>
                <a:ea typeface="ＭＳ Ｐゴシック"/>
              </a:rPr>
              <a:t>であり、</a:t>
            </a:r>
            <a:r>
              <a:rPr lang="ja-JP" sz="1600" kern="0" dirty="0" smtClean="0">
                <a:solidFill>
                  <a:srgbClr val="000000"/>
                </a:solidFill>
                <a:latin typeface="Arial"/>
                <a:ea typeface="ＭＳ Ｐゴシック"/>
              </a:rPr>
              <a:t>上限</a:t>
            </a:r>
            <a:r>
              <a:rPr lang="ja-JP" sz="1600" kern="0" dirty="0">
                <a:solidFill>
                  <a:srgbClr val="000000"/>
                </a:solidFill>
                <a:latin typeface="Arial"/>
                <a:ea typeface="ＭＳ Ｐゴシック"/>
              </a:rPr>
              <a:t>時間数は実質的</a:t>
            </a:r>
            <a:r>
              <a:rPr lang="ja-JP" sz="1600" kern="0" dirty="0" smtClean="0">
                <a:solidFill>
                  <a:srgbClr val="000000"/>
                </a:solidFill>
                <a:latin typeface="Arial"/>
                <a:ea typeface="ＭＳ Ｐゴシック"/>
              </a:rPr>
              <a:t>に無制限</a:t>
            </a:r>
            <a:r>
              <a:rPr lang="ja-JP" altLang="en-US" sz="1600" kern="0" dirty="0" smtClean="0">
                <a:solidFill>
                  <a:srgbClr val="000000"/>
                </a:solidFill>
                <a:latin typeface="Arial"/>
                <a:ea typeface="ＭＳ Ｐゴシック"/>
              </a:rPr>
              <a:t>。</a:t>
            </a:r>
            <a:endParaRPr lang="en-US" sz="1600" kern="0" dirty="0">
              <a:solidFill>
                <a:srgbClr val="000000"/>
              </a:solidFill>
              <a:latin typeface="Arial"/>
              <a:ea typeface="ＭＳ Ｐゴシック"/>
            </a:endParaRPr>
          </a:p>
        </p:txBody>
      </p:sp>
      <p:pic>
        <p:nvPicPr>
          <p:cNvPr id="7191" name="Picture 3"/>
          <p:cNvPicPr>
            <a:picLocks noChangeAspect="1"/>
          </p:cNvPicPr>
          <p:nvPr/>
        </p:nvPicPr>
        <p:blipFill>
          <a:blip r:embed="rId3"/>
          <a:srcRect/>
          <a:stretch>
            <a:fillRect/>
          </a:stretch>
        </p:blipFill>
        <p:spPr bwMode="auto">
          <a:xfrm>
            <a:off x="395536" y="692696"/>
            <a:ext cx="7596554" cy="165100"/>
          </a:xfrm>
          <a:prstGeom prst="rect">
            <a:avLst/>
          </a:prstGeom>
          <a:noFill/>
          <a:ln w="9525">
            <a:noFill/>
            <a:miter lim="800000"/>
            <a:headEnd/>
            <a:tailEnd/>
          </a:ln>
        </p:spPr>
      </p:pic>
      <p:sp>
        <p:nvSpPr>
          <p:cNvPr id="3" name="タイトル 3"/>
          <p:cNvSpPr txBox="1"/>
          <p:nvPr/>
        </p:nvSpPr>
        <p:spPr>
          <a:xfrm>
            <a:off x="467544" y="332656"/>
            <a:ext cx="7596554" cy="504825"/>
          </a:xfrm>
          <a:prstGeom prst="rect">
            <a:avLst/>
          </a:prstGeom>
          <a:noFill/>
          <a:ln>
            <a:noFill/>
          </a:ln>
        </p:spPr>
        <p:txBody>
          <a:bodyPr/>
          <a:lstStyle/>
          <a:p>
            <a:pPr fontAlgn="auto">
              <a:spcBef>
                <a:spcPts val="0"/>
              </a:spcBef>
              <a:spcAft>
                <a:spcPts val="0"/>
              </a:spcAft>
              <a:defRPr sz="1800" b="0" i="0" u="none" strike="noStrike" kern="0" cap="none" spc="0" baseline="0">
                <a:solidFill>
                  <a:srgbClr val="000000"/>
                </a:solidFill>
                <a:uFillTx/>
              </a:defRPr>
            </a:pPr>
            <a:r>
              <a:rPr lang="ja-JP" altLang="en-US" sz="2000" kern="0" dirty="0" smtClean="0">
                <a:solidFill>
                  <a:srgbClr val="000000"/>
                </a:solidFill>
                <a:latin typeface="Arial"/>
                <a:ea typeface="ＭＳ Ｐゴシック"/>
              </a:rPr>
              <a:t>特別条項付３６協定の締結状況</a:t>
            </a:r>
            <a:endParaRPr lang="en-US" sz="2000" kern="0" dirty="0">
              <a:solidFill>
                <a:srgbClr val="000000"/>
              </a:solidFill>
              <a:latin typeface="Arial"/>
              <a:ea typeface="ＭＳ Ｐゴシック" pitchFamily="50"/>
            </a:endParaRPr>
          </a:p>
        </p:txBody>
      </p:sp>
      <p:sp>
        <p:nvSpPr>
          <p:cNvPr id="10" name="角丸四角形 6"/>
          <p:cNvSpPr>
            <a:spLocks noChangeArrowheads="1"/>
          </p:cNvSpPr>
          <p:nvPr/>
        </p:nvSpPr>
        <p:spPr bwMode="auto">
          <a:xfrm>
            <a:off x="395536" y="1052736"/>
            <a:ext cx="1452985" cy="360363"/>
          </a:xfrm>
          <a:prstGeom prst="roundRect">
            <a:avLst>
              <a:gd name="adj" fmla="val 6024"/>
            </a:avLst>
          </a:prstGeom>
          <a:solidFill>
            <a:schemeClr val="accent5">
              <a:lumMod val="90000"/>
            </a:schemeClr>
          </a:solidFill>
          <a:ln w="19050" cmpd="thickThin" algn="ctr">
            <a:solidFill>
              <a:schemeClr val="tx1"/>
            </a:solidFill>
            <a:round/>
            <a:headEnd/>
            <a:tailEnd/>
          </a:ln>
        </p:spPr>
        <p:txBody>
          <a:bodyPr lIns="91429" tIns="45714" rIns="91429" bIns="45714" anchor="ctr"/>
          <a:lstStyle/>
          <a:p>
            <a:pPr algn="ctr">
              <a:defRPr/>
            </a:pPr>
            <a:r>
              <a:rPr lang="ja-JP" altLang="en-US" b="1" dirty="0" smtClean="0"/>
              <a:t>現状と課題</a:t>
            </a:r>
            <a:endParaRPr lang="ja-JP" altLang="ja-JP" b="1" dirty="0"/>
          </a:p>
        </p:txBody>
      </p:sp>
      <p:graphicFrame>
        <p:nvGraphicFramePr>
          <p:cNvPr id="14" name="表 13"/>
          <p:cNvGraphicFramePr>
            <a:graphicFrameLocks noGrp="1"/>
          </p:cNvGraphicFramePr>
          <p:nvPr/>
        </p:nvGraphicFramePr>
        <p:xfrm>
          <a:off x="502628" y="3717033"/>
          <a:ext cx="8256917" cy="2886767"/>
        </p:xfrm>
        <a:graphic>
          <a:graphicData uri="http://schemas.openxmlformats.org/drawingml/2006/table">
            <a:tbl>
              <a:tblPr>
                <a:tableStyleId>{5940675A-B579-460E-94D1-54222C63F5DA}</a:tableStyleId>
              </a:tblPr>
              <a:tblGrid>
                <a:gridCol w="126059"/>
                <a:gridCol w="693330"/>
                <a:gridCol w="63030"/>
                <a:gridCol w="756359"/>
                <a:gridCol w="63030"/>
                <a:gridCol w="756359"/>
                <a:gridCol w="822664"/>
                <a:gridCol w="800495"/>
                <a:gridCol w="857674"/>
                <a:gridCol w="57178"/>
                <a:gridCol w="800495"/>
                <a:gridCol w="821466"/>
                <a:gridCol w="819389"/>
                <a:gridCol w="819389"/>
              </a:tblGrid>
              <a:tr h="200811">
                <a:tc rowSpan="2" gridSpan="2">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R w="28575" cap="flat" cmpd="sng" algn="ctr">
                      <a:solidFill>
                        <a:schemeClr val="tx1"/>
                      </a:solidFill>
                      <a:prstDash val="solid"/>
                      <a:round/>
                      <a:headEnd type="none" w="med" len="med"/>
                      <a:tailEnd type="none" w="med" len="med"/>
                    </a:lnR>
                  </a:tcPr>
                </a:tc>
                <a:tc rowSpan="2" hMerge="1">
                  <a:txBody>
                    <a:bodyPr/>
                    <a:lstStyle/>
                    <a:p>
                      <a:endParaRPr kumimoji="1" lang="ja-JP" altLang="en-US"/>
                    </a:p>
                  </a:txBody>
                  <a:tcPr/>
                </a:tc>
                <a:tc rowSpan="2">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rowSpan="2">
                  <a:txBody>
                    <a:bodyPr/>
                    <a:lstStyle/>
                    <a:p>
                      <a:pPr algn="ctr" fontAlgn="ctr"/>
                      <a:r>
                        <a:rPr lang="ja-JP" altLang="en-US" sz="1200" b="0" i="0" u="none" strike="noStrike" dirty="0" smtClean="0">
                          <a:solidFill>
                            <a:srgbClr val="000000"/>
                          </a:solidFill>
                          <a:effectLst/>
                          <a:latin typeface="ＭＳ Ｐゴシック"/>
                        </a:rPr>
                        <a:t>特別条項</a:t>
                      </a:r>
                      <a:r>
                        <a:rPr lang="en-US" altLang="ja-JP" sz="1200" b="0" i="0" u="none" strike="noStrike" dirty="0" smtClean="0">
                          <a:solidFill>
                            <a:srgbClr val="000000"/>
                          </a:solidFill>
                          <a:effectLst/>
                          <a:latin typeface="ＭＳ Ｐゴシック"/>
                        </a:rPr>
                        <a:t/>
                      </a:r>
                      <a:br>
                        <a:rPr lang="en-US" altLang="ja-JP" sz="1200" b="0" i="0" u="none" strike="noStrike" dirty="0" smtClean="0">
                          <a:solidFill>
                            <a:srgbClr val="000000"/>
                          </a:solidFill>
                          <a:effectLst/>
                          <a:latin typeface="ＭＳ Ｐゴシック"/>
                        </a:rPr>
                      </a:br>
                      <a:r>
                        <a:rPr lang="ja-JP" altLang="en-US" sz="1200" b="0" i="0" u="none" strike="noStrike" dirty="0" smtClean="0">
                          <a:solidFill>
                            <a:srgbClr val="000000"/>
                          </a:solidFill>
                          <a:effectLst/>
                          <a:latin typeface="ＭＳ Ｐゴシック"/>
                        </a:rPr>
                        <a:t>がある</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rowSpan="2">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rowSpan="2">
                  <a:txBody>
                    <a:bodyPr/>
                    <a:lstStyle/>
                    <a:p>
                      <a:pPr algn="ctr" fontAlgn="ctr"/>
                      <a:r>
                        <a:rPr lang="ja-JP" altLang="en-US" sz="1200" b="0" i="0" u="none" strike="noStrike" dirty="0" smtClean="0">
                          <a:solidFill>
                            <a:srgbClr val="000000"/>
                          </a:solidFill>
                          <a:effectLst/>
                          <a:latin typeface="ＭＳ Ｐゴシック"/>
                        </a:rPr>
                        <a:t>延長時間</a:t>
                      </a:r>
                      <a:r>
                        <a:rPr lang="en-US" altLang="ja-JP" sz="1200" b="0" i="0" u="none" strike="noStrike" dirty="0" smtClean="0">
                          <a:solidFill>
                            <a:srgbClr val="000000"/>
                          </a:solidFill>
                          <a:effectLst/>
                          <a:latin typeface="ＭＳ Ｐゴシック"/>
                        </a:rPr>
                        <a:t/>
                      </a:r>
                      <a:br>
                        <a:rPr lang="en-US" altLang="ja-JP" sz="1200" b="0" i="0" u="none" strike="noStrike" dirty="0" smtClean="0">
                          <a:solidFill>
                            <a:srgbClr val="000000"/>
                          </a:solidFill>
                          <a:effectLst/>
                          <a:latin typeface="ＭＳ Ｐゴシック"/>
                        </a:rPr>
                      </a:br>
                      <a:r>
                        <a:rPr lang="ja-JP" altLang="en-US" sz="1200" b="0" i="0" u="none" strike="noStrike" dirty="0" smtClean="0">
                          <a:solidFill>
                            <a:srgbClr val="000000"/>
                          </a:solidFill>
                          <a:effectLst/>
                          <a:latin typeface="ＭＳ Ｐゴシック"/>
                        </a:rPr>
                        <a:t>　</a:t>
                      </a:r>
                      <a:r>
                        <a:rPr lang="en-US" altLang="ja-JP" sz="1200" b="0" i="0" u="none" strike="noStrike" dirty="0" smtClean="0">
                          <a:solidFill>
                            <a:srgbClr val="000000"/>
                          </a:solidFill>
                          <a:effectLst/>
                          <a:latin typeface="ＭＳ Ｐゴシック"/>
                        </a:rPr>
                        <a:t/>
                      </a:r>
                      <a:br>
                        <a:rPr lang="en-US" altLang="ja-JP" sz="1200" b="0" i="0" u="none" strike="noStrike" dirty="0" smtClean="0">
                          <a:solidFill>
                            <a:srgbClr val="000000"/>
                          </a:solidFill>
                          <a:effectLst/>
                          <a:latin typeface="ＭＳ Ｐゴシック"/>
                        </a:rPr>
                      </a:br>
                      <a:r>
                        <a:rPr lang="ja-JP" altLang="en-US" sz="1200" b="0" i="0" u="none" strike="noStrike" dirty="0" smtClean="0">
                          <a:solidFill>
                            <a:srgbClr val="000000"/>
                          </a:solidFill>
                          <a:effectLst/>
                          <a:latin typeface="ＭＳ Ｐゴシック"/>
                        </a:rPr>
                        <a:t>平均時間</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noFill/>
                      <a:prstDash val="sysDash"/>
                      <a:round/>
                      <a:headEnd type="none" w="med" len="med"/>
                      <a:tailEnd type="none" w="med" len="med"/>
                    </a:lnR>
                  </a:tcPr>
                </a:tc>
                <a:tc gridSpan="3">
                  <a:txBody>
                    <a:bodyPr/>
                    <a:lstStyle/>
                    <a:p>
                      <a:pPr algn="l" fontAlgn="ctr"/>
                      <a:r>
                        <a:rPr lang="ja-JP" altLang="en-US" sz="1200" b="0" i="0" u="none" strike="noStrike" dirty="0" smtClean="0">
                          <a:solidFill>
                            <a:srgbClr val="000000"/>
                          </a:solidFill>
                          <a:effectLst/>
                          <a:latin typeface="ＭＳ Ｐゴシック"/>
                        </a:rPr>
                        <a:t>（１箇月）</a:t>
                      </a:r>
                      <a:endParaRPr lang="ja-JP" altLang="en-US" sz="1200" b="0" i="0" u="none" strike="noStrike" dirty="0">
                        <a:solidFill>
                          <a:srgbClr val="000000"/>
                        </a:solidFill>
                        <a:effectLst/>
                        <a:latin typeface="ＭＳ Ｐゴシック"/>
                      </a:endParaRPr>
                    </a:p>
                  </a:txBody>
                  <a:tcPr marL="8285" marR="8285" marT="8975" marB="0" anchor="ctr">
                    <a:lnL w="28575" cap="flat" cmpd="sng" algn="ctr">
                      <a:noFill/>
                      <a:prstDash val="sysDash"/>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l" fontAlgn="ctr"/>
                      <a:endParaRPr lang="ja-JP" altLang="en-US" sz="1600" b="0" i="0" u="none" strike="noStrike" dirty="0">
                        <a:solidFill>
                          <a:srgbClr val="000000"/>
                        </a:solidFill>
                        <a:effectLst/>
                        <a:latin typeface="ＭＳ Ｐゴシック"/>
                      </a:endParaRPr>
                    </a:p>
                  </a:txBody>
                  <a:tcPr marL="8975" marR="897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l" fontAlgn="ctr"/>
                      <a:endParaRPr lang="ja-JP" altLang="en-US" sz="1600" b="0" i="0" u="none" strike="noStrike" dirty="0">
                        <a:solidFill>
                          <a:srgbClr val="000000"/>
                        </a:solidFill>
                        <a:effectLst/>
                        <a:latin typeface="ＭＳ Ｐゴシック"/>
                      </a:endParaRPr>
                    </a:p>
                  </a:txBody>
                  <a:tcPr marL="8975" marR="897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rowSpan="2">
                  <a:txBody>
                    <a:bodyPr/>
                    <a:lstStyle/>
                    <a:p>
                      <a:pPr algn="ctr" fontAlgn="ctr"/>
                      <a:r>
                        <a:rPr lang="ja-JP" altLang="en-US" sz="1200" b="0" i="0" u="none" strike="noStrike" dirty="0" smtClean="0">
                          <a:solidFill>
                            <a:srgbClr val="000000"/>
                          </a:solidFill>
                          <a:effectLst/>
                          <a:latin typeface="ＭＳ Ｐゴシック"/>
                        </a:rPr>
                        <a:t>延長時間</a:t>
                      </a:r>
                      <a:r>
                        <a:rPr lang="en-US" altLang="ja-JP" sz="1200" b="0" i="0" u="none" strike="noStrike" dirty="0" smtClean="0">
                          <a:solidFill>
                            <a:srgbClr val="000000"/>
                          </a:solidFill>
                          <a:effectLst/>
                          <a:latin typeface="ＭＳ Ｐゴシック"/>
                        </a:rPr>
                        <a:t/>
                      </a:r>
                      <a:br>
                        <a:rPr lang="en-US" altLang="ja-JP" sz="1200" b="0" i="0" u="none" strike="noStrike" dirty="0" smtClean="0">
                          <a:solidFill>
                            <a:srgbClr val="000000"/>
                          </a:solidFill>
                          <a:effectLst/>
                          <a:latin typeface="ＭＳ Ｐゴシック"/>
                        </a:rPr>
                      </a:br>
                      <a:r>
                        <a:rPr lang="en-US" altLang="ja-JP" sz="1200" b="0" i="0" u="none" strike="noStrike" dirty="0" smtClean="0">
                          <a:solidFill>
                            <a:srgbClr val="000000"/>
                          </a:solidFill>
                          <a:effectLst/>
                          <a:latin typeface="ＭＳ Ｐゴシック"/>
                        </a:rPr>
                        <a:t/>
                      </a:r>
                      <a:br>
                        <a:rPr lang="en-US" altLang="ja-JP" sz="1200" b="0" i="0" u="none" strike="noStrike" dirty="0" smtClean="0">
                          <a:solidFill>
                            <a:srgbClr val="000000"/>
                          </a:solidFill>
                          <a:effectLst/>
                          <a:latin typeface="ＭＳ Ｐゴシック"/>
                        </a:rPr>
                      </a:br>
                      <a:r>
                        <a:rPr lang="ja-JP" altLang="en-US" sz="1200" b="0" i="0" u="none" strike="noStrike" dirty="0" smtClean="0">
                          <a:solidFill>
                            <a:srgbClr val="000000"/>
                          </a:solidFill>
                          <a:effectLst/>
                          <a:latin typeface="ＭＳ Ｐゴシック"/>
                        </a:rPr>
                        <a:t>平均時間</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12700" cmpd="sng">
                      <a:noFill/>
                    </a:lnR>
                  </a:tcPr>
                </a:tc>
                <a:tc gridSpan="3">
                  <a:txBody>
                    <a:bodyPr/>
                    <a:lstStyle/>
                    <a:p>
                      <a:pPr algn="l" fontAlgn="ctr"/>
                      <a:r>
                        <a:rPr lang="ja-JP" altLang="en-US" sz="1200" u="none" strike="noStrike" dirty="0">
                          <a:effectLst/>
                        </a:rPr>
                        <a:t>　</a:t>
                      </a:r>
                      <a:r>
                        <a:rPr lang="ja-JP" altLang="en-US" sz="1200" u="none" strike="noStrike" dirty="0" smtClean="0">
                          <a:effectLst/>
                        </a:rPr>
                        <a:t>（１年）</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L w="12700" cmpd="sng">
                      <a:noFill/>
                    </a:lnL>
                  </a:tcPr>
                </a:tc>
                <a:tc hMerge="1">
                  <a:txBody>
                    <a:bodyPr/>
                    <a:lstStyle/>
                    <a:p>
                      <a:endParaRPr kumimoji="1" lang="ja-JP" altLang="en-US"/>
                    </a:p>
                  </a:txBody>
                  <a:tcPr/>
                </a:tc>
                <a:tc hMerge="1">
                  <a:txBody>
                    <a:bodyPr/>
                    <a:lstStyle/>
                    <a:p>
                      <a:pPr algn="l" fontAlgn="ctr"/>
                      <a:endParaRPr lang="ja-JP" altLang="en-US" sz="1300" b="0" i="0" u="none" strike="noStrike">
                        <a:solidFill>
                          <a:srgbClr val="000000"/>
                        </a:solidFill>
                        <a:effectLst/>
                        <a:latin typeface="ＭＳ Ｐゴシック"/>
                      </a:endParaRPr>
                    </a:p>
                  </a:txBody>
                  <a:tcPr marL="8975" marR="8975" marT="8975" marB="0" anchor="ctr"/>
                </a:tc>
              </a:tr>
              <a:tr h="348422">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smtClean="0">
                          <a:solidFill>
                            <a:srgbClr val="000000"/>
                          </a:solidFill>
                          <a:effectLst/>
                          <a:latin typeface="ＭＳ Ｐゴシック"/>
                        </a:rPr>
                        <a:t>60</a:t>
                      </a:r>
                      <a:r>
                        <a:rPr lang="ja-JP" altLang="en-US" sz="1200" b="0" i="0" u="none" strike="noStrike" dirty="0" smtClean="0">
                          <a:solidFill>
                            <a:srgbClr val="000000"/>
                          </a:solidFill>
                          <a:effectLst/>
                          <a:latin typeface="ＭＳ Ｐゴシック"/>
                        </a:rPr>
                        <a:t>時間超</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a:rPr>
                        <a:t>80</a:t>
                      </a:r>
                      <a:r>
                        <a:rPr lang="ja-JP" altLang="en-US" sz="1200" b="0" i="0" u="none" strike="noStrike" dirty="0" smtClean="0">
                          <a:solidFill>
                            <a:srgbClr val="000000"/>
                          </a:solidFill>
                          <a:effectLst/>
                          <a:latin typeface="ＭＳ Ｐゴシック"/>
                        </a:rPr>
                        <a:t>時間超</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a:rPr>
                        <a:t>100</a:t>
                      </a:r>
                      <a:r>
                        <a:rPr lang="ja-JP" altLang="en-US" sz="1200" b="0" i="0" u="none" strike="noStrike" dirty="0" smtClean="0">
                          <a:solidFill>
                            <a:srgbClr val="000000"/>
                          </a:solidFill>
                          <a:effectLst/>
                          <a:latin typeface="ＭＳ Ｐゴシック"/>
                        </a:rPr>
                        <a:t>時間超</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u="none" strike="noStrike" dirty="0" smtClean="0">
                          <a:effectLst/>
                          <a:latin typeface="+mj-ea"/>
                          <a:ea typeface="+mj-ea"/>
                        </a:rPr>
                        <a:t>600</a:t>
                      </a:r>
                      <a:r>
                        <a:rPr lang="ja-JP" altLang="en-US" sz="1200" u="none" strike="noStrike" dirty="0" smtClean="0">
                          <a:effectLst/>
                          <a:latin typeface="+mj-ea"/>
                          <a:ea typeface="+mj-ea"/>
                        </a:rPr>
                        <a:t>時間</a:t>
                      </a:r>
                      <a:endParaRPr lang="en-US" altLang="ja-JP" sz="1200" u="none" strike="noStrike" dirty="0" smtClean="0">
                        <a:effectLst/>
                        <a:latin typeface="+mj-ea"/>
                        <a:ea typeface="+mj-ea"/>
                      </a:endParaRPr>
                    </a:p>
                    <a:p>
                      <a:pPr algn="ctr" fontAlgn="ctr"/>
                      <a:r>
                        <a:rPr lang="ja-JP" altLang="en-US" sz="1200" u="none" strike="noStrike" dirty="0" smtClean="0">
                          <a:effectLst/>
                          <a:latin typeface="+mj-ea"/>
                          <a:ea typeface="+mj-ea"/>
                        </a:rPr>
                        <a:t>超</a:t>
                      </a:r>
                      <a:endParaRPr lang="ja-JP" altLang="en-US" sz="1200" b="0" i="0" u="none" strike="noStrike" dirty="0">
                        <a:solidFill>
                          <a:srgbClr val="000000"/>
                        </a:solidFill>
                        <a:effectLst/>
                        <a:latin typeface="+mj-ea"/>
                        <a:ea typeface="+mj-ea"/>
                      </a:endParaRPr>
                    </a:p>
                  </a:txBody>
                  <a:tcPr marL="8285" marR="8285" marT="8975" marB="0" anchor="ctr"/>
                </a:tc>
                <a:tc>
                  <a:txBody>
                    <a:bodyPr/>
                    <a:lstStyle/>
                    <a:p>
                      <a:pPr algn="ctr" fontAlgn="ctr"/>
                      <a:r>
                        <a:rPr lang="en-US" altLang="ja-JP" sz="1200" u="none" strike="noStrike" dirty="0" smtClean="0">
                          <a:effectLst/>
                          <a:latin typeface="+mj-ea"/>
                          <a:ea typeface="+mj-ea"/>
                        </a:rPr>
                        <a:t>800</a:t>
                      </a:r>
                      <a:r>
                        <a:rPr lang="ja-JP" altLang="en-US" sz="1200" u="none" strike="noStrike" dirty="0" smtClean="0">
                          <a:effectLst/>
                          <a:latin typeface="+mj-ea"/>
                          <a:ea typeface="+mj-ea"/>
                        </a:rPr>
                        <a:t>時間超</a:t>
                      </a:r>
                      <a:endParaRPr lang="ja-JP" altLang="en-US" sz="1200" b="0" i="0" u="none" strike="noStrike" dirty="0">
                        <a:solidFill>
                          <a:srgbClr val="000000"/>
                        </a:solidFill>
                        <a:effectLst/>
                        <a:latin typeface="+mj-ea"/>
                        <a:ea typeface="+mj-ea"/>
                      </a:endParaRPr>
                    </a:p>
                  </a:txBody>
                  <a:tcPr marL="8285" marR="8285" marT="8975" marB="0" anchor="ctr"/>
                </a:tc>
                <a:tc>
                  <a:txBody>
                    <a:bodyPr/>
                    <a:lstStyle/>
                    <a:p>
                      <a:pPr algn="ctr" fontAlgn="ctr"/>
                      <a:r>
                        <a:rPr lang="en-US" altLang="ja-JP" sz="1200" u="none" strike="noStrike" dirty="0" smtClean="0">
                          <a:effectLst/>
                          <a:latin typeface="+mj-ea"/>
                          <a:ea typeface="+mj-ea"/>
                        </a:rPr>
                        <a:t>1000</a:t>
                      </a:r>
                      <a:r>
                        <a:rPr lang="ja-JP" altLang="en-US" sz="1200" u="none" strike="noStrike" dirty="0" smtClean="0">
                          <a:effectLst/>
                          <a:latin typeface="+mj-ea"/>
                          <a:ea typeface="+mj-ea"/>
                        </a:rPr>
                        <a:t>時間超</a:t>
                      </a:r>
                      <a:endParaRPr lang="ja-JP" altLang="en-US" sz="1200" b="0" i="0" u="none" strike="noStrike" dirty="0">
                        <a:solidFill>
                          <a:srgbClr val="000000"/>
                        </a:solidFill>
                        <a:effectLst/>
                        <a:latin typeface="+mj-ea"/>
                        <a:ea typeface="+mj-ea"/>
                      </a:endParaRPr>
                    </a:p>
                  </a:txBody>
                  <a:tcPr marL="8285" marR="8285" marT="8975" marB="0" anchor="ctr"/>
                </a:tc>
              </a:tr>
              <a:tr h="401121">
                <a:tc gridSpan="2">
                  <a:txBody>
                    <a:bodyPr/>
                    <a:lstStyle/>
                    <a:p>
                      <a:pPr algn="ctr" fontAlgn="ctr"/>
                      <a:r>
                        <a:rPr lang="ja-JP" altLang="en-US" sz="1200" u="none" strike="noStrike" dirty="0">
                          <a:effectLst/>
                          <a:latin typeface="ＭＳ Ｐゴシック" pitchFamily="50" charset="-128"/>
                          <a:ea typeface="ＭＳ Ｐゴシック" pitchFamily="50" charset="-128"/>
                        </a:rPr>
                        <a:t>全体</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8285" marR="8285" marT="8975" marB="0" anchor="ctr">
                    <a:lnR w="28575" cap="flat" cmpd="sng" algn="ctr">
                      <a:solidFill>
                        <a:schemeClr val="tx1"/>
                      </a:solidFill>
                      <a:prstDash val="solid"/>
                      <a:round/>
                      <a:headEnd type="none" w="med" len="med"/>
                      <a:tailEnd type="none" w="med" len="med"/>
                    </a:lnR>
                    <a:lnB w="12700" cmpd="sng">
                      <a:noFill/>
                    </a:lnB>
                  </a:tcPr>
                </a:tc>
                <a:tc hMerge="1">
                  <a:txBody>
                    <a:bodyPr/>
                    <a:lstStyle/>
                    <a:p>
                      <a:endParaRPr kumimoji="1" lang="ja-JP" altLang="en-US"/>
                    </a:p>
                  </a:txBody>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４０．５％</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（２７．７％）</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７７：５２</a:t>
                      </a:r>
                      <a:endParaRPr lang="en-US" altLang="ja-JP" sz="1200" u="none" strike="noStrike" dirty="0" smtClean="0">
                        <a:effectLst/>
                      </a:endParaRPr>
                    </a:p>
                    <a:p>
                      <a:pPr algn="ctr" fontAlgn="ctr"/>
                      <a:r>
                        <a:rPr lang="ja-JP" altLang="en-US" sz="1200" u="none" strike="noStrike" dirty="0" smtClean="0">
                          <a:effectLst/>
                        </a:rPr>
                        <a:t>（７４：３３）</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７２．５％</a:t>
                      </a:r>
                      <a:endParaRPr lang="en-US" altLang="ja-JP" sz="1200" u="none" strike="noStrike" dirty="0" smtClean="0">
                        <a:effectLst/>
                      </a:endParaRPr>
                    </a:p>
                    <a:p>
                      <a:pPr algn="ctr" fontAlgn="ctr"/>
                      <a:r>
                        <a:rPr lang="ja-JP" altLang="en-US" sz="1200" u="none" strike="noStrike" dirty="0" smtClean="0">
                          <a:effectLst/>
                        </a:rPr>
                        <a:t>（６７．１％）</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ja-JP" altLang="en-US" sz="1200" b="0" i="0" u="none" strike="noStrike" dirty="0" smtClean="0">
                          <a:solidFill>
                            <a:srgbClr val="000000"/>
                          </a:solidFill>
                          <a:effectLst/>
                          <a:latin typeface="ＭＳ Ｐゴシック"/>
                        </a:rPr>
                        <a:t>２１．５％</a:t>
                      </a:r>
                      <a:r>
                        <a:rPr lang="en-US" altLang="ja-JP" sz="1200" b="0" i="0" u="none" strike="noStrike" dirty="0" smtClean="0">
                          <a:solidFill>
                            <a:srgbClr val="000000"/>
                          </a:solidFill>
                          <a:effectLst/>
                          <a:latin typeface="ＭＳ Ｐゴシック"/>
                        </a:rPr>
                        <a:t/>
                      </a:r>
                      <a:br>
                        <a:rPr lang="en-US" altLang="ja-JP" sz="1200" b="0" i="0" u="none" strike="noStrike" dirty="0" smtClean="0">
                          <a:solidFill>
                            <a:srgbClr val="000000"/>
                          </a:solidFill>
                          <a:effectLst/>
                          <a:latin typeface="ＭＳ Ｐゴシック"/>
                        </a:rPr>
                      </a:br>
                      <a:r>
                        <a:rPr lang="ja-JP" altLang="en-US" sz="1200" b="0" i="0" u="none" strike="noStrike" dirty="0" smtClean="0">
                          <a:solidFill>
                            <a:srgbClr val="000000"/>
                          </a:solidFill>
                          <a:effectLst/>
                          <a:latin typeface="ＭＳ Ｐゴシック"/>
                        </a:rPr>
                        <a:t>（２２．４％）</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ja-JP" altLang="en-US" sz="1200" b="0" i="0" u="none" strike="noStrike" dirty="0" smtClean="0">
                          <a:solidFill>
                            <a:srgbClr val="000000"/>
                          </a:solidFill>
                          <a:effectLst/>
                          <a:latin typeface="ＭＳ Ｐゴシック"/>
                        </a:rPr>
                        <a:t>５．５％</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（６．９％）</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６５０：５４</a:t>
                      </a:r>
                      <a:endParaRPr lang="en-US" altLang="ja-JP" sz="1200" u="none" strike="noStrike" dirty="0" smtClean="0">
                        <a:effectLst/>
                      </a:endParaRPr>
                    </a:p>
                    <a:p>
                      <a:pPr algn="ctr" fontAlgn="ctr"/>
                      <a:r>
                        <a:rPr lang="ja-JP" altLang="en-US" sz="1200" u="none" strike="noStrike" dirty="0" smtClean="0">
                          <a:effectLst/>
                        </a:rPr>
                        <a:t>（６８４：２０）</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tcPr>
                </a:tc>
                <a:tc>
                  <a:txBody>
                    <a:bodyPr/>
                    <a:lstStyle/>
                    <a:p>
                      <a:pPr algn="ctr" fontAlgn="ctr"/>
                      <a:r>
                        <a:rPr lang="ja-JP" altLang="en-US" sz="1200" b="0" i="0" u="none" strike="noStrike" dirty="0" smtClean="0">
                          <a:solidFill>
                            <a:schemeClr val="tx1"/>
                          </a:solidFill>
                          <a:effectLst/>
                          <a:latin typeface="+mn-lt"/>
                        </a:rPr>
                        <a:t>５７．９％</a:t>
                      </a:r>
                      <a:endParaRPr lang="en-US" altLang="ja-JP" sz="1200" b="0" i="0" u="none" strike="noStrike" dirty="0" smtClean="0">
                        <a:solidFill>
                          <a:schemeClr val="tx1"/>
                        </a:solidFill>
                        <a:effectLst/>
                        <a:latin typeface="+mn-lt"/>
                      </a:endParaRPr>
                    </a:p>
                    <a:p>
                      <a:pPr algn="ctr" fontAlgn="ctr"/>
                      <a:r>
                        <a:rPr lang="ja-JP" altLang="en-US" sz="1200" b="0" i="0" u="none" strike="noStrike" dirty="0" smtClean="0">
                          <a:solidFill>
                            <a:schemeClr val="tx1"/>
                          </a:solidFill>
                          <a:effectLst/>
                          <a:latin typeface="+mn-lt"/>
                        </a:rPr>
                        <a:t>（５５．６％）</a:t>
                      </a:r>
                      <a:endParaRPr lang="ja-JP" altLang="en-US" sz="1200" b="0" i="0" u="none" strike="noStrike" dirty="0">
                        <a:solidFill>
                          <a:srgbClr val="000000"/>
                        </a:solidFill>
                        <a:effectLst/>
                        <a:latin typeface="ＭＳ Ｐゴシック"/>
                      </a:endParaRPr>
                    </a:p>
                  </a:txBody>
                  <a:tcPr marL="8285" marR="8285" marT="8975" marB="0" anchor="ctr">
                    <a:noFill/>
                  </a:tcPr>
                </a:tc>
                <a:tc>
                  <a:txBody>
                    <a:bodyPr/>
                    <a:lstStyle/>
                    <a:p>
                      <a:pPr algn="ctr" fontAlgn="ctr"/>
                      <a:r>
                        <a:rPr lang="ja-JP" altLang="en-US" sz="1200" b="0" i="0" u="none" strike="noStrike" dirty="0" smtClean="0">
                          <a:solidFill>
                            <a:schemeClr val="tx1"/>
                          </a:solidFill>
                          <a:effectLst/>
                          <a:latin typeface="+mn-lt"/>
                        </a:rPr>
                        <a:t>１５．０％</a:t>
                      </a:r>
                      <a:endParaRPr lang="en-US" altLang="ja-JP" sz="1200" b="0" i="0" u="none" strike="noStrike" dirty="0" smtClean="0">
                        <a:solidFill>
                          <a:schemeClr val="tx1"/>
                        </a:solidFill>
                        <a:effectLst/>
                        <a:latin typeface="+mn-lt"/>
                      </a:endParaRPr>
                    </a:p>
                    <a:p>
                      <a:pPr algn="ctr" fontAlgn="ctr"/>
                      <a:r>
                        <a:rPr lang="ja-JP" altLang="en-US" sz="1200" b="0" i="0" u="none" strike="noStrike" dirty="0" smtClean="0">
                          <a:solidFill>
                            <a:schemeClr val="tx1"/>
                          </a:solidFill>
                          <a:effectLst/>
                          <a:latin typeface="+mn-lt"/>
                        </a:rPr>
                        <a:t>（２７．３％）</a:t>
                      </a:r>
                      <a:endParaRPr lang="ja-JP" altLang="en-US" sz="1200" b="0" i="0" u="none" strike="noStrike" dirty="0">
                        <a:solidFill>
                          <a:srgbClr val="000000"/>
                        </a:solidFill>
                        <a:effectLst/>
                        <a:latin typeface="ＭＳ Ｐゴシック"/>
                      </a:endParaRPr>
                    </a:p>
                  </a:txBody>
                  <a:tcPr marL="8285" marR="8285" marT="8975" marB="0" anchor="ctr">
                    <a:solidFill>
                      <a:srgbClr val="FFC000"/>
                    </a:solidFill>
                  </a:tcPr>
                </a:tc>
                <a:tc>
                  <a:txBody>
                    <a:bodyPr/>
                    <a:lstStyle/>
                    <a:p>
                      <a:pPr algn="ctr" fontAlgn="ctr"/>
                      <a:r>
                        <a:rPr lang="ja-JP" altLang="en-US" sz="1200" u="none" strike="noStrike" dirty="0" smtClean="0">
                          <a:effectLst/>
                        </a:rPr>
                        <a:t>１．２％</a:t>
                      </a:r>
                      <a:endParaRPr lang="en-US" altLang="ja-JP" sz="1200" u="none" strike="noStrike" dirty="0" smtClean="0">
                        <a:effectLst/>
                      </a:endParaRPr>
                    </a:p>
                    <a:p>
                      <a:pPr algn="ctr" fontAlgn="ctr"/>
                      <a:r>
                        <a:rPr lang="ja-JP" altLang="en-US" sz="1200" u="none" strike="noStrike" dirty="0" smtClean="0">
                          <a:effectLst/>
                        </a:rPr>
                        <a:t>（４．３％）</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solidFill>
                      <a:srgbClr val="FFC000"/>
                    </a:solidFill>
                  </a:tcPr>
                </a:tc>
              </a:tr>
              <a:tr h="382020">
                <a:tc rowSpan="5">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T w="12700" cmpd="sng">
                      <a:noFill/>
                    </a:lnT>
                  </a:tcPr>
                </a:tc>
                <a:tc>
                  <a:txBody>
                    <a:bodyPr/>
                    <a:lstStyle/>
                    <a:p>
                      <a:pPr algn="l" fontAlgn="ctr"/>
                      <a:r>
                        <a:rPr lang="ja-JP" altLang="en-US" sz="1200" u="none" strike="noStrike" dirty="0">
                          <a:effectLst/>
                          <a:latin typeface="ＭＳ Ｐゴシック" pitchFamily="50" charset="-128"/>
                          <a:ea typeface="ＭＳ Ｐゴシック" pitchFamily="50" charset="-128"/>
                        </a:rPr>
                        <a:t>１～９人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8285" marR="8285" marT="8975" marB="0" anchor="ctr">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３５．７％</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（２４．９％）</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７９：０２</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（７２：２８）</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７５．０％</a:t>
                      </a:r>
                      <a:endParaRPr lang="en-US" altLang="ja-JP" sz="1200" u="none" strike="noStrike" dirty="0" smtClean="0">
                        <a:effectLst/>
                      </a:endParaRPr>
                    </a:p>
                    <a:p>
                      <a:pPr algn="ctr" fontAlgn="ctr"/>
                      <a:r>
                        <a:rPr lang="ja-JP" altLang="en-US" sz="1200" u="none" strike="noStrike" dirty="0" smtClean="0">
                          <a:effectLst/>
                        </a:rPr>
                        <a:t>（６５．９％）</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２０．４％</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（１７．４％）</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６．２％</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（４．９％）</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６５２：４４</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（６９８：４８）</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tcPr>
                </a:tc>
                <a:tc>
                  <a:txBody>
                    <a:bodyPr/>
                    <a:lstStyle/>
                    <a:p>
                      <a:pPr algn="ctr" fontAlgn="ctr"/>
                      <a:r>
                        <a:rPr lang="ja-JP" altLang="en-US" sz="1200" u="none" strike="noStrike" dirty="0" smtClean="0">
                          <a:effectLst/>
                        </a:rPr>
                        <a:t>６０．３％</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（５８．１％）</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１４．６％</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（３１．４％）</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１．３％</a:t>
                      </a:r>
                      <a:endParaRPr lang="en-US" altLang="ja-JP" sz="1200" u="none" strike="noStrike" dirty="0" smtClean="0">
                        <a:effectLst/>
                      </a:endParaRPr>
                    </a:p>
                    <a:p>
                      <a:pPr algn="ctr" fontAlgn="ctr"/>
                      <a:r>
                        <a:rPr lang="ja-JP" altLang="en-US" sz="1200" u="none" strike="noStrike" dirty="0" smtClean="0">
                          <a:effectLst/>
                        </a:rPr>
                        <a:t>（３．６％）</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tc>
              </a:tr>
              <a:tr h="382020">
                <a:tc vMerge="1">
                  <a:txBody>
                    <a:bodyPr/>
                    <a:lstStyle/>
                    <a:p>
                      <a:pPr algn="l" fontAlgn="ctr"/>
                      <a:endParaRPr lang="ja-JP" altLang="en-US" sz="1300" b="0" i="0" u="none" strike="noStrike">
                        <a:solidFill>
                          <a:srgbClr val="000000"/>
                        </a:solidFill>
                        <a:effectLst/>
                        <a:latin typeface="ＭＳ Ｐゴシック"/>
                      </a:endParaRPr>
                    </a:p>
                  </a:txBody>
                  <a:tcPr marL="8975" marR="8975" marT="8975" marB="0" anchor="ctr"/>
                </a:tc>
                <a:tc>
                  <a:txBody>
                    <a:bodyPr/>
                    <a:lstStyle/>
                    <a:p>
                      <a:pPr algn="l" fontAlgn="ctr"/>
                      <a:r>
                        <a:rPr lang="en-US" altLang="ja-JP" sz="1200" u="none" strike="noStrike" dirty="0">
                          <a:effectLst/>
                          <a:latin typeface="ＭＳ Ｐゴシック" pitchFamily="50" charset="-128"/>
                          <a:ea typeface="ＭＳ Ｐゴシック" pitchFamily="50" charset="-128"/>
                        </a:rPr>
                        <a:t>10</a:t>
                      </a:r>
                      <a:r>
                        <a:rPr lang="ja-JP" altLang="en-US" sz="1200" u="none" strike="noStrike" dirty="0">
                          <a:effectLst/>
                          <a:latin typeface="ＭＳ Ｐゴシック" pitchFamily="50" charset="-128"/>
                          <a:ea typeface="ＭＳ Ｐゴシック" pitchFamily="50" charset="-128"/>
                        </a:rPr>
                        <a:t>～</a:t>
                      </a:r>
                      <a:r>
                        <a:rPr lang="en-US" altLang="ja-JP" sz="1200" u="none" strike="noStrike" dirty="0">
                          <a:effectLst/>
                          <a:latin typeface="ＭＳ Ｐゴシック" pitchFamily="50" charset="-128"/>
                          <a:ea typeface="ＭＳ Ｐゴシック" pitchFamily="50" charset="-128"/>
                        </a:rPr>
                        <a:t>30</a:t>
                      </a:r>
                      <a:r>
                        <a:rPr lang="ja-JP" altLang="en-US" sz="1200" u="none" strike="noStrike" dirty="0">
                          <a:effectLst/>
                          <a:latin typeface="ＭＳ Ｐゴシック" pitchFamily="50" charset="-128"/>
                          <a:ea typeface="ＭＳ Ｐゴシック" pitchFamily="50" charset="-128"/>
                        </a:rPr>
                        <a:t>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8285" marR="8285" marT="8975" marB="0" anchor="ctr">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４５．６％</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（２８．１％）</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７５：３８</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（７５：４４）</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６７．４％</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（６６．３％）</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２２．８％</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（２７．５％）</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ＭＳ Ｐゴシック"/>
                        </a:rPr>
                        <a:t>３．３％</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（９．３％）</a:t>
                      </a:r>
                      <a:endParaRPr lang="en-US" altLang="ja-JP" sz="1200" b="0" i="0" u="none" strike="noStrike" dirty="0" smtClean="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chemeClr val="tx1"/>
                          </a:solidFill>
                          <a:effectLst/>
                          <a:latin typeface="+mn-lt"/>
                        </a:rPr>
                        <a:t>６４８：００</a:t>
                      </a:r>
                      <a:endParaRPr lang="en-US" altLang="ja-JP" sz="1200" b="0" i="0" u="none" strike="noStrike" dirty="0" smtClean="0">
                        <a:solidFill>
                          <a:schemeClr val="tx1"/>
                        </a:solidFill>
                        <a:effectLst/>
                        <a:latin typeface="+mn-lt"/>
                      </a:endParaRPr>
                    </a:p>
                    <a:p>
                      <a:pPr algn="ctr" fontAlgn="ctr"/>
                      <a:r>
                        <a:rPr lang="ja-JP" altLang="en-US" sz="1200" b="0" i="0" u="none" strike="noStrike" dirty="0" smtClean="0">
                          <a:solidFill>
                            <a:schemeClr val="tx1"/>
                          </a:solidFill>
                          <a:effectLst/>
                          <a:latin typeface="+mn-lt"/>
                        </a:rPr>
                        <a:t>（６６６：２９）</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tcPr>
                </a:tc>
                <a:tc>
                  <a:txBody>
                    <a:bodyPr/>
                    <a:lstStyle/>
                    <a:p>
                      <a:pPr algn="ctr" fontAlgn="ctr"/>
                      <a:r>
                        <a:rPr lang="ja-JP" altLang="en-US" sz="1200" u="none" strike="noStrike" dirty="0" smtClean="0">
                          <a:effectLst/>
                        </a:rPr>
                        <a:t>５４．５％</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（５０．５％）</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１６．５％</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（２４．９％）</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０．８％</a:t>
                      </a:r>
                      <a:endParaRPr lang="en-US" altLang="ja-JP" sz="1200" u="none" strike="noStrike" dirty="0" smtClean="0">
                        <a:effectLst/>
                      </a:endParaRPr>
                    </a:p>
                    <a:p>
                      <a:pPr algn="ctr" fontAlgn="ctr"/>
                      <a:r>
                        <a:rPr lang="ja-JP" altLang="en-US" sz="1200" u="none" strike="noStrike" dirty="0" smtClean="0">
                          <a:effectLst/>
                        </a:rPr>
                        <a:t>（６．７％）</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tc>
              </a:tr>
              <a:tr h="382020">
                <a:tc vMerge="1">
                  <a:txBody>
                    <a:bodyPr/>
                    <a:lstStyle/>
                    <a:p>
                      <a:pPr algn="l" fontAlgn="ctr"/>
                      <a:endParaRPr lang="ja-JP" altLang="en-US" sz="1300" b="0" i="0" u="none" strike="noStrike">
                        <a:solidFill>
                          <a:srgbClr val="000000"/>
                        </a:solidFill>
                        <a:effectLst/>
                        <a:latin typeface="ＭＳ Ｐゴシック"/>
                      </a:endParaRPr>
                    </a:p>
                  </a:txBody>
                  <a:tcPr marL="8975" marR="8975" marT="8975" marB="0" anchor="ctr"/>
                </a:tc>
                <a:tc>
                  <a:txBody>
                    <a:bodyPr/>
                    <a:lstStyle/>
                    <a:p>
                      <a:pPr algn="l" fontAlgn="ctr"/>
                      <a:r>
                        <a:rPr lang="en-US" altLang="ja-JP" sz="1200" u="none" strike="noStrike" dirty="0">
                          <a:effectLst/>
                          <a:latin typeface="ＭＳ Ｐゴシック" pitchFamily="50" charset="-128"/>
                          <a:ea typeface="ＭＳ Ｐゴシック" pitchFamily="50" charset="-128"/>
                        </a:rPr>
                        <a:t>31</a:t>
                      </a:r>
                      <a:r>
                        <a:rPr lang="ja-JP" altLang="en-US" sz="1200" u="none" strike="noStrike" dirty="0">
                          <a:effectLst/>
                          <a:latin typeface="ＭＳ Ｐゴシック" pitchFamily="50" charset="-128"/>
                          <a:ea typeface="ＭＳ Ｐゴシック" pitchFamily="50" charset="-128"/>
                        </a:rPr>
                        <a:t>～</a:t>
                      </a:r>
                      <a:r>
                        <a:rPr lang="en-US" altLang="ja-JP" sz="1200" u="none" strike="noStrike" dirty="0">
                          <a:effectLst/>
                          <a:latin typeface="ＭＳ Ｐゴシック" pitchFamily="50" charset="-128"/>
                          <a:ea typeface="ＭＳ Ｐゴシック" pitchFamily="50" charset="-128"/>
                        </a:rPr>
                        <a:t>100</a:t>
                      </a:r>
                      <a:r>
                        <a:rPr lang="ja-JP" altLang="en-US" sz="1200" u="none" strike="noStrike" dirty="0">
                          <a:effectLst/>
                          <a:latin typeface="ＭＳ Ｐゴシック" pitchFamily="50" charset="-128"/>
                          <a:ea typeface="ＭＳ Ｐゴシック" pitchFamily="50" charset="-128"/>
                        </a:rPr>
                        <a:t>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8285" marR="8285" marT="8975" marB="0" anchor="ctr">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５２．５％</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（３５．３％）</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７６：２８</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（７７：４６）</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７１．３％</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（７０．４％）</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２０．５％</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（２６．９％）</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ja-JP" altLang="en-US" sz="1200" b="0" i="0" u="none" strike="noStrike" dirty="0" smtClean="0">
                          <a:solidFill>
                            <a:srgbClr val="000000"/>
                          </a:solidFill>
                          <a:effectLst/>
                          <a:latin typeface="ＭＳ Ｐゴシック"/>
                        </a:rPr>
                        <a:t>５．７％</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（９．２％）</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６４３：２６</a:t>
                      </a:r>
                      <a:endParaRPr lang="en-US" altLang="ja-JP" sz="1200" u="none" strike="noStrike" dirty="0" smtClean="0">
                        <a:effectLst/>
                      </a:endParaRPr>
                    </a:p>
                    <a:p>
                      <a:pPr algn="ctr" fontAlgn="ctr"/>
                      <a:r>
                        <a:rPr lang="ja-JP" altLang="en-US" sz="1200" u="none" strike="noStrike" dirty="0" smtClean="0">
                          <a:effectLst/>
                        </a:rPr>
                        <a:t>（６６５：２９）</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tcPr>
                </a:tc>
                <a:tc>
                  <a:txBody>
                    <a:bodyPr/>
                    <a:lstStyle/>
                    <a:p>
                      <a:pPr algn="ctr" fontAlgn="ctr"/>
                      <a:r>
                        <a:rPr lang="ja-JP" altLang="en-US" sz="1200" u="none" strike="noStrike" dirty="0" smtClean="0">
                          <a:effectLst/>
                        </a:rPr>
                        <a:t>５３．９％</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（５４．２％）</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１２．３％</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（１６．８％）</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１．７％</a:t>
                      </a:r>
                      <a:endParaRPr lang="en-US" altLang="ja-JP" sz="1200" u="none" strike="noStrike" dirty="0" smtClean="0">
                        <a:effectLst/>
                      </a:endParaRPr>
                    </a:p>
                    <a:p>
                      <a:pPr algn="ctr" fontAlgn="ctr"/>
                      <a:r>
                        <a:rPr lang="ja-JP" altLang="en-US" sz="1200" u="none" strike="noStrike" dirty="0" smtClean="0">
                          <a:effectLst/>
                        </a:rPr>
                        <a:t>（３．１％）</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tc>
              </a:tr>
              <a:tr h="382020">
                <a:tc vMerge="1">
                  <a:txBody>
                    <a:bodyPr/>
                    <a:lstStyle/>
                    <a:p>
                      <a:pPr algn="l" fontAlgn="ctr"/>
                      <a:endParaRPr lang="ja-JP" altLang="en-US" sz="1300" b="0" i="0" u="none" strike="noStrike">
                        <a:solidFill>
                          <a:srgbClr val="000000"/>
                        </a:solidFill>
                        <a:effectLst/>
                        <a:latin typeface="ＭＳ Ｐゴシック"/>
                      </a:endParaRPr>
                    </a:p>
                  </a:txBody>
                  <a:tcPr marL="8975" marR="8975" marT="8975" marB="0" anchor="ctr"/>
                </a:tc>
                <a:tc>
                  <a:txBody>
                    <a:bodyPr/>
                    <a:lstStyle/>
                    <a:p>
                      <a:pPr algn="l" fontAlgn="ctr"/>
                      <a:r>
                        <a:rPr lang="en-US" altLang="ja-JP" sz="1200" u="none" strike="noStrike" dirty="0">
                          <a:effectLst/>
                          <a:latin typeface="ＭＳ Ｐゴシック" pitchFamily="50" charset="-128"/>
                          <a:ea typeface="ＭＳ Ｐゴシック" pitchFamily="50" charset="-128"/>
                        </a:rPr>
                        <a:t>101</a:t>
                      </a:r>
                      <a:r>
                        <a:rPr lang="ja-JP" altLang="en-US" sz="1200" u="none" strike="noStrike" dirty="0">
                          <a:effectLst/>
                          <a:latin typeface="ＭＳ Ｐゴシック" pitchFamily="50" charset="-128"/>
                          <a:ea typeface="ＭＳ Ｐゴシック" pitchFamily="50" charset="-128"/>
                        </a:rPr>
                        <a:t>～</a:t>
                      </a:r>
                      <a:r>
                        <a:rPr lang="en-US" altLang="ja-JP" sz="1200" u="none" strike="noStrike" dirty="0">
                          <a:effectLst/>
                          <a:latin typeface="ＭＳ Ｐゴシック" pitchFamily="50" charset="-128"/>
                          <a:ea typeface="ＭＳ Ｐゴシック" pitchFamily="50" charset="-128"/>
                        </a:rPr>
                        <a:t>300</a:t>
                      </a:r>
                      <a:r>
                        <a:rPr lang="ja-JP" altLang="en-US" sz="1200" u="none" strike="noStrike" dirty="0">
                          <a:effectLst/>
                          <a:latin typeface="ＭＳ Ｐゴシック" pitchFamily="50" charset="-128"/>
                          <a:ea typeface="ＭＳ Ｐゴシック" pitchFamily="50" charset="-128"/>
                        </a:rPr>
                        <a:t>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8285" marR="8285" marT="8975" marB="0" anchor="ctr">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６８．１％</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（５０．３％）</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８０：１４</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（７６：４７）</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７３．０％</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（７０．５％）</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２９．５％</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（２８．６％）</a:t>
                      </a: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８．９％</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（６．４％）</a:t>
                      </a:r>
                    </a:p>
                  </a:txBody>
                  <a:tcPr marL="8285" marR="828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６５９：３０</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（６６４：４３）</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tcPr>
                </a:tc>
                <a:tc>
                  <a:txBody>
                    <a:bodyPr/>
                    <a:lstStyle/>
                    <a:p>
                      <a:pPr algn="ctr" fontAlgn="ctr"/>
                      <a:r>
                        <a:rPr lang="ja-JP" altLang="en-US" sz="1200" u="none" strike="noStrike" dirty="0" smtClean="0">
                          <a:effectLst/>
                        </a:rPr>
                        <a:t>５６．７％</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（５６．４％）</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１７．７％</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（２４．３％）</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２．４％</a:t>
                      </a:r>
                      <a:endParaRPr lang="en-US" altLang="ja-JP" sz="1200" u="none" strike="noStrike" dirty="0" smtClean="0">
                        <a:effectLst/>
                      </a:endParaRPr>
                    </a:p>
                    <a:p>
                      <a:pPr algn="ctr" fontAlgn="ctr"/>
                      <a:r>
                        <a:rPr lang="ja-JP" altLang="en-US" sz="1200" u="none" strike="noStrike" dirty="0" smtClean="0">
                          <a:effectLst/>
                        </a:rPr>
                        <a:t>（３．２％）</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tc>
              </a:tr>
              <a:tr h="382020">
                <a:tc vMerge="1">
                  <a:txBody>
                    <a:bodyPr/>
                    <a:lstStyle/>
                    <a:p>
                      <a:pPr algn="l" fontAlgn="ctr"/>
                      <a:endParaRPr lang="ja-JP" altLang="en-US" sz="1300" b="0" i="0" u="none" strike="noStrike">
                        <a:solidFill>
                          <a:srgbClr val="000000"/>
                        </a:solidFill>
                        <a:effectLst/>
                        <a:latin typeface="ＭＳ Ｐゴシック"/>
                      </a:endParaRPr>
                    </a:p>
                  </a:txBody>
                  <a:tcPr marL="8975" marR="8975" marT="8975" marB="0" anchor="ctr"/>
                </a:tc>
                <a:tc>
                  <a:txBody>
                    <a:bodyPr/>
                    <a:lstStyle/>
                    <a:p>
                      <a:pPr algn="l" fontAlgn="ctr"/>
                      <a:r>
                        <a:rPr lang="en-US" altLang="ja-JP" sz="1200" u="none" strike="noStrike" dirty="0">
                          <a:effectLst/>
                          <a:latin typeface="ＭＳ Ｐゴシック" pitchFamily="50" charset="-128"/>
                          <a:ea typeface="ＭＳ Ｐゴシック" pitchFamily="50" charset="-128"/>
                        </a:rPr>
                        <a:t>301</a:t>
                      </a:r>
                      <a:r>
                        <a:rPr lang="ja-JP" altLang="en-US" sz="1200" u="none" strike="noStrike" dirty="0">
                          <a:effectLst/>
                          <a:latin typeface="ＭＳ Ｐゴシック" pitchFamily="50" charset="-128"/>
                          <a:ea typeface="ＭＳ Ｐゴシック" pitchFamily="50" charset="-128"/>
                        </a:rPr>
                        <a:t>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8285" marR="8285" marT="8975" marB="0" anchor="ctr">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９６．１％</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（９３．６％）</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８３：１０</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（８３：０８）</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８２．８％</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（８２．４％）</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３４．７％</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（３５．８％）</a:t>
                      </a: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１０．６％</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（１１．０％）</a:t>
                      </a:r>
                    </a:p>
                  </a:txBody>
                  <a:tcPr marL="8285" marR="828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６７９：２２</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（７０３：１４）</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tcPr>
                </a:tc>
                <a:tc>
                  <a:txBody>
                    <a:bodyPr/>
                    <a:lstStyle/>
                    <a:p>
                      <a:pPr algn="ctr" fontAlgn="ctr"/>
                      <a:r>
                        <a:rPr lang="ja-JP" altLang="en-US" sz="1200" u="none" strike="noStrike" dirty="0" smtClean="0">
                          <a:effectLst/>
                        </a:rPr>
                        <a:t>６２．３％</a:t>
                      </a:r>
                      <a:endParaRPr lang="en-US" altLang="ja-JP" sz="1200" u="none" strike="noStrike" dirty="0" smtClean="0">
                        <a:effectLst/>
                      </a:endParaRPr>
                    </a:p>
                    <a:p>
                      <a:pPr algn="ctr" fontAlgn="ctr"/>
                      <a:r>
                        <a:rPr lang="ja-JP" altLang="en-US" sz="1200" u="none" strike="noStrike" dirty="0" smtClean="0">
                          <a:effectLst/>
                        </a:rPr>
                        <a:t>（６４．０％）</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２２．１％</a:t>
                      </a:r>
                      <a:endParaRPr lang="en-US" altLang="ja-JP" sz="1200" u="none" strike="noStrike" dirty="0" smtClean="0">
                        <a:effectLst/>
                      </a:endParaRPr>
                    </a:p>
                    <a:p>
                      <a:pPr algn="ctr" fontAlgn="ctr"/>
                      <a:r>
                        <a:rPr lang="ja-JP" altLang="en-US" sz="1200" u="none" strike="noStrike" dirty="0" smtClean="0">
                          <a:effectLst/>
                        </a:rPr>
                        <a:t>（２５．８％）</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１．７％</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（３．４％）</a:t>
                      </a:r>
                      <a:endParaRPr lang="ja-JP" altLang="en-US" sz="1200" b="0" i="0" u="none" strike="noStrike" dirty="0">
                        <a:solidFill>
                          <a:srgbClr val="000000"/>
                        </a:solidFill>
                        <a:effectLst/>
                        <a:latin typeface="ＭＳ Ｐゴシック"/>
                      </a:endParaRPr>
                    </a:p>
                  </a:txBody>
                  <a:tcPr marL="8285" marR="8285" marT="8975" marB="0" anchor="ctr"/>
                </a:tc>
              </a:tr>
            </a:tbl>
          </a:graphicData>
        </a:graphic>
      </p:graphicFrame>
      <p:sp>
        <p:nvSpPr>
          <p:cNvPr id="15" name="テキスト ボックス 24"/>
          <p:cNvSpPr txBox="1"/>
          <p:nvPr/>
        </p:nvSpPr>
        <p:spPr>
          <a:xfrm>
            <a:off x="517396" y="6577608"/>
            <a:ext cx="4853057" cy="276999"/>
          </a:xfrm>
          <a:prstGeom prst="rect">
            <a:avLst/>
          </a:prstGeom>
          <a:noFill/>
          <a:ln>
            <a:noFill/>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ja-JP" altLang="en-US" sz="1200" kern="0" dirty="0" smtClean="0">
                <a:solidFill>
                  <a:srgbClr val="000000"/>
                </a:solidFill>
                <a:latin typeface="Arial"/>
                <a:ea typeface="ＭＳ Ｐゴシック"/>
              </a:rPr>
              <a:t>出所：</a:t>
            </a:r>
            <a:r>
              <a:rPr lang="ja-JP" sz="1200" kern="0" dirty="0" smtClean="0">
                <a:solidFill>
                  <a:srgbClr val="000000"/>
                </a:solidFill>
                <a:latin typeface="Arial"/>
                <a:ea typeface="ＭＳ Ｐゴシック"/>
              </a:rPr>
              <a:t>第</a:t>
            </a:r>
            <a:r>
              <a:rPr lang="en-US" sz="1200" kern="0" dirty="0" smtClean="0">
                <a:solidFill>
                  <a:srgbClr val="000000"/>
                </a:solidFill>
                <a:latin typeface="Arial"/>
                <a:ea typeface="ＭＳ Ｐゴシック"/>
              </a:rPr>
              <a:t>10</a:t>
            </a:r>
            <a:r>
              <a:rPr lang="en-US" altLang="ja-JP" sz="1200" kern="0" dirty="0" smtClean="0">
                <a:solidFill>
                  <a:srgbClr val="000000"/>
                </a:solidFill>
                <a:latin typeface="Arial"/>
                <a:ea typeface="ＭＳ Ｐゴシック"/>
              </a:rPr>
              <a:t>4</a:t>
            </a:r>
            <a:r>
              <a:rPr lang="ja-JP" sz="1200" kern="0" dirty="0">
                <a:solidFill>
                  <a:srgbClr val="000000"/>
                </a:solidFill>
                <a:latin typeface="Arial"/>
                <a:ea typeface="ＭＳ Ｐゴシック"/>
              </a:rPr>
              <a:t>回</a:t>
            </a:r>
            <a:r>
              <a:rPr lang="ja-JP" altLang="en-US" sz="1200" kern="0" dirty="0">
                <a:solidFill>
                  <a:srgbClr val="000000"/>
                </a:solidFill>
                <a:latin typeface="Arial"/>
                <a:ea typeface="+mn-ea"/>
              </a:rPr>
              <a:t>労働政策審議会</a:t>
            </a:r>
            <a:r>
              <a:rPr lang="ja-JP" sz="1200" kern="0" dirty="0">
                <a:solidFill>
                  <a:srgbClr val="000000"/>
                </a:solidFill>
                <a:latin typeface="Arial"/>
                <a:ea typeface="ＭＳ Ｐゴシック"/>
              </a:rPr>
              <a:t>労働条件分科会</a:t>
            </a:r>
            <a:r>
              <a:rPr lang="ja-JP" sz="1200" kern="0" dirty="0" smtClean="0">
                <a:solidFill>
                  <a:srgbClr val="000000"/>
                </a:solidFill>
                <a:latin typeface="Arial"/>
                <a:ea typeface="ＭＳ Ｐゴシック"/>
              </a:rPr>
              <a:t>資料</a:t>
            </a:r>
            <a:r>
              <a:rPr lang="ja-JP" altLang="en-US" sz="1200" kern="0" dirty="0" smtClean="0">
                <a:solidFill>
                  <a:srgbClr val="000000"/>
                </a:solidFill>
                <a:latin typeface="Arial"/>
                <a:ea typeface="ＭＳ Ｐゴシック"/>
              </a:rPr>
              <a:t>（</a:t>
            </a:r>
            <a:r>
              <a:rPr lang="en-US" altLang="ja-JP" sz="1200" kern="0" dirty="0" smtClean="0">
                <a:solidFill>
                  <a:srgbClr val="000000"/>
                </a:solidFill>
                <a:latin typeface="Arial"/>
                <a:ea typeface="ＭＳ Ｐゴシック"/>
              </a:rPr>
              <a:t>201310.30</a:t>
            </a:r>
            <a:r>
              <a:rPr lang="ja-JP" altLang="en-US" sz="1200" kern="0" dirty="0" smtClean="0">
                <a:solidFill>
                  <a:srgbClr val="000000"/>
                </a:solidFill>
                <a:latin typeface="Arial"/>
                <a:ea typeface="ＭＳ Ｐゴシック"/>
              </a:rPr>
              <a:t>）</a:t>
            </a:r>
            <a:endParaRPr lang="en-US" sz="1200" kern="0" dirty="0">
              <a:solidFill>
                <a:srgbClr val="000000"/>
              </a:solidFill>
              <a:latin typeface="Arial"/>
              <a:ea typeface="ＭＳ Ｐゴシック"/>
            </a:endParaRPr>
          </a:p>
        </p:txBody>
      </p:sp>
      <p:sp>
        <p:nvSpPr>
          <p:cNvPr id="16" name="テキスト ボックス 11"/>
          <p:cNvSpPr txBox="1"/>
          <p:nvPr/>
        </p:nvSpPr>
        <p:spPr>
          <a:xfrm>
            <a:off x="583223" y="3356992"/>
            <a:ext cx="3789485" cy="338554"/>
          </a:xfrm>
          <a:prstGeom prst="rect">
            <a:avLst/>
          </a:prstGeom>
          <a:noFill/>
          <a:ln w="9528">
            <a:solidFill>
              <a:srgbClr val="000000"/>
            </a:solidFill>
            <a:custDash>
              <a:ds d="100000" sp="100000"/>
            </a:custDash>
            <a:miter/>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ja-JP" altLang="en-US" sz="1600" kern="0" dirty="0" smtClean="0">
                <a:solidFill>
                  <a:srgbClr val="000000"/>
                </a:solidFill>
                <a:latin typeface="Arial"/>
                <a:ea typeface="ＭＳ Ｐゴシック" pitchFamily="50"/>
              </a:rPr>
              <a:t>特別条項付</a:t>
            </a:r>
            <a:r>
              <a:rPr lang="en-US" altLang="ja-JP" sz="1600" kern="0" dirty="0" smtClean="0">
                <a:solidFill>
                  <a:srgbClr val="000000"/>
                </a:solidFill>
                <a:latin typeface="Arial"/>
                <a:ea typeface="ＭＳ Ｐゴシック" pitchFamily="50"/>
              </a:rPr>
              <a:t>36</a:t>
            </a:r>
            <a:r>
              <a:rPr lang="ja-JP" altLang="en-US" sz="1600" kern="0" dirty="0" smtClean="0">
                <a:solidFill>
                  <a:srgbClr val="000000"/>
                </a:solidFill>
                <a:latin typeface="Arial"/>
                <a:ea typeface="ＭＳ Ｐゴシック" pitchFamily="50"/>
              </a:rPr>
              <a:t>協定の締結状況</a:t>
            </a:r>
            <a:endParaRPr lang="ja-JP" sz="1600" kern="0" dirty="0">
              <a:solidFill>
                <a:srgbClr val="000000"/>
              </a:solidFill>
              <a:latin typeface="Calibri"/>
              <a:ea typeface="ＭＳ Ｐゴシック"/>
            </a:endParaRPr>
          </a:p>
        </p:txBody>
      </p:sp>
      <p:sp>
        <p:nvSpPr>
          <p:cNvPr id="11" name="テキスト ボックス 10"/>
          <p:cNvSpPr txBox="1"/>
          <p:nvPr/>
        </p:nvSpPr>
        <p:spPr>
          <a:xfrm>
            <a:off x="5967847" y="6597353"/>
            <a:ext cx="2791695" cy="276999"/>
          </a:xfrm>
          <a:prstGeom prst="rect">
            <a:avLst/>
          </a:prstGeom>
          <a:noFill/>
        </p:spPr>
        <p:txBody>
          <a:bodyPr wrap="square" rtlCol="0">
            <a:spAutoFit/>
          </a:bodyPr>
          <a:lstStyle/>
          <a:p>
            <a:r>
              <a:rPr kumimoji="1" lang="en-US" altLang="ja-JP" sz="1200" dirty="0" smtClean="0"/>
              <a:t>※</a:t>
            </a:r>
            <a:r>
              <a:rPr lang="en-US" altLang="ja-JP" sz="1200" dirty="0" smtClean="0"/>
              <a:t>2013</a:t>
            </a:r>
            <a:r>
              <a:rPr lang="ja-JP" altLang="en-US" sz="1200" dirty="0" smtClean="0"/>
              <a:t>年調査、</a:t>
            </a:r>
            <a:r>
              <a:rPr kumimoji="1" lang="ja-JP" altLang="en-US" sz="1200" dirty="0" smtClean="0"/>
              <a:t>括弧内は</a:t>
            </a:r>
            <a:r>
              <a:rPr kumimoji="1" lang="en-US" altLang="ja-JP" sz="1200" dirty="0" smtClean="0"/>
              <a:t>2005</a:t>
            </a:r>
            <a:r>
              <a:rPr lang="ja-JP" altLang="en-US" sz="1200" dirty="0" smtClean="0"/>
              <a:t>年調査</a:t>
            </a:r>
            <a:endParaRPr kumimoji="1" lang="ja-JP" altLang="en-US" sz="1200" dirty="0"/>
          </a:p>
        </p:txBody>
      </p:sp>
      <p:sp>
        <p:nvSpPr>
          <p:cNvPr id="13" name="角丸四角形 12"/>
          <p:cNvSpPr/>
          <p:nvPr/>
        </p:nvSpPr>
        <p:spPr>
          <a:xfrm>
            <a:off x="7097819" y="3861048"/>
            <a:ext cx="1727688" cy="2736304"/>
          </a:xfrm>
          <a:prstGeom prst="round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角丸四角形吹き出し 16"/>
          <p:cNvSpPr/>
          <p:nvPr/>
        </p:nvSpPr>
        <p:spPr>
          <a:xfrm>
            <a:off x="5148065" y="3140968"/>
            <a:ext cx="3744416" cy="504056"/>
          </a:xfrm>
          <a:prstGeom prst="wedgeRoundRectCallout">
            <a:avLst>
              <a:gd name="adj1" fmla="val 26962"/>
              <a:gd name="adj2" fmla="val 1006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kern="0" dirty="0" smtClean="0">
                <a:solidFill>
                  <a:srgbClr val="000000"/>
                </a:solidFill>
              </a:rPr>
              <a:t>800</a:t>
            </a:r>
            <a:r>
              <a:rPr lang="ja-JP" altLang="ja-JP" sz="1200" kern="0" dirty="0" smtClean="0">
                <a:solidFill>
                  <a:srgbClr val="000000"/>
                </a:solidFill>
              </a:rPr>
              <a:t>時間超の上限時間数を規定した特別条項付き</a:t>
            </a:r>
            <a:r>
              <a:rPr lang="en-US" altLang="ja-JP" sz="1200" kern="0" dirty="0" smtClean="0">
                <a:solidFill>
                  <a:srgbClr val="000000"/>
                </a:solidFill>
              </a:rPr>
              <a:t>36</a:t>
            </a:r>
            <a:r>
              <a:rPr lang="ja-JP" altLang="ja-JP" sz="1200" kern="0" dirty="0" smtClean="0">
                <a:solidFill>
                  <a:srgbClr val="000000"/>
                </a:solidFill>
              </a:rPr>
              <a:t>協定の割合は</a:t>
            </a:r>
            <a:r>
              <a:rPr lang="en-US" altLang="ja-JP" sz="1200" kern="0" dirty="0" smtClean="0">
                <a:solidFill>
                  <a:srgbClr val="000000"/>
                </a:solidFill>
              </a:rPr>
              <a:t>15.0%</a:t>
            </a:r>
            <a:r>
              <a:rPr lang="ja-JP" altLang="en-US" sz="1200" kern="0" dirty="0" err="1" smtClean="0">
                <a:solidFill>
                  <a:srgbClr val="000000"/>
                </a:solidFill>
              </a:rPr>
              <a:t>、</a:t>
            </a:r>
            <a:r>
              <a:rPr lang="en-US" altLang="ja-JP" sz="1200" kern="0" dirty="0" smtClean="0">
                <a:solidFill>
                  <a:srgbClr val="000000"/>
                </a:solidFill>
              </a:rPr>
              <a:t>1,000</a:t>
            </a:r>
            <a:r>
              <a:rPr lang="ja-JP" altLang="en-US" sz="1200" kern="0" dirty="0" smtClean="0">
                <a:solidFill>
                  <a:srgbClr val="000000"/>
                </a:solidFill>
              </a:rPr>
              <a:t>時間超の割合は</a:t>
            </a:r>
            <a:r>
              <a:rPr lang="en-US" altLang="ja-JP" sz="1200" kern="0" dirty="0" smtClean="0">
                <a:solidFill>
                  <a:srgbClr val="000000"/>
                </a:solidFill>
              </a:rPr>
              <a:t>1.2%</a:t>
            </a:r>
            <a:endParaRPr kumimoji="1" lang="ja-JP" altLang="en-US" sz="1200" dirty="0"/>
          </a:p>
        </p:txBody>
      </p:sp>
      <p:sp>
        <p:nvSpPr>
          <p:cNvPr id="20" name="スライド番号プレースホルダ 19"/>
          <p:cNvSpPr>
            <a:spLocks noGrp="1"/>
          </p:cNvSpPr>
          <p:nvPr>
            <p:ph type="sldNum" sz="quarter" idx="12"/>
          </p:nvPr>
        </p:nvSpPr>
        <p:spPr>
          <a:xfrm>
            <a:off x="7010400" y="6381750"/>
            <a:ext cx="2133600" cy="476250"/>
          </a:xfrm>
        </p:spPr>
        <p:txBody>
          <a:bodyPr/>
          <a:lstStyle/>
          <a:p>
            <a:pPr>
              <a:defRPr/>
            </a:pPr>
            <a:fld id="{AD212BED-7B6B-4B2B-8C57-812BD652112D}" type="slidenum">
              <a:rPr lang="en-US" altLang="ja-JP" smtClean="0"/>
              <a:pPr>
                <a:defRPr/>
              </a:pPr>
              <a:t>4</a:t>
            </a:fld>
            <a:endParaRPr lang="en-US" altLang="ja-JP" dirty="0"/>
          </a:p>
        </p:txBody>
      </p:sp>
    </p:spTree>
    <p:extLst>
      <p:ext uri="{BB962C8B-B14F-4D97-AF65-F5344CB8AC3E}">
        <p14:creationId xmlns:p14="http://schemas.microsoft.com/office/powerpoint/2010/main" xmlns="" val="3462735275"/>
      </p:ext>
    </p:extLst>
  </p:cSld>
  <p:clrMapOvr>
    <a:masterClrMapping/>
  </p:clrMapOvr>
  <p:transition advTm="7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1" name="Picture 3"/>
          <p:cNvPicPr>
            <a:picLocks noChangeAspect="1"/>
          </p:cNvPicPr>
          <p:nvPr/>
        </p:nvPicPr>
        <p:blipFill>
          <a:blip r:embed="rId3"/>
          <a:srcRect/>
          <a:stretch>
            <a:fillRect/>
          </a:stretch>
        </p:blipFill>
        <p:spPr bwMode="auto">
          <a:xfrm>
            <a:off x="467544" y="764704"/>
            <a:ext cx="7596554" cy="165100"/>
          </a:xfrm>
          <a:prstGeom prst="rect">
            <a:avLst/>
          </a:prstGeom>
          <a:noFill/>
          <a:ln w="9525">
            <a:noFill/>
            <a:miter lim="800000"/>
            <a:headEnd/>
            <a:tailEnd/>
          </a:ln>
        </p:spPr>
      </p:pic>
      <p:sp>
        <p:nvSpPr>
          <p:cNvPr id="3" name="タイトル 3"/>
          <p:cNvSpPr txBox="1"/>
          <p:nvPr/>
        </p:nvSpPr>
        <p:spPr>
          <a:xfrm>
            <a:off x="467544" y="404664"/>
            <a:ext cx="7596554" cy="504825"/>
          </a:xfrm>
          <a:prstGeom prst="rect">
            <a:avLst/>
          </a:prstGeom>
          <a:noFill/>
          <a:ln>
            <a:noFill/>
          </a:ln>
        </p:spPr>
        <p:txBody>
          <a:bodyPr/>
          <a:lstStyle/>
          <a:p>
            <a:pPr fontAlgn="auto">
              <a:spcBef>
                <a:spcPts val="0"/>
              </a:spcBef>
              <a:spcAft>
                <a:spcPts val="0"/>
              </a:spcAft>
              <a:defRPr sz="1800" b="0" i="0" u="none" strike="noStrike" kern="0" cap="none" spc="0" baseline="0">
                <a:solidFill>
                  <a:srgbClr val="000000"/>
                </a:solidFill>
                <a:uFillTx/>
              </a:defRPr>
            </a:pPr>
            <a:r>
              <a:rPr lang="ja-JP" altLang="en-US" sz="2000" kern="0" dirty="0" smtClean="0">
                <a:solidFill>
                  <a:srgbClr val="000000"/>
                </a:solidFill>
                <a:latin typeface="Arial"/>
                <a:ea typeface="ＭＳ Ｐゴシック" pitchFamily="50"/>
              </a:rPr>
              <a:t>年次有給休暇の取得状況</a:t>
            </a:r>
            <a:endParaRPr lang="en-US" sz="2000" kern="0" dirty="0">
              <a:solidFill>
                <a:srgbClr val="000000"/>
              </a:solidFill>
              <a:latin typeface="Arial"/>
              <a:ea typeface="ＭＳ Ｐゴシック" pitchFamily="50"/>
            </a:endParaRPr>
          </a:p>
        </p:txBody>
      </p:sp>
      <p:sp>
        <p:nvSpPr>
          <p:cNvPr id="7193" name="角丸四角形 6"/>
          <p:cNvSpPr>
            <a:spLocks noChangeArrowheads="1"/>
          </p:cNvSpPr>
          <p:nvPr/>
        </p:nvSpPr>
        <p:spPr bwMode="auto">
          <a:xfrm>
            <a:off x="395536" y="1412776"/>
            <a:ext cx="8508022" cy="1224136"/>
          </a:xfrm>
          <a:custGeom>
            <a:avLst/>
            <a:gdLst>
              <a:gd name="T0" fmla="*/ 4464844 w 8928987"/>
              <a:gd name="T1" fmla="*/ 0 h 1656179"/>
              <a:gd name="T2" fmla="*/ 8929688 w 8928987"/>
              <a:gd name="T3" fmla="*/ 827882 h 1656179"/>
              <a:gd name="T4" fmla="*/ 4464844 w 8928987"/>
              <a:gd name="T5" fmla="*/ 1655763 h 1656179"/>
              <a:gd name="T6" fmla="*/ 0 w 8928987"/>
              <a:gd name="T7" fmla="*/ 827882 h 1656179"/>
              <a:gd name="T8" fmla="*/ 17694720 60000 65536"/>
              <a:gd name="T9" fmla="*/ 0 60000 65536"/>
              <a:gd name="T10" fmla="*/ 5898240 60000 65536"/>
              <a:gd name="T11" fmla="*/ 11796480 60000 65536"/>
              <a:gd name="T12" fmla="*/ 29218 w 8928987"/>
              <a:gd name="T13" fmla="*/ 29218 h 1656179"/>
              <a:gd name="T14" fmla="*/ 8899771 w 8928987"/>
              <a:gd name="T15" fmla="*/ 1626961 h 1656179"/>
            </a:gdLst>
            <a:ahLst/>
            <a:cxnLst>
              <a:cxn ang="T8">
                <a:pos x="T0" y="T1"/>
              </a:cxn>
              <a:cxn ang="T9">
                <a:pos x="T2" y="T3"/>
              </a:cxn>
              <a:cxn ang="T10">
                <a:pos x="T4" y="T5"/>
              </a:cxn>
              <a:cxn ang="T11">
                <a:pos x="T6" y="T7"/>
              </a:cxn>
            </a:cxnLst>
            <a:rect l="T12" t="T13" r="T14" b="T15"/>
            <a:pathLst>
              <a:path w="8928987" h="1656179">
                <a:moveTo>
                  <a:pt x="99754" y="0"/>
                </a:moveTo>
                <a:lnTo>
                  <a:pt x="99753" y="0"/>
                </a:lnTo>
                <a:cubicBezTo>
                  <a:pt x="44661" y="0"/>
                  <a:pt x="0" y="44661"/>
                  <a:pt x="0" y="99753"/>
                </a:cubicBezTo>
                <a:lnTo>
                  <a:pt x="0" y="1556425"/>
                </a:lnTo>
                <a:cubicBezTo>
                  <a:pt x="0" y="1611517"/>
                  <a:pt x="44661" y="1656178"/>
                  <a:pt x="99753" y="1656179"/>
                </a:cubicBezTo>
                <a:lnTo>
                  <a:pt x="8829233" y="1656179"/>
                </a:lnTo>
                <a:cubicBezTo>
                  <a:pt x="8884325" y="1656178"/>
                  <a:pt x="8928987" y="1611517"/>
                  <a:pt x="8928987" y="1556425"/>
                </a:cubicBezTo>
                <a:lnTo>
                  <a:pt x="8928987" y="99754"/>
                </a:lnTo>
                <a:cubicBezTo>
                  <a:pt x="8928987" y="44661"/>
                  <a:pt x="8884325" y="0"/>
                  <a:pt x="8829233" y="0"/>
                </a:cubicBezTo>
                <a:close/>
              </a:path>
            </a:pathLst>
          </a:custGeom>
          <a:solidFill>
            <a:srgbClr val="E6E6E6"/>
          </a:solidFill>
          <a:ln w="9525">
            <a:noFill/>
            <a:miter lim="800000"/>
            <a:headEnd/>
            <a:tailEnd/>
          </a:ln>
        </p:spPr>
        <p:txBody>
          <a:bodyPr lIns="36000" tIns="45710" rIns="36000" bIns="45710" anchor="ctr"/>
          <a:lstStyle/>
          <a:p>
            <a:pPr marL="173038" indent="-173038"/>
            <a:r>
              <a:rPr lang="ja-JP" altLang="en-US" dirty="0" smtClean="0">
                <a:solidFill>
                  <a:srgbClr val="000000"/>
                </a:solidFill>
              </a:rPr>
              <a:t>○年次有給休暇は、雇入れの日から起算して</a:t>
            </a:r>
            <a:r>
              <a:rPr lang="en-US" altLang="ja-JP" dirty="0" smtClean="0">
                <a:solidFill>
                  <a:srgbClr val="000000"/>
                </a:solidFill>
              </a:rPr>
              <a:t>6</a:t>
            </a:r>
            <a:r>
              <a:rPr lang="ja-JP" altLang="en-US" dirty="0" smtClean="0">
                <a:solidFill>
                  <a:srgbClr val="000000"/>
                </a:solidFill>
              </a:rPr>
              <a:t>ヶ月間継続勤務し、全所定労働日の</a:t>
            </a:r>
            <a:r>
              <a:rPr lang="en-US" altLang="ja-JP" dirty="0" smtClean="0">
                <a:solidFill>
                  <a:srgbClr val="000000"/>
                </a:solidFill>
              </a:rPr>
              <a:t>8</a:t>
            </a:r>
            <a:r>
              <a:rPr lang="ja-JP" altLang="en-US" dirty="0" smtClean="0">
                <a:solidFill>
                  <a:srgbClr val="000000"/>
                </a:solidFill>
              </a:rPr>
              <a:t>割以上出勤した労働者に対して最低</a:t>
            </a:r>
            <a:r>
              <a:rPr lang="en-US" altLang="ja-JP" dirty="0" smtClean="0">
                <a:solidFill>
                  <a:srgbClr val="000000"/>
                </a:solidFill>
              </a:rPr>
              <a:t>10</a:t>
            </a:r>
            <a:r>
              <a:rPr lang="ja-JP" altLang="en-US" dirty="0" smtClean="0">
                <a:solidFill>
                  <a:srgbClr val="000000"/>
                </a:solidFill>
              </a:rPr>
              <a:t>日を与えなければならない</a:t>
            </a:r>
            <a:r>
              <a:rPr lang="ja-JP" altLang="en-US" sz="1600" dirty="0" smtClean="0">
                <a:solidFill>
                  <a:srgbClr val="000000"/>
                </a:solidFill>
              </a:rPr>
              <a:t>（労基法第</a:t>
            </a:r>
            <a:r>
              <a:rPr lang="en-US" altLang="ja-JP" sz="1600" dirty="0" smtClean="0">
                <a:solidFill>
                  <a:srgbClr val="000000"/>
                </a:solidFill>
              </a:rPr>
              <a:t>39</a:t>
            </a:r>
            <a:r>
              <a:rPr lang="ja-JP" altLang="en-US" sz="1600" dirty="0" smtClean="0">
                <a:solidFill>
                  <a:srgbClr val="000000"/>
                </a:solidFill>
              </a:rPr>
              <a:t>条第</a:t>
            </a:r>
            <a:r>
              <a:rPr lang="en-US" altLang="ja-JP" sz="1600" dirty="0" smtClean="0">
                <a:solidFill>
                  <a:srgbClr val="000000"/>
                </a:solidFill>
              </a:rPr>
              <a:t>1</a:t>
            </a:r>
            <a:r>
              <a:rPr lang="ja-JP" altLang="en-US" sz="1600" dirty="0" smtClean="0">
                <a:solidFill>
                  <a:srgbClr val="000000"/>
                </a:solidFill>
              </a:rPr>
              <a:t>項）</a:t>
            </a:r>
            <a:r>
              <a:rPr lang="ja-JP" altLang="en-US" dirty="0" smtClean="0">
                <a:solidFill>
                  <a:srgbClr val="000000"/>
                </a:solidFill>
              </a:rPr>
              <a:t>。</a:t>
            </a:r>
            <a:endParaRPr lang="en-US" altLang="ja-JP" dirty="0" smtClean="0">
              <a:solidFill>
                <a:srgbClr val="000000"/>
              </a:solidFill>
            </a:endParaRPr>
          </a:p>
          <a:p>
            <a:pPr marL="173038" indent="-173038"/>
            <a:endParaRPr lang="en-US" altLang="ja-JP" sz="800" dirty="0" smtClean="0">
              <a:solidFill>
                <a:srgbClr val="000000"/>
              </a:solidFill>
            </a:endParaRPr>
          </a:p>
          <a:p>
            <a:pPr marL="173038" indent="-173038"/>
            <a:r>
              <a:rPr lang="ja-JP" altLang="en-US" dirty="0" smtClean="0">
                <a:solidFill>
                  <a:srgbClr val="000000"/>
                </a:solidFill>
              </a:rPr>
              <a:t>○しかし、取得率は</a:t>
            </a:r>
            <a:r>
              <a:rPr lang="en-US" altLang="ja-JP" dirty="0" smtClean="0">
                <a:solidFill>
                  <a:srgbClr val="000000"/>
                </a:solidFill>
              </a:rPr>
              <a:t>50</a:t>
            </a:r>
            <a:r>
              <a:rPr lang="ja-JP" altLang="en-US" dirty="0" smtClean="0">
                <a:solidFill>
                  <a:srgbClr val="000000"/>
                </a:solidFill>
              </a:rPr>
              <a:t>％を下回り、なお低水準で推移している。</a:t>
            </a:r>
            <a:endParaRPr lang="en-US" sz="800" dirty="0">
              <a:solidFill>
                <a:srgbClr val="000000"/>
              </a:solidFill>
            </a:endParaRPr>
          </a:p>
        </p:txBody>
      </p:sp>
      <p:sp>
        <p:nvSpPr>
          <p:cNvPr id="7196" name="テキスト ボックス 24"/>
          <p:cNvSpPr txBox="1">
            <a:spLocks noChangeArrowheads="1"/>
          </p:cNvSpPr>
          <p:nvPr/>
        </p:nvSpPr>
        <p:spPr bwMode="auto">
          <a:xfrm>
            <a:off x="2179119" y="6550224"/>
            <a:ext cx="5051730" cy="276999"/>
          </a:xfrm>
          <a:prstGeom prst="rect">
            <a:avLst/>
          </a:prstGeom>
          <a:noFill/>
          <a:ln w="9525">
            <a:noFill/>
            <a:miter lim="800000"/>
            <a:headEnd/>
            <a:tailEnd/>
          </a:ln>
        </p:spPr>
        <p:txBody>
          <a:bodyPr wrap="square" anchorCtr="1">
            <a:spAutoFit/>
          </a:bodyPr>
          <a:lstStyle/>
          <a:p>
            <a:pPr algn="ctr"/>
            <a:r>
              <a:rPr lang="ja-JP" altLang="en-US" sz="1200" dirty="0" smtClean="0">
                <a:solidFill>
                  <a:srgbClr val="000000"/>
                </a:solidFill>
              </a:rPr>
              <a:t>出所：</a:t>
            </a:r>
            <a:r>
              <a:rPr lang="ja-JP" sz="1200" dirty="0" smtClean="0">
                <a:solidFill>
                  <a:srgbClr val="000000"/>
                </a:solidFill>
              </a:rPr>
              <a:t>第</a:t>
            </a:r>
            <a:r>
              <a:rPr lang="en-US" altLang="ja-JP" sz="1200" dirty="0" smtClean="0">
                <a:solidFill>
                  <a:srgbClr val="000000"/>
                </a:solidFill>
              </a:rPr>
              <a:t>106</a:t>
            </a:r>
            <a:r>
              <a:rPr lang="ja-JP" sz="1200" dirty="0" smtClean="0">
                <a:solidFill>
                  <a:srgbClr val="000000"/>
                </a:solidFill>
              </a:rPr>
              <a:t>回</a:t>
            </a:r>
            <a:r>
              <a:rPr lang="ja-JP" altLang="en-US" sz="1200" dirty="0">
                <a:solidFill>
                  <a:srgbClr val="000000"/>
                </a:solidFill>
              </a:rPr>
              <a:t>労働政策審議会</a:t>
            </a:r>
            <a:r>
              <a:rPr lang="ja-JP" sz="1200" dirty="0">
                <a:solidFill>
                  <a:srgbClr val="000000"/>
                </a:solidFill>
              </a:rPr>
              <a:t>労働条件分科会</a:t>
            </a:r>
            <a:r>
              <a:rPr lang="ja-JP" sz="1200" dirty="0" smtClean="0">
                <a:solidFill>
                  <a:srgbClr val="000000"/>
                </a:solidFill>
              </a:rPr>
              <a:t>資料</a:t>
            </a:r>
            <a:r>
              <a:rPr lang="ja-JP" altLang="en-US" sz="1200" dirty="0" smtClean="0">
                <a:solidFill>
                  <a:srgbClr val="000000"/>
                </a:solidFill>
              </a:rPr>
              <a:t>（</a:t>
            </a:r>
            <a:r>
              <a:rPr lang="en-US" altLang="ja-JP" sz="1200" dirty="0" smtClean="0">
                <a:solidFill>
                  <a:srgbClr val="000000"/>
                </a:solidFill>
              </a:rPr>
              <a:t>2013.12.17</a:t>
            </a:r>
            <a:r>
              <a:rPr lang="ja-JP" altLang="en-US" sz="1200" dirty="0" smtClean="0">
                <a:solidFill>
                  <a:srgbClr val="000000"/>
                </a:solidFill>
              </a:rPr>
              <a:t>）</a:t>
            </a:r>
            <a:endParaRPr lang="en-US" sz="1200" dirty="0">
              <a:solidFill>
                <a:srgbClr val="000000"/>
              </a:solidFill>
            </a:endParaRPr>
          </a:p>
        </p:txBody>
      </p:sp>
      <p:sp>
        <p:nvSpPr>
          <p:cNvPr id="7197" name="スライド番号プレースホルダ 9"/>
          <p:cNvSpPr>
            <a:spLocks noGrp="1"/>
          </p:cNvSpPr>
          <p:nvPr>
            <p:ph type="sldNum" sz="quarter" idx="12"/>
          </p:nvPr>
        </p:nvSpPr>
        <p:spPr bwMode="auto">
          <a:xfrm>
            <a:off x="7010400" y="6381750"/>
            <a:ext cx="2133600" cy="476250"/>
          </a:xfrm>
          <a:noFill/>
          <a:ln>
            <a:miter lim="800000"/>
            <a:headEnd/>
            <a:tailEnd/>
          </a:ln>
        </p:spPr>
        <p:txBody>
          <a:bodyPr numCol="1">
            <a:prstTxWarp prst="textNoShape">
              <a:avLst/>
            </a:prstTxWarp>
          </a:bodyPr>
          <a:lstStyle/>
          <a:p>
            <a:pPr fontAlgn="base">
              <a:spcBef>
                <a:spcPct val="0"/>
              </a:spcBef>
              <a:spcAft>
                <a:spcPct val="0"/>
              </a:spcAft>
            </a:pPr>
            <a:fld id="{F1D79DB2-FDA2-45CC-8873-359787A655F9}" type="slidenum">
              <a:rPr altLang="ja-JP" smtClean="0">
                <a:latin typeface="Arial" charset="0"/>
                <a:ea typeface="ＭＳ Ｐゴシック" charset="-128"/>
              </a:rPr>
              <a:pPr fontAlgn="base">
                <a:spcBef>
                  <a:spcPct val="0"/>
                </a:spcBef>
                <a:spcAft>
                  <a:spcPct val="0"/>
                </a:spcAft>
              </a:pPr>
              <a:t>5</a:t>
            </a:fld>
            <a:endParaRPr altLang="ja-JP" dirty="0" smtClean="0">
              <a:latin typeface="Arial" charset="0"/>
              <a:ea typeface="ＭＳ Ｐゴシック" charset="-128"/>
            </a:endParaRPr>
          </a:p>
        </p:txBody>
      </p:sp>
      <p:sp>
        <p:nvSpPr>
          <p:cNvPr id="10" name="角丸四角形 6"/>
          <p:cNvSpPr>
            <a:spLocks noChangeArrowheads="1"/>
          </p:cNvSpPr>
          <p:nvPr/>
        </p:nvSpPr>
        <p:spPr bwMode="auto">
          <a:xfrm>
            <a:off x="395536" y="1124744"/>
            <a:ext cx="1452985" cy="360363"/>
          </a:xfrm>
          <a:prstGeom prst="roundRect">
            <a:avLst>
              <a:gd name="adj" fmla="val 6024"/>
            </a:avLst>
          </a:prstGeom>
          <a:solidFill>
            <a:schemeClr val="accent5">
              <a:lumMod val="90000"/>
            </a:schemeClr>
          </a:solidFill>
          <a:ln w="19050" cmpd="thickThin" algn="ctr">
            <a:solidFill>
              <a:schemeClr val="tx1"/>
            </a:solidFill>
            <a:round/>
            <a:headEnd/>
            <a:tailEnd/>
          </a:ln>
        </p:spPr>
        <p:txBody>
          <a:bodyPr lIns="91429" tIns="45714" rIns="91429" bIns="45714" anchor="ctr"/>
          <a:lstStyle/>
          <a:p>
            <a:pPr algn="ctr">
              <a:defRPr/>
            </a:pPr>
            <a:r>
              <a:rPr lang="ja-JP" altLang="en-US" b="1" dirty="0" smtClean="0"/>
              <a:t>現状と課題</a:t>
            </a:r>
            <a:endParaRPr lang="ja-JP" altLang="ja-JP" b="1" dirty="0"/>
          </a:p>
        </p:txBody>
      </p:sp>
      <p:pic>
        <p:nvPicPr>
          <p:cNvPr id="1026" name="Picture 2"/>
          <p:cNvPicPr>
            <a:picLocks noChangeAspect="1" noChangeArrowheads="1"/>
          </p:cNvPicPr>
          <p:nvPr/>
        </p:nvPicPr>
        <p:blipFill>
          <a:blip r:embed="rId4" cstate="print"/>
          <a:srcRect/>
          <a:stretch>
            <a:fillRect/>
          </a:stretch>
        </p:blipFill>
        <p:spPr bwMode="auto">
          <a:xfrm>
            <a:off x="317989" y="2708920"/>
            <a:ext cx="8572500" cy="3888432"/>
          </a:xfrm>
          <a:prstGeom prst="rect">
            <a:avLst/>
          </a:prstGeom>
          <a:noFill/>
          <a:ln w="9525">
            <a:noFill/>
            <a:miter lim="800000"/>
            <a:headEnd/>
            <a:tailEnd/>
          </a:ln>
        </p:spPr>
      </p:pic>
    </p:spTree>
    <p:extLst>
      <p:ext uri="{BB962C8B-B14F-4D97-AF65-F5344CB8AC3E}">
        <p14:creationId xmlns="" xmlns:p14="http://schemas.microsoft.com/office/powerpoint/2010/main" val="2841514211"/>
      </p:ext>
    </p:extLst>
  </p:cSld>
  <p:clrMapOvr>
    <a:masterClrMapping/>
  </p:clrMapOvr>
  <p:transition advTm="7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1" name="Picture 3"/>
          <p:cNvPicPr>
            <a:picLocks noChangeAspect="1"/>
          </p:cNvPicPr>
          <p:nvPr/>
        </p:nvPicPr>
        <p:blipFill>
          <a:blip r:embed="rId3"/>
          <a:srcRect/>
          <a:stretch>
            <a:fillRect/>
          </a:stretch>
        </p:blipFill>
        <p:spPr bwMode="auto">
          <a:xfrm>
            <a:off x="395536" y="692696"/>
            <a:ext cx="7596554" cy="165100"/>
          </a:xfrm>
          <a:prstGeom prst="rect">
            <a:avLst/>
          </a:prstGeom>
          <a:noFill/>
          <a:ln w="9525">
            <a:noFill/>
            <a:miter lim="800000"/>
            <a:headEnd/>
            <a:tailEnd/>
          </a:ln>
        </p:spPr>
      </p:pic>
      <p:sp>
        <p:nvSpPr>
          <p:cNvPr id="3" name="タイトル 3"/>
          <p:cNvSpPr txBox="1"/>
          <p:nvPr/>
        </p:nvSpPr>
        <p:spPr>
          <a:xfrm>
            <a:off x="467544" y="332656"/>
            <a:ext cx="7596554" cy="504825"/>
          </a:xfrm>
          <a:prstGeom prst="rect">
            <a:avLst/>
          </a:prstGeom>
          <a:noFill/>
          <a:ln>
            <a:noFill/>
          </a:ln>
        </p:spPr>
        <p:txBody>
          <a:bodyPr/>
          <a:lstStyle/>
          <a:p>
            <a:pPr fontAlgn="auto">
              <a:spcBef>
                <a:spcPts val="0"/>
              </a:spcBef>
              <a:spcAft>
                <a:spcPts val="0"/>
              </a:spcAft>
              <a:defRPr sz="1800" b="0" i="0" u="none" strike="noStrike" kern="0" cap="none" spc="0" baseline="0">
                <a:solidFill>
                  <a:srgbClr val="000000"/>
                </a:solidFill>
                <a:uFillTx/>
              </a:defRPr>
            </a:pPr>
            <a:r>
              <a:rPr lang="ja-JP" altLang="en-US" sz="2000" kern="0" dirty="0" smtClean="0">
                <a:solidFill>
                  <a:srgbClr val="000000"/>
                </a:solidFill>
                <a:latin typeface="Arial"/>
                <a:ea typeface="ＭＳ Ｐゴシック" pitchFamily="50"/>
              </a:rPr>
              <a:t>年次有給休暇取得に対するためらい</a:t>
            </a:r>
            <a:endParaRPr lang="en-US" sz="2000" kern="0" dirty="0">
              <a:solidFill>
                <a:srgbClr val="000000"/>
              </a:solidFill>
              <a:latin typeface="Arial"/>
              <a:ea typeface="ＭＳ Ｐゴシック" pitchFamily="50"/>
            </a:endParaRPr>
          </a:p>
        </p:txBody>
      </p:sp>
      <p:sp>
        <p:nvSpPr>
          <p:cNvPr id="7197" name="スライド番号プレースホルダ 9"/>
          <p:cNvSpPr>
            <a:spLocks noGrp="1"/>
          </p:cNvSpPr>
          <p:nvPr>
            <p:ph type="sldNum" sz="quarter" idx="12"/>
          </p:nvPr>
        </p:nvSpPr>
        <p:spPr bwMode="auto">
          <a:xfrm>
            <a:off x="7010400" y="6381750"/>
            <a:ext cx="2133600" cy="476250"/>
          </a:xfrm>
          <a:noFill/>
          <a:ln>
            <a:miter lim="800000"/>
            <a:headEnd/>
            <a:tailEnd/>
          </a:ln>
        </p:spPr>
        <p:txBody>
          <a:bodyPr numCol="1">
            <a:prstTxWarp prst="textNoShape">
              <a:avLst/>
            </a:prstTxWarp>
          </a:bodyPr>
          <a:lstStyle/>
          <a:p>
            <a:pPr fontAlgn="base">
              <a:spcBef>
                <a:spcPct val="0"/>
              </a:spcBef>
              <a:spcAft>
                <a:spcPct val="0"/>
              </a:spcAft>
            </a:pPr>
            <a:fld id="{F1D79DB2-FDA2-45CC-8873-359787A655F9}" type="slidenum">
              <a:rPr altLang="ja-JP" smtClean="0">
                <a:latin typeface="Arial" charset="0"/>
                <a:ea typeface="ＭＳ Ｐゴシック" charset="-128"/>
              </a:rPr>
              <a:pPr fontAlgn="base">
                <a:spcBef>
                  <a:spcPct val="0"/>
                </a:spcBef>
                <a:spcAft>
                  <a:spcPct val="0"/>
                </a:spcAft>
              </a:pPr>
              <a:t>6</a:t>
            </a:fld>
            <a:endParaRPr altLang="ja-JP" dirty="0" smtClean="0">
              <a:latin typeface="Arial" charset="0"/>
              <a:ea typeface="ＭＳ Ｐゴシック" charset="-128"/>
            </a:endParaRPr>
          </a:p>
        </p:txBody>
      </p:sp>
      <p:pic>
        <p:nvPicPr>
          <p:cNvPr id="2" name="Picture 2"/>
          <p:cNvPicPr>
            <a:picLocks noChangeAspect="1" noChangeArrowheads="1"/>
          </p:cNvPicPr>
          <p:nvPr/>
        </p:nvPicPr>
        <p:blipFill>
          <a:blip r:embed="rId4" cstate="print"/>
          <a:srcRect/>
          <a:stretch>
            <a:fillRect/>
          </a:stretch>
        </p:blipFill>
        <p:spPr bwMode="auto">
          <a:xfrm>
            <a:off x="1187624" y="2420888"/>
            <a:ext cx="6374402" cy="4104456"/>
          </a:xfrm>
          <a:prstGeom prst="rect">
            <a:avLst/>
          </a:prstGeom>
          <a:noFill/>
          <a:ln w="9525">
            <a:noFill/>
            <a:miter lim="800000"/>
            <a:headEnd/>
            <a:tailEnd/>
          </a:ln>
        </p:spPr>
      </p:pic>
      <p:sp>
        <p:nvSpPr>
          <p:cNvPr id="11" name="角丸四角形 6"/>
          <p:cNvSpPr>
            <a:spLocks noChangeArrowheads="1"/>
          </p:cNvSpPr>
          <p:nvPr/>
        </p:nvSpPr>
        <p:spPr bwMode="auto">
          <a:xfrm>
            <a:off x="395536" y="1224655"/>
            <a:ext cx="8508022" cy="1124225"/>
          </a:xfrm>
          <a:custGeom>
            <a:avLst/>
            <a:gdLst>
              <a:gd name="T0" fmla="*/ 4464844 w 8928987"/>
              <a:gd name="T1" fmla="*/ 0 h 1656179"/>
              <a:gd name="T2" fmla="*/ 8929688 w 8928987"/>
              <a:gd name="T3" fmla="*/ 827882 h 1656179"/>
              <a:gd name="T4" fmla="*/ 4464844 w 8928987"/>
              <a:gd name="T5" fmla="*/ 1655763 h 1656179"/>
              <a:gd name="T6" fmla="*/ 0 w 8928987"/>
              <a:gd name="T7" fmla="*/ 827882 h 1656179"/>
              <a:gd name="T8" fmla="*/ 17694720 60000 65536"/>
              <a:gd name="T9" fmla="*/ 0 60000 65536"/>
              <a:gd name="T10" fmla="*/ 5898240 60000 65536"/>
              <a:gd name="T11" fmla="*/ 11796480 60000 65536"/>
              <a:gd name="T12" fmla="*/ 29218 w 8928987"/>
              <a:gd name="T13" fmla="*/ 29218 h 1656179"/>
              <a:gd name="T14" fmla="*/ 8899771 w 8928987"/>
              <a:gd name="T15" fmla="*/ 1626961 h 1656179"/>
            </a:gdLst>
            <a:ahLst/>
            <a:cxnLst>
              <a:cxn ang="T8">
                <a:pos x="T0" y="T1"/>
              </a:cxn>
              <a:cxn ang="T9">
                <a:pos x="T2" y="T3"/>
              </a:cxn>
              <a:cxn ang="T10">
                <a:pos x="T4" y="T5"/>
              </a:cxn>
              <a:cxn ang="T11">
                <a:pos x="T6" y="T7"/>
              </a:cxn>
            </a:cxnLst>
            <a:rect l="T12" t="T13" r="T14" b="T15"/>
            <a:pathLst>
              <a:path w="8928987" h="1656179">
                <a:moveTo>
                  <a:pt x="99754" y="0"/>
                </a:moveTo>
                <a:lnTo>
                  <a:pt x="99753" y="0"/>
                </a:lnTo>
                <a:cubicBezTo>
                  <a:pt x="44661" y="0"/>
                  <a:pt x="0" y="44661"/>
                  <a:pt x="0" y="99753"/>
                </a:cubicBezTo>
                <a:lnTo>
                  <a:pt x="0" y="1556425"/>
                </a:lnTo>
                <a:cubicBezTo>
                  <a:pt x="0" y="1611517"/>
                  <a:pt x="44661" y="1656178"/>
                  <a:pt x="99753" y="1656179"/>
                </a:cubicBezTo>
                <a:lnTo>
                  <a:pt x="8829233" y="1656179"/>
                </a:lnTo>
                <a:cubicBezTo>
                  <a:pt x="8884325" y="1656178"/>
                  <a:pt x="8928987" y="1611517"/>
                  <a:pt x="8928987" y="1556425"/>
                </a:cubicBezTo>
                <a:lnTo>
                  <a:pt x="8928987" y="99754"/>
                </a:lnTo>
                <a:cubicBezTo>
                  <a:pt x="8928987" y="44661"/>
                  <a:pt x="8884325" y="0"/>
                  <a:pt x="8829233" y="0"/>
                </a:cubicBezTo>
                <a:close/>
              </a:path>
            </a:pathLst>
          </a:custGeom>
          <a:solidFill>
            <a:srgbClr val="E6E6E6"/>
          </a:solidFill>
          <a:ln w="9525">
            <a:noFill/>
            <a:miter lim="800000"/>
            <a:headEnd/>
            <a:tailEnd/>
          </a:ln>
        </p:spPr>
        <p:txBody>
          <a:bodyPr lIns="36000" tIns="45710" rIns="36000" bIns="45710" anchor="ctr"/>
          <a:lstStyle/>
          <a:p>
            <a:pPr marL="173038" indent="-173038"/>
            <a:r>
              <a:rPr lang="ja-JP" altLang="en-US" dirty="0" smtClean="0">
                <a:solidFill>
                  <a:srgbClr val="000000"/>
                </a:solidFill>
              </a:rPr>
              <a:t>○年次有給休暇の取得には６５％の労働者が「ためらいを感じる（やや感じる）」と回答。</a:t>
            </a:r>
            <a:endParaRPr lang="en-US" altLang="ja-JP" dirty="0" smtClean="0">
              <a:solidFill>
                <a:srgbClr val="000000"/>
              </a:solidFill>
            </a:endParaRPr>
          </a:p>
          <a:p>
            <a:pPr marL="173038" indent="-173038"/>
            <a:r>
              <a:rPr lang="ja-JP" altLang="en-US" dirty="0" smtClean="0">
                <a:solidFill>
                  <a:srgbClr val="000000"/>
                </a:solidFill>
              </a:rPr>
              <a:t>○ためらいを感じる最も多い理由は「みんなに迷惑がかかる」で、平成１２年より１０ポイント以上増加している。</a:t>
            </a:r>
            <a:endParaRPr lang="en-US" dirty="0">
              <a:solidFill>
                <a:srgbClr val="000000"/>
              </a:solidFill>
            </a:endParaRPr>
          </a:p>
        </p:txBody>
      </p:sp>
      <p:sp>
        <p:nvSpPr>
          <p:cNvPr id="13" name="角丸四角形 6"/>
          <p:cNvSpPr>
            <a:spLocks noChangeArrowheads="1"/>
          </p:cNvSpPr>
          <p:nvPr/>
        </p:nvSpPr>
        <p:spPr bwMode="auto">
          <a:xfrm>
            <a:off x="395536" y="908720"/>
            <a:ext cx="1452985" cy="360363"/>
          </a:xfrm>
          <a:prstGeom prst="roundRect">
            <a:avLst>
              <a:gd name="adj" fmla="val 6024"/>
            </a:avLst>
          </a:prstGeom>
          <a:solidFill>
            <a:schemeClr val="accent5">
              <a:lumMod val="90000"/>
            </a:schemeClr>
          </a:solidFill>
          <a:ln w="19050" cmpd="thickThin" algn="ctr">
            <a:solidFill>
              <a:schemeClr val="tx1"/>
            </a:solidFill>
            <a:round/>
            <a:headEnd/>
            <a:tailEnd/>
          </a:ln>
        </p:spPr>
        <p:txBody>
          <a:bodyPr lIns="91429" tIns="45714" rIns="91429" bIns="45714" anchor="ctr"/>
          <a:lstStyle/>
          <a:p>
            <a:pPr algn="ctr">
              <a:defRPr/>
            </a:pPr>
            <a:r>
              <a:rPr lang="ja-JP" altLang="en-US" b="1" dirty="0" smtClean="0"/>
              <a:t>現状と課題</a:t>
            </a:r>
            <a:endParaRPr lang="ja-JP" altLang="ja-JP" b="1" dirty="0"/>
          </a:p>
        </p:txBody>
      </p:sp>
      <p:sp>
        <p:nvSpPr>
          <p:cNvPr id="14" name="正方形/長方形 13"/>
          <p:cNvSpPr/>
          <p:nvPr/>
        </p:nvSpPr>
        <p:spPr>
          <a:xfrm>
            <a:off x="1763688" y="6453336"/>
            <a:ext cx="5454352" cy="230832"/>
          </a:xfrm>
          <a:prstGeom prst="rect">
            <a:avLst/>
          </a:prstGeom>
        </p:spPr>
        <p:txBody>
          <a:bodyPr wrap="square">
            <a:spAutoFit/>
          </a:bodyPr>
          <a:lstStyle/>
          <a:p>
            <a:r>
              <a:rPr lang="ja-JP" altLang="en-US" sz="900" dirty="0" smtClean="0"/>
              <a:t>（資料出所）厚生労働省「労働時間等の設定の改善の促進を通じた仕事と生活の調和に関する意識調査」</a:t>
            </a:r>
            <a:endParaRPr lang="ja-JP" altLang="en-US" sz="900" dirty="0"/>
          </a:p>
        </p:txBody>
      </p:sp>
      <p:sp>
        <p:nvSpPr>
          <p:cNvPr id="15" name="正方形/長方形 14"/>
          <p:cNvSpPr/>
          <p:nvPr/>
        </p:nvSpPr>
        <p:spPr>
          <a:xfrm>
            <a:off x="7596336" y="5589240"/>
            <a:ext cx="1368152" cy="64807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第</a:t>
            </a:r>
            <a:r>
              <a:rPr lang="en-US" altLang="ja-JP" sz="1050" dirty="0" smtClean="0">
                <a:solidFill>
                  <a:schemeClr val="tx1"/>
                </a:solidFill>
              </a:rPr>
              <a:t>1</a:t>
            </a:r>
            <a:r>
              <a:rPr lang="ja-JP" altLang="en-US" sz="1050" dirty="0" smtClean="0">
                <a:solidFill>
                  <a:schemeClr val="tx1"/>
                </a:solidFill>
              </a:rPr>
              <a:t>回休み方改革ワーキンググループ資料</a:t>
            </a:r>
            <a:endParaRPr kumimoji="1" lang="ja-JP" altLang="en-US" sz="1050" dirty="0">
              <a:solidFill>
                <a:schemeClr val="tx1"/>
              </a:solidFill>
            </a:endParaRPr>
          </a:p>
        </p:txBody>
      </p:sp>
    </p:spTree>
    <p:extLst>
      <p:ext uri="{BB962C8B-B14F-4D97-AF65-F5344CB8AC3E}">
        <p14:creationId xmlns="" xmlns:p14="http://schemas.microsoft.com/office/powerpoint/2010/main" val="2841514211"/>
      </p:ext>
    </p:extLst>
  </p:cSld>
  <p:clrMapOvr>
    <a:masterClrMapping/>
  </p:clrMapOvr>
  <p:transition advTm="7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1" name="Picture 3"/>
          <p:cNvPicPr>
            <a:picLocks noChangeAspect="1"/>
          </p:cNvPicPr>
          <p:nvPr/>
        </p:nvPicPr>
        <p:blipFill>
          <a:blip r:embed="rId3"/>
          <a:srcRect/>
          <a:stretch>
            <a:fillRect/>
          </a:stretch>
        </p:blipFill>
        <p:spPr bwMode="auto">
          <a:xfrm>
            <a:off x="395536" y="692696"/>
            <a:ext cx="7596554" cy="165100"/>
          </a:xfrm>
          <a:prstGeom prst="rect">
            <a:avLst/>
          </a:prstGeom>
          <a:noFill/>
          <a:ln w="9525">
            <a:noFill/>
            <a:miter lim="800000"/>
            <a:headEnd/>
            <a:tailEnd/>
          </a:ln>
        </p:spPr>
      </p:pic>
      <p:sp>
        <p:nvSpPr>
          <p:cNvPr id="3" name="タイトル 3"/>
          <p:cNvSpPr txBox="1"/>
          <p:nvPr/>
        </p:nvSpPr>
        <p:spPr>
          <a:xfrm>
            <a:off x="467544" y="332656"/>
            <a:ext cx="7596554" cy="504825"/>
          </a:xfrm>
          <a:prstGeom prst="rect">
            <a:avLst/>
          </a:prstGeom>
          <a:noFill/>
          <a:ln>
            <a:noFill/>
          </a:ln>
        </p:spPr>
        <p:txBody>
          <a:bodyPr/>
          <a:lstStyle/>
          <a:p>
            <a:pPr fontAlgn="auto">
              <a:spcBef>
                <a:spcPts val="0"/>
              </a:spcBef>
              <a:spcAft>
                <a:spcPts val="0"/>
              </a:spcAft>
              <a:defRPr sz="1800" b="0" i="0" u="none" strike="noStrike" kern="0" cap="none" spc="0" baseline="0">
                <a:solidFill>
                  <a:srgbClr val="000000"/>
                </a:solidFill>
                <a:uFillTx/>
              </a:defRPr>
            </a:pPr>
            <a:r>
              <a:rPr lang="ja-JP" altLang="en-US" sz="2000" kern="0" dirty="0" smtClean="0">
                <a:solidFill>
                  <a:srgbClr val="000000"/>
                </a:solidFill>
                <a:latin typeface="Arial"/>
                <a:ea typeface="ＭＳ Ｐゴシック" pitchFamily="50"/>
              </a:rPr>
              <a:t>年次有給休暇取得率と労働時間</a:t>
            </a:r>
            <a:endParaRPr lang="en-US" sz="2000" kern="0" dirty="0">
              <a:solidFill>
                <a:srgbClr val="000000"/>
              </a:solidFill>
              <a:latin typeface="Arial"/>
              <a:ea typeface="ＭＳ Ｐゴシック" pitchFamily="50"/>
            </a:endParaRPr>
          </a:p>
        </p:txBody>
      </p:sp>
      <p:sp>
        <p:nvSpPr>
          <p:cNvPr id="7197" name="スライド番号プレースホルダ 9"/>
          <p:cNvSpPr>
            <a:spLocks noGrp="1"/>
          </p:cNvSpPr>
          <p:nvPr>
            <p:ph type="sldNum" sz="quarter" idx="12"/>
          </p:nvPr>
        </p:nvSpPr>
        <p:spPr bwMode="auto">
          <a:xfrm>
            <a:off x="7010400" y="6381750"/>
            <a:ext cx="2133600" cy="476250"/>
          </a:xfrm>
          <a:noFill/>
          <a:ln>
            <a:miter lim="800000"/>
            <a:headEnd/>
            <a:tailEnd/>
          </a:ln>
        </p:spPr>
        <p:txBody>
          <a:bodyPr numCol="1">
            <a:prstTxWarp prst="textNoShape">
              <a:avLst/>
            </a:prstTxWarp>
          </a:bodyPr>
          <a:lstStyle/>
          <a:p>
            <a:pPr fontAlgn="base">
              <a:spcBef>
                <a:spcPct val="0"/>
              </a:spcBef>
              <a:spcAft>
                <a:spcPct val="0"/>
              </a:spcAft>
            </a:pPr>
            <a:fld id="{F1D79DB2-FDA2-45CC-8873-359787A655F9}" type="slidenum">
              <a:rPr altLang="ja-JP" smtClean="0">
                <a:latin typeface="Arial" charset="0"/>
                <a:ea typeface="ＭＳ Ｐゴシック" charset="-128"/>
              </a:rPr>
              <a:pPr fontAlgn="base">
                <a:spcBef>
                  <a:spcPct val="0"/>
                </a:spcBef>
                <a:spcAft>
                  <a:spcPct val="0"/>
                </a:spcAft>
              </a:pPr>
              <a:t>7</a:t>
            </a:fld>
            <a:endParaRPr altLang="ja-JP" dirty="0" smtClean="0">
              <a:latin typeface="Arial" charset="0"/>
              <a:ea typeface="ＭＳ Ｐゴシック" charset="-128"/>
            </a:endParaRPr>
          </a:p>
        </p:txBody>
      </p:sp>
      <p:sp>
        <p:nvSpPr>
          <p:cNvPr id="11" name="角丸四角形 6"/>
          <p:cNvSpPr>
            <a:spLocks noChangeArrowheads="1"/>
          </p:cNvSpPr>
          <p:nvPr/>
        </p:nvSpPr>
        <p:spPr bwMode="auto">
          <a:xfrm>
            <a:off x="395536" y="1268760"/>
            <a:ext cx="8508022" cy="1440160"/>
          </a:xfrm>
          <a:custGeom>
            <a:avLst/>
            <a:gdLst>
              <a:gd name="T0" fmla="*/ 4464844 w 8928987"/>
              <a:gd name="T1" fmla="*/ 0 h 1656179"/>
              <a:gd name="T2" fmla="*/ 8929688 w 8928987"/>
              <a:gd name="T3" fmla="*/ 827882 h 1656179"/>
              <a:gd name="T4" fmla="*/ 4464844 w 8928987"/>
              <a:gd name="T5" fmla="*/ 1655763 h 1656179"/>
              <a:gd name="T6" fmla="*/ 0 w 8928987"/>
              <a:gd name="T7" fmla="*/ 827882 h 1656179"/>
              <a:gd name="T8" fmla="*/ 17694720 60000 65536"/>
              <a:gd name="T9" fmla="*/ 0 60000 65536"/>
              <a:gd name="T10" fmla="*/ 5898240 60000 65536"/>
              <a:gd name="T11" fmla="*/ 11796480 60000 65536"/>
              <a:gd name="T12" fmla="*/ 29218 w 8928987"/>
              <a:gd name="T13" fmla="*/ 29218 h 1656179"/>
              <a:gd name="T14" fmla="*/ 8899771 w 8928987"/>
              <a:gd name="T15" fmla="*/ 1626961 h 1656179"/>
            </a:gdLst>
            <a:ahLst/>
            <a:cxnLst>
              <a:cxn ang="T8">
                <a:pos x="T0" y="T1"/>
              </a:cxn>
              <a:cxn ang="T9">
                <a:pos x="T2" y="T3"/>
              </a:cxn>
              <a:cxn ang="T10">
                <a:pos x="T4" y="T5"/>
              </a:cxn>
              <a:cxn ang="T11">
                <a:pos x="T6" y="T7"/>
              </a:cxn>
            </a:cxnLst>
            <a:rect l="T12" t="T13" r="T14" b="T15"/>
            <a:pathLst>
              <a:path w="8928987" h="1656179">
                <a:moveTo>
                  <a:pt x="99754" y="0"/>
                </a:moveTo>
                <a:lnTo>
                  <a:pt x="99753" y="0"/>
                </a:lnTo>
                <a:cubicBezTo>
                  <a:pt x="44661" y="0"/>
                  <a:pt x="0" y="44661"/>
                  <a:pt x="0" y="99753"/>
                </a:cubicBezTo>
                <a:lnTo>
                  <a:pt x="0" y="1556425"/>
                </a:lnTo>
                <a:cubicBezTo>
                  <a:pt x="0" y="1611517"/>
                  <a:pt x="44661" y="1656178"/>
                  <a:pt x="99753" y="1656179"/>
                </a:cubicBezTo>
                <a:lnTo>
                  <a:pt x="8829233" y="1656179"/>
                </a:lnTo>
                <a:cubicBezTo>
                  <a:pt x="8884325" y="1656178"/>
                  <a:pt x="8928987" y="1611517"/>
                  <a:pt x="8928987" y="1556425"/>
                </a:cubicBezTo>
                <a:lnTo>
                  <a:pt x="8928987" y="99754"/>
                </a:lnTo>
                <a:cubicBezTo>
                  <a:pt x="8928987" y="44661"/>
                  <a:pt x="8884325" y="0"/>
                  <a:pt x="8829233" y="0"/>
                </a:cubicBezTo>
                <a:close/>
              </a:path>
            </a:pathLst>
          </a:custGeom>
          <a:solidFill>
            <a:srgbClr val="E6E6E6"/>
          </a:solidFill>
          <a:ln w="9525">
            <a:noFill/>
            <a:miter lim="800000"/>
            <a:headEnd/>
            <a:tailEnd/>
          </a:ln>
        </p:spPr>
        <p:txBody>
          <a:bodyPr lIns="36000" tIns="45710" rIns="36000" bIns="45710" anchor="ctr"/>
          <a:lstStyle/>
          <a:p>
            <a:pPr marL="173038" indent="-173038"/>
            <a:r>
              <a:rPr lang="ja-JP" altLang="en-US" dirty="0" smtClean="0">
                <a:solidFill>
                  <a:srgbClr val="000000"/>
                </a:solidFill>
              </a:rPr>
              <a:t>○週当たりの労働時間が長い労働者ほど年休取得率は低く、週６０時間以上働いている労働者の３割弱は年次有給休暇を一日も取っていない。</a:t>
            </a:r>
            <a:endParaRPr lang="en-US" altLang="ja-JP" dirty="0" smtClean="0">
              <a:solidFill>
                <a:srgbClr val="000000"/>
              </a:solidFill>
            </a:endParaRPr>
          </a:p>
          <a:p>
            <a:pPr marL="173038" indent="-173038"/>
            <a:r>
              <a:rPr lang="ja-JP" altLang="en-US" dirty="0" smtClean="0">
                <a:solidFill>
                  <a:srgbClr val="000000"/>
                </a:solidFill>
              </a:rPr>
              <a:t>○週６０時間を超えると過労死リスクが高まる（→１５頁参照）ことから、とくに年休取得を促進する必要がある。</a:t>
            </a:r>
            <a:endParaRPr lang="en-US" altLang="ja-JP" dirty="0" smtClean="0">
              <a:solidFill>
                <a:srgbClr val="000000"/>
              </a:solidFill>
            </a:endParaRPr>
          </a:p>
        </p:txBody>
      </p:sp>
      <p:sp>
        <p:nvSpPr>
          <p:cNvPr id="13" name="角丸四角形 6"/>
          <p:cNvSpPr>
            <a:spLocks noChangeArrowheads="1"/>
          </p:cNvSpPr>
          <p:nvPr/>
        </p:nvSpPr>
        <p:spPr bwMode="auto">
          <a:xfrm>
            <a:off x="395536" y="980728"/>
            <a:ext cx="1452985" cy="360363"/>
          </a:xfrm>
          <a:prstGeom prst="roundRect">
            <a:avLst>
              <a:gd name="adj" fmla="val 6024"/>
            </a:avLst>
          </a:prstGeom>
          <a:solidFill>
            <a:schemeClr val="accent5">
              <a:lumMod val="90000"/>
            </a:schemeClr>
          </a:solidFill>
          <a:ln w="19050" cmpd="thickThin" algn="ctr">
            <a:solidFill>
              <a:schemeClr val="tx1"/>
            </a:solidFill>
            <a:round/>
            <a:headEnd/>
            <a:tailEnd/>
          </a:ln>
        </p:spPr>
        <p:txBody>
          <a:bodyPr lIns="91429" tIns="45714" rIns="91429" bIns="45714" anchor="ctr"/>
          <a:lstStyle/>
          <a:p>
            <a:pPr algn="ctr">
              <a:defRPr/>
            </a:pPr>
            <a:r>
              <a:rPr lang="ja-JP" altLang="en-US" b="1" dirty="0" smtClean="0"/>
              <a:t>現状と課題</a:t>
            </a:r>
            <a:endParaRPr lang="ja-JP" altLang="ja-JP" b="1" dirty="0"/>
          </a:p>
        </p:txBody>
      </p:sp>
      <p:sp>
        <p:nvSpPr>
          <p:cNvPr id="15" name="正方形/長方形 14"/>
          <p:cNvSpPr/>
          <p:nvPr/>
        </p:nvSpPr>
        <p:spPr>
          <a:xfrm>
            <a:off x="7524328" y="5517232"/>
            <a:ext cx="1368152" cy="64807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第</a:t>
            </a:r>
            <a:r>
              <a:rPr lang="en-US" altLang="ja-JP" sz="1050" dirty="0" smtClean="0">
                <a:solidFill>
                  <a:schemeClr val="tx1"/>
                </a:solidFill>
              </a:rPr>
              <a:t>1</a:t>
            </a:r>
            <a:r>
              <a:rPr lang="ja-JP" altLang="en-US" sz="1050" dirty="0" smtClean="0">
                <a:solidFill>
                  <a:schemeClr val="tx1"/>
                </a:solidFill>
              </a:rPr>
              <a:t>回休み方改革ワーキンググループ資料</a:t>
            </a:r>
            <a:endParaRPr kumimoji="1" lang="ja-JP" altLang="en-US" sz="1050" dirty="0">
              <a:solidFill>
                <a:schemeClr val="tx1"/>
              </a:solidFill>
            </a:endParaRPr>
          </a:p>
        </p:txBody>
      </p:sp>
      <p:pic>
        <p:nvPicPr>
          <p:cNvPr id="2050" name="Picture 2"/>
          <p:cNvPicPr>
            <a:picLocks noChangeAspect="1" noChangeArrowheads="1"/>
          </p:cNvPicPr>
          <p:nvPr/>
        </p:nvPicPr>
        <p:blipFill>
          <a:blip r:embed="rId4" cstate="print"/>
          <a:srcRect/>
          <a:stretch>
            <a:fillRect/>
          </a:stretch>
        </p:blipFill>
        <p:spPr bwMode="auto">
          <a:xfrm>
            <a:off x="827584" y="2780928"/>
            <a:ext cx="6624736" cy="3816424"/>
          </a:xfrm>
          <a:prstGeom prst="rect">
            <a:avLst/>
          </a:prstGeom>
          <a:noFill/>
          <a:ln w="9525">
            <a:noFill/>
            <a:miter lim="800000"/>
            <a:headEnd/>
            <a:tailEnd/>
          </a:ln>
        </p:spPr>
      </p:pic>
    </p:spTree>
    <p:extLst>
      <p:ext uri="{BB962C8B-B14F-4D97-AF65-F5344CB8AC3E}">
        <p14:creationId xmlns="" xmlns:p14="http://schemas.microsoft.com/office/powerpoint/2010/main" val="2841514211"/>
      </p:ext>
    </p:extLst>
  </p:cSld>
  <p:clrMapOvr>
    <a:masterClrMapping/>
  </p:clrMapOvr>
  <p:transition advTm="7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srcRect/>
          <a:stretch>
            <a:fillRect/>
          </a:stretch>
        </p:blipFill>
        <p:spPr bwMode="auto">
          <a:xfrm>
            <a:off x="468313" y="3357563"/>
            <a:ext cx="8229600" cy="165100"/>
          </a:xfrm>
          <a:prstGeom prst="rect">
            <a:avLst/>
          </a:prstGeom>
          <a:noFill/>
          <a:ln w="9525">
            <a:noFill/>
            <a:miter lim="800000"/>
            <a:headEnd/>
            <a:tailEnd/>
          </a:ln>
        </p:spPr>
      </p:pic>
      <p:sp>
        <p:nvSpPr>
          <p:cNvPr id="8" name="タイトル 3"/>
          <p:cNvSpPr txBox="1">
            <a:spLocks/>
          </p:cNvSpPr>
          <p:nvPr/>
        </p:nvSpPr>
        <p:spPr>
          <a:xfrm>
            <a:off x="457200" y="2564135"/>
            <a:ext cx="8229600" cy="504825"/>
          </a:xfrm>
          <a:prstGeom prst="rect">
            <a:avLst/>
          </a:prstGeom>
        </p:spPr>
        <p:txBody>
          <a:bodyPr/>
          <a:lstStyle/>
          <a:p>
            <a:pPr>
              <a:defRPr/>
            </a:pPr>
            <a:endParaRPr lang="en-US" altLang="ja-JP" sz="2300" kern="0" dirty="0" smtClean="0">
              <a:solidFill>
                <a:schemeClr val="tx2"/>
              </a:solidFill>
              <a:latin typeface="+mj-lt"/>
              <a:ea typeface="+mj-ea"/>
              <a:cs typeface="+mj-cs"/>
            </a:endParaRPr>
          </a:p>
          <a:p>
            <a:pPr>
              <a:defRPr/>
            </a:pPr>
            <a:r>
              <a:rPr lang="ja-JP" altLang="en-US" sz="2300" kern="0" dirty="0" smtClean="0">
                <a:solidFill>
                  <a:schemeClr val="tx2"/>
                </a:solidFill>
                <a:latin typeface="+mj-lt"/>
                <a:ea typeface="+mj-ea"/>
                <a:cs typeface="+mj-cs"/>
              </a:rPr>
              <a:t>　２．過重労働対策に関する連合の考え方</a:t>
            </a:r>
            <a:endParaRPr lang="en-US" altLang="ja-JP" sz="2300" kern="0" dirty="0">
              <a:solidFill>
                <a:schemeClr val="tx2"/>
              </a:solidFill>
              <a:latin typeface="+mj-lt"/>
              <a:ea typeface="+mj-ea"/>
              <a:cs typeface="+mj-cs"/>
            </a:endParaRPr>
          </a:p>
        </p:txBody>
      </p:sp>
      <p:sp>
        <p:nvSpPr>
          <p:cNvPr id="3076" name="スライド番号プレースホルダ 5"/>
          <p:cNvSpPr txBox="1">
            <a:spLocks/>
          </p:cNvSpPr>
          <p:nvPr/>
        </p:nvSpPr>
        <p:spPr bwMode="auto">
          <a:xfrm>
            <a:off x="7010400" y="6381750"/>
            <a:ext cx="2133600" cy="476250"/>
          </a:xfrm>
          <a:prstGeom prst="rect">
            <a:avLst/>
          </a:prstGeom>
          <a:noFill/>
          <a:ln w="9525">
            <a:noFill/>
            <a:miter lim="800000"/>
            <a:headEnd/>
            <a:tailEnd/>
          </a:ln>
        </p:spPr>
        <p:txBody>
          <a:bodyPr/>
          <a:lstStyle/>
          <a:p>
            <a:pPr algn="r"/>
            <a:fld id="{24D53D69-7DA4-4E32-962A-A53B7A2ED5CB}" type="slidenum">
              <a:rPr lang="en-US" altLang="ja-JP" sz="1400"/>
              <a:pPr algn="r"/>
              <a:t>8</a:t>
            </a:fld>
            <a:endParaRPr lang="en-US" altLang="ja-JP" sz="1400"/>
          </a:p>
        </p:txBody>
      </p:sp>
    </p:spTree>
  </p:cSld>
  <p:clrMapOvr>
    <a:masterClrMapping/>
  </p:clrMapOvr>
  <p:transition advClick="0" advTm="7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1" name="Picture 3"/>
          <p:cNvPicPr>
            <a:picLocks noChangeAspect="1"/>
          </p:cNvPicPr>
          <p:nvPr/>
        </p:nvPicPr>
        <p:blipFill>
          <a:blip r:embed="rId3"/>
          <a:srcRect/>
          <a:stretch>
            <a:fillRect/>
          </a:stretch>
        </p:blipFill>
        <p:spPr bwMode="auto">
          <a:xfrm>
            <a:off x="383931" y="981075"/>
            <a:ext cx="7596554" cy="165100"/>
          </a:xfrm>
          <a:prstGeom prst="rect">
            <a:avLst/>
          </a:prstGeom>
          <a:noFill/>
          <a:ln w="9525">
            <a:noFill/>
            <a:miter lim="800000"/>
            <a:headEnd/>
            <a:tailEnd/>
          </a:ln>
        </p:spPr>
      </p:pic>
      <p:sp>
        <p:nvSpPr>
          <p:cNvPr id="3" name="タイトル 3"/>
          <p:cNvSpPr txBox="1"/>
          <p:nvPr/>
        </p:nvSpPr>
        <p:spPr>
          <a:xfrm>
            <a:off x="422031" y="549276"/>
            <a:ext cx="7596554" cy="504825"/>
          </a:xfrm>
          <a:prstGeom prst="rect">
            <a:avLst/>
          </a:prstGeom>
          <a:noFill/>
          <a:ln>
            <a:noFill/>
          </a:ln>
        </p:spPr>
        <p:txBody>
          <a:bodyPr/>
          <a:lstStyle/>
          <a:p>
            <a:pPr fontAlgn="auto">
              <a:spcBef>
                <a:spcPts val="0"/>
              </a:spcBef>
              <a:spcAft>
                <a:spcPts val="0"/>
              </a:spcAft>
              <a:defRPr sz="1800" b="0" i="0" u="none" strike="noStrike" kern="0" cap="none" spc="0" baseline="0">
                <a:solidFill>
                  <a:srgbClr val="000000"/>
                </a:solidFill>
                <a:uFillTx/>
              </a:defRPr>
            </a:pPr>
            <a:r>
              <a:rPr lang="ja-JP" altLang="ja-JP" sz="2000" kern="0" dirty="0" smtClean="0">
                <a:solidFill>
                  <a:srgbClr val="000000"/>
                </a:solidFill>
                <a:latin typeface="Arial"/>
                <a:ea typeface="ＭＳ Ｐゴシック"/>
              </a:rPr>
              <a:t>時間外労働にかかる上限時間規制導入</a:t>
            </a:r>
            <a:r>
              <a:rPr lang="ja-JP" altLang="en-US" sz="2000" kern="0" dirty="0" smtClean="0">
                <a:solidFill>
                  <a:srgbClr val="000000"/>
                </a:solidFill>
                <a:latin typeface="Arial"/>
                <a:ea typeface="ＭＳ Ｐゴシック"/>
              </a:rPr>
              <a:t>の必要性</a:t>
            </a:r>
            <a:endParaRPr lang="en-US" altLang="ja-JP" sz="2000" kern="0" dirty="0" smtClean="0">
              <a:solidFill>
                <a:srgbClr val="000000"/>
              </a:solidFill>
              <a:latin typeface="Arial"/>
              <a:ea typeface="ＭＳ Ｐゴシック"/>
            </a:endParaRPr>
          </a:p>
          <a:p>
            <a:pPr fontAlgn="auto">
              <a:spcBef>
                <a:spcPts val="0"/>
              </a:spcBef>
              <a:spcAft>
                <a:spcPts val="0"/>
              </a:spcAft>
              <a:defRPr sz="1800" b="0" i="0" u="none" strike="noStrike" kern="0" cap="none" spc="0" baseline="0">
                <a:solidFill>
                  <a:srgbClr val="000000"/>
                </a:solidFill>
                <a:uFillTx/>
              </a:defRPr>
            </a:pPr>
            <a:endParaRPr lang="en-US" sz="2000" kern="0" dirty="0">
              <a:solidFill>
                <a:srgbClr val="000000"/>
              </a:solidFill>
              <a:latin typeface="Arial"/>
              <a:ea typeface="ＭＳ Ｐゴシック" pitchFamily="50"/>
            </a:endParaRPr>
          </a:p>
        </p:txBody>
      </p:sp>
      <p:sp>
        <p:nvSpPr>
          <p:cNvPr id="7197" name="スライド番号プレースホルダ 9"/>
          <p:cNvSpPr>
            <a:spLocks noGrp="1"/>
          </p:cNvSpPr>
          <p:nvPr>
            <p:ph type="sldNum" sz="quarter" idx="12"/>
          </p:nvPr>
        </p:nvSpPr>
        <p:spPr bwMode="auto">
          <a:xfrm>
            <a:off x="6831943" y="6381750"/>
            <a:ext cx="2133600" cy="476250"/>
          </a:xfrm>
          <a:noFill/>
          <a:ln>
            <a:miter lim="800000"/>
            <a:headEnd/>
            <a:tailEnd/>
          </a:ln>
        </p:spPr>
        <p:txBody>
          <a:bodyPr numCol="1">
            <a:prstTxWarp prst="textNoShape">
              <a:avLst/>
            </a:prstTxWarp>
          </a:bodyPr>
          <a:lstStyle/>
          <a:p>
            <a:pPr fontAlgn="base">
              <a:spcBef>
                <a:spcPct val="0"/>
              </a:spcBef>
              <a:spcAft>
                <a:spcPct val="0"/>
              </a:spcAft>
            </a:pPr>
            <a:fld id="{F1D79DB2-FDA2-45CC-8873-359787A655F9}" type="slidenum">
              <a:rPr altLang="ja-JP" smtClean="0">
                <a:latin typeface="Arial" charset="0"/>
                <a:ea typeface="ＭＳ Ｐゴシック" charset="-128"/>
              </a:rPr>
              <a:pPr fontAlgn="base">
                <a:spcBef>
                  <a:spcPct val="0"/>
                </a:spcBef>
                <a:spcAft>
                  <a:spcPct val="0"/>
                </a:spcAft>
              </a:pPr>
              <a:t>9</a:t>
            </a:fld>
            <a:endParaRPr altLang="ja-JP" dirty="0" smtClean="0">
              <a:latin typeface="Arial" charset="0"/>
              <a:ea typeface="ＭＳ Ｐゴシック" charset="-128"/>
            </a:endParaRPr>
          </a:p>
        </p:txBody>
      </p:sp>
      <p:sp>
        <p:nvSpPr>
          <p:cNvPr id="6" name="角丸四角形 14"/>
          <p:cNvSpPr>
            <a:spLocks noChangeArrowheads="1"/>
          </p:cNvSpPr>
          <p:nvPr/>
        </p:nvSpPr>
        <p:spPr bwMode="auto">
          <a:xfrm>
            <a:off x="517396" y="1556793"/>
            <a:ext cx="8242789" cy="4968551"/>
          </a:xfrm>
          <a:custGeom>
            <a:avLst/>
            <a:gdLst>
              <a:gd name="T0" fmla="*/ 4465196 w 8928987"/>
              <a:gd name="T1" fmla="*/ 0 h 4968547"/>
              <a:gd name="T2" fmla="*/ 8930392 w 8928987"/>
              <a:gd name="T3" fmla="*/ 2483016 h 4968547"/>
              <a:gd name="T4" fmla="*/ 4465196 w 8928987"/>
              <a:gd name="T5" fmla="*/ 4966027 h 4968547"/>
              <a:gd name="T6" fmla="*/ 0 w 8928987"/>
              <a:gd name="T7" fmla="*/ 2483016 h 4968547"/>
              <a:gd name="T8" fmla="*/ 17694720 60000 65536"/>
              <a:gd name="T9" fmla="*/ 0 60000 65536"/>
              <a:gd name="T10" fmla="*/ 5898240 60000 65536"/>
              <a:gd name="T11" fmla="*/ 11796480 60000 65536"/>
              <a:gd name="T12" fmla="*/ 242547 w 8928987"/>
              <a:gd name="T13" fmla="*/ 242549 h 4968547"/>
              <a:gd name="T14" fmla="*/ 8686443 w 8928987"/>
              <a:gd name="T15" fmla="*/ 4726002 h 4968547"/>
            </a:gdLst>
            <a:ahLst/>
            <a:cxnLst>
              <a:cxn ang="T8">
                <a:pos x="T0" y="T1"/>
              </a:cxn>
              <a:cxn ang="T9">
                <a:pos x="T2" y="T3"/>
              </a:cxn>
              <a:cxn ang="T10">
                <a:pos x="T4" y="T5"/>
              </a:cxn>
              <a:cxn ang="T11">
                <a:pos x="T6" y="T7"/>
              </a:cxn>
            </a:cxnLst>
            <a:rect l="T12" t="T13" r="T14" b="T15"/>
            <a:pathLst>
              <a:path w="8928987" h="4968547">
                <a:moveTo>
                  <a:pt x="828091" y="0"/>
                </a:moveTo>
                <a:lnTo>
                  <a:pt x="828090" y="0"/>
                </a:lnTo>
                <a:cubicBezTo>
                  <a:pt x="828090" y="0"/>
                  <a:pt x="828090" y="0"/>
                  <a:pt x="828090" y="0"/>
                </a:cubicBezTo>
                <a:cubicBezTo>
                  <a:pt x="370747" y="0"/>
                  <a:pt x="-1" y="370748"/>
                  <a:pt x="-1" y="828091"/>
                </a:cubicBezTo>
                <a:lnTo>
                  <a:pt x="0" y="4140456"/>
                </a:lnTo>
                <a:cubicBezTo>
                  <a:pt x="0" y="4140456"/>
                  <a:pt x="0" y="4140456"/>
                  <a:pt x="0" y="4140456"/>
                </a:cubicBezTo>
                <a:cubicBezTo>
                  <a:pt x="0" y="4597799"/>
                  <a:pt x="370748" y="4968548"/>
                  <a:pt x="828091" y="4968548"/>
                </a:cubicBezTo>
                <a:lnTo>
                  <a:pt x="8100896" y="4968547"/>
                </a:lnTo>
                <a:cubicBezTo>
                  <a:pt x="8558238" y="4968546"/>
                  <a:pt x="8928987" y="4597798"/>
                  <a:pt x="8928987" y="4140456"/>
                </a:cubicBezTo>
                <a:lnTo>
                  <a:pt x="8928987" y="828091"/>
                </a:lnTo>
                <a:cubicBezTo>
                  <a:pt x="8928987" y="370748"/>
                  <a:pt x="8558238" y="0"/>
                  <a:pt x="8100896" y="0"/>
                </a:cubicBezTo>
                <a:close/>
              </a:path>
            </a:pathLst>
          </a:custGeom>
          <a:solidFill>
            <a:schemeClr val="accent5"/>
          </a:solidFill>
          <a:ln w="25402">
            <a:solidFill>
              <a:srgbClr val="89A4A7"/>
            </a:solidFill>
            <a:miter lim="800000"/>
            <a:headEnd/>
            <a:tailEnd/>
          </a:ln>
        </p:spPr>
        <p:txBody>
          <a:bodyPr anchor="ctr"/>
          <a:lstStyle/>
          <a:p>
            <a:pPr marL="173038" indent="-173038"/>
            <a:r>
              <a:rPr lang="ja-JP" altLang="ja-JP" dirty="0">
                <a:solidFill>
                  <a:srgbClr val="000000"/>
                </a:solidFill>
              </a:rPr>
              <a:t>○</a:t>
            </a:r>
            <a:r>
              <a:rPr lang="ja-JP" dirty="0">
                <a:solidFill>
                  <a:srgbClr val="000000"/>
                </a:solidFill>
              </a:rPr>
              <a:t>「時間外労働限度基準」を法律へと格上げするとともに、</a:t>
            </a:r>
            <a:r>
              <a:rPr lang="ja-JP" b="1" u="sng" dirty="0">
                <a:solidFill>
                  <a:srgbClr val="FF0000"/>
                </a:solidFill>
              </a:rPr>
              <a:t>特別条項付き</a:t>
            </a:r>
            <a:r>
              <a:rPr lang="en-US" altLang="ja-JP" b="1" u="sng" dirty="0">
                <a:solidFill>
                  <a:srgbClr val="FF0000"/>
                </a:solidFill>
              </a:rPr>
              <a:t>36</a:t>
            </a:r>
            <a:r>
              <a:rPr lang="ja-JP" b="1" u="sng" dirty="0">
                <a:solidFill>
                  <a:srgbClr val="FF0000"/>
                </a:solidFill>
              </a:rPr>
              <a:t>協定を適用する場合における上限時間規制を法定化</a:t>
            </a:r>
            <a:r>
              <a:rPr lang="ja-JP" dirty="0">
                <a:solidFill>
                  <a:srgbClr val="000000"/>
                </a:solidFill>
              </a:rPr>
              <a:t>するなど、規制の強化をはかるべき。</a:t>
            </a:r>
            <a:endParaRPr lang="en-US" dirty="0">
              <a:solidFill>
                <a:srgbClr val="000000"/>
              </a:solidFill>
            </a:endParaRPr>
          </a:p>
          <a:p>
            <a:pPr marL="173038" indent="-173038"/>
            <a:endParaRPr lang="en-US" sz="800" dirty="0">
              <a:solidFill>
                <a:srgbClr val="000000"/>
              </a:solidFill>
            </a:endParaRPr>
          </a:p>
          <a:p>
            <a:pPr marL="173038" indent="-173038"/>
            <a:r>
              <a:rPr lang="ja-JP" dirty="0">
                <a:solidFill>
                  <a:srgbClr val="000000"/>
                </a:solidFill>
              </a:rPr>
              <a:t>○上記基準告示の適用除外業務に</a:t>
            </a:r>
            <a:r>
              <a:rPr lang="ja-JP" dirty="0" smtClean="0">
                <a:solidFill>
                  <a:srgbClr val="000000"/>
                </a:solidFill>
              </a:rPr>
              <a:t>ついて</a:t>
            </a:r>
            <a:r>
              <a:rPr lang="ja-JP" altLang="en-US" dirty="0" smtClean="0">
                <a:solidFill>
                  <a:srgbClr val="000000"/>
                </a:solidFill>
              </a:rPr>
              <a:t>も</a:t>
            </a:r>
            <a:r>
              <a:rPr lang="ja-JP" dirty="0" smtClean="0">
                <a:solidFill>
                  <a:srgbClr val="000000"/>
                </a:solidFill>
              </a:rPr>
              <a:t>、</a:t>
            </a:r>
            <a:r>
              <a:rPr lang="ja-JP" dirty="0">
                <a:solidFill>
                  <a:srgbClr val="000000"/>
                </a:solidFill>
              </a:rPr>
              <a:t>規制を強化すべき。（「工作物の建設等の事業」、「自動車の運転の業務」）</a:t>
            </a:r>
            <a:endParaRPr lang="en-US" dirty="0">
              <a:solidFill>
                <a:srgbClr val="000000"/>
              </a:solidFill>
            </a:endParaRPr>
          </a:p>
          <a:p>
            <a:pPr marL="173038" indent="-173038"/>
            <a:endParaRPr lang="en-US" sz="800" dirty="0">
              <a:solidFill>
                <a:srgbClr val="000000"/>
              </a:solidFill>
            </a:endParaRPr>
          </a:p>
          <a:p>
            <a:pPr marL="173038" indent="-173038"/>
            <a:r>
              <a:rPr lang="ja-JP" dirty="0">
                <a:solidFill>
                  <a:srgbClr val="000000"/>
                </a:solidFill>
              </a:rPr>
              <a:t>○</a:t>
            </a:r>
            <a:r>
              <a:rPr lang="en-US" altLang="ja-JP" dirty="0">
                <a:solidFill>
                  <a:srgbClr val="000000"/>
                </a:solidFill>
              </a:rPr>
              <a:t>36</a:t>
            </a:r>
            <a:r>
              <a:rPr lang="ja-JP" dirty="0">
                <a:solidFill>
                  <a:srgbClr val="000000"/>
                </a:solidFill>
              </a:rPr>
              <a:t>協定を締結しない、又は</a:t>
            </a:r>
            <a:r>
              <a:rPr lang="en-US" altLang="ja-JP" dirty="0">
                <a:solidFill>
                  <a:srgbClr val="000000"/>
                </a:solidFill>
              </a:rPr>
              <a:t>36</a:t>
            </a:r>
            <a:r>
              <a:rPr lang="ja-JP" dirty="0">
                <a:solidFill>
                  <a:srgbClr val="000000"/>
                </a:solidFill>
              </a:rPr>
              <a:t>協定で定める限度時間を超える時間外労働をさせた場合の罰則についても、強化すべき</a:t>
            </a:r>
            <a:r>
              <a:rPr lang="ja-JP" dirty="0" smtClean="0">
                <a:solidFill>
                  <a:srgbClr val="000000"/>
                </a:solidFill>
              </a:rPr>
              <a:t>。</a:t>
            </a:r>
            <a:endParaRPr lang="en-US" altLang="ja-JP" dirty="0" smtClean="0">
              <a:solidFill>
                <a:srgbClr val="000000"/>
              </a:solidFill>
            </a:endParaRPr>
          </a:p>
          <a:p>
            <a:pPr marL="173038" indent="-173038"/>
            <a:endParaRPr lang="en-US" sz="800" dirty="0">
              <a:solidFill>
                <a:srgbClr val="000000"/>
              </a:solidFill>
            </a:endParaRPr>
          </a:p>
          <a:p>
            <a:pPr marL="173038" indent="-173038"/>
            <a:r>
              <a:rPr lang="ja-JP" altLang="ja-JP" dirty="0" smtClean="0">
                <a:solidFill>
                  <a:srgbClr val="000000"/>
                </a:solidFill>
              </a:rPr>
              <a:t>○</a:t>
            </a:r>
            <a:r>
              <a:rPr lang="ja-JP" altLang="en-US" dirty="0" smtClean="0">
                <a:solidFill>
                  <a:srgbClr val="000000"/>
                </a:solidFill>
              </a:rPr>
              <a:t>医師の面接指導制度等の労働安全衛生法上の過重労働対策を当該上限時間規制や過労死認定基準と一体的・整合的なものにすべき。</a:t>
            </a:r>
            <a:endParaRPr lang="en-US" dirty="0">
              <a:solidFill>
                <a:srgbClr val="000000"/>
              </a:solidFill>
            </a:endParaRPr>
          </a:p>
          <a:p>
            <a:pPr marL="173038" indent="-173038"/>
            <a:endParaRPr lang="en-US" dirty="0">
              <a:solidFill>
                <a:srgbClr val="000000"/>
              </a:solidFill>
            </a:endParaRPr>
          </a:p>
          <a:p>
            <a:pPr marL="173038" indent="-173038"/>
            <a:endParaRPr lang="en-US" dirty="0">
              <a:solidFill>
                <a:srgbClr val="000000"/>
              </a:solidFill>
            </a:endParaRPr>
          </a:p>
          <a:p>
            <a:pPr marL="173038" indent="-173038"/>
            <a:endParaRPr lang="en-US" dirty="0">
              <a:solidFill>
                <a:srgbClr val="000000"/>
              </a:solidFill>
            </a:endParaRPr>
          </a:p>
          <a:p>
            <a:pPr marL="173038" indent="-173038"/>
            <a:endParaRPr lang="en-US" dirty="0">
              <a:solidFill>
                <a:srgbClr val="000000"/>
              </a:solidFill>
            </a:endParaRPr>
          </a:p>
          <a:p>
            <a:pPr marL="173038" indent="-173038"/>
            <a:endParaRPr lang="en-US" dirty="0">
              <a:solidFill>
                <a:srgbClr val="000000"/>
              </a:solidFill>
            </a:endParaRPr>
          </a:p>
        </p:txBody>
      </p:sp>
      <p:sp>
        <p:nvSpPr>
          <p:cNvPr id="7" name="テキスト ボックス 24"/>
          <p:cNvSpPr txBox="1">
            <a:spLocks noChangeArrowheads="1"/>
          </p:cNvSpPr>
          <p:nvPr/>
        </p:nvSpPr>
        <p:spPr bwMode="auto">
          <a:xfrm>
            <a:off x="917629" y="5157192"/>
            <a:ext cx="7576038" cy="1077912"/>
          </a:xfrm>
          <a:prstGeom prst="rect">
            <a:avLst/>
          </a:prstGeom>
          <a:solidFill>
            <a:srgbClr val="FFFFFF"/>
          </a:solidFill>
          <a:ln w="9528">
            <a:solidFill>
              <a:srgbClr val="000000"/>
            </a:solidFill>
            <a:miter lim="800000"/>
            <a:headEnd/>
            <a:tailEnd/>
          </a:ln>
        </p:spPr>
        <p:txBody>
          <a:bodyPr>
            <a:spAutoFit/>
          </a:bodyPr>
          <a:lstStyle/>
          <a:p>
            <a:pPr marL="173038" indent="-173038"/>
            <a:r>
              <a:rPr lang="en-US" altLang="ja-JP" sz="1600" dirty="0">
                <a:solidFill>
                  <a:srgbClr val="000000"/>
                </a:solidFill>
              </a:rPr>
              <a:t>※</a:t>
            </a:r>
            <a:r>
              <a:rPr lang="ja-JP" sz="1600" dirty="0">
                <a:solidFill>
                  <a:srgbClr val="000000"/>
                </a:solidFill>
              </a:rPr>
              <a:t>特別条項付き協定を適用する場合の上限時間規制について、その上限時間数は「特定労働者についての特別条項付き協定の適用回数を一年の半分とすること」が要件とされていることから、</a:t>
            </a:r>
            <a:r>
              <a:rPr lang="en-US" altLang="ja-JP" sz="1600" dirty="0">
                <a:solidFill>
                  <a:srgbClr val="000000"/>
                </a:solidFill>
              </a:rPr>
              <a:t>750</a:t>
            </a:r>
            <a:r>
              <a:rPr lang="ja-JP" sz="1600" dirty="0">
                <a:solidFill>
                  <a:srgbClr val="000000"/>
                </a:solidFill>
              </a:rPr>
              <a:t>時間（［</a:t>
            </a:r>
            <a:r>
              <a:rPr lang="en-US" altLang="ja-JP" sz="1600" dirty="0">
                <a:solidFill>
                  <a:srgbClr val="000000"/>
                </a:solidFill>
              </a:rPr>
              <a:t>80</a:t>
            </a:r>
            <a:r>
              <a:rPr lang="ja-JP" sz="1600" dirty="0">
                <a:solidFill>
                  <a:srgbClr val="000000"/>
                </a:solidFill>
              </a:rPr>
              <a:t>時間（過労死認定基準）</a:t>
            </a:r>
            <a:r>
              <a:rPr lang="ja-JP" altLang="ja-JP" sz="1600" dirty="0">
                <a:solidFill>
                  <a:srgbClr val="000000"/>
                </a:solidFill>
              </a:rPr>
              <a:t>×</a:t>
            </a:r>
            <a:r>
              <a:rPr lang="en-US" altLang="ja-JP" sz="1600" dirty="0">
                <a:solidFill>
                  <a:srgbClr val="000000"/>
                </a:solidFill>
              </a:rPr>
              <a:t>6</a:t>
            </a:r>
            <a:r>
              <a:rPr lang="ja-JP" sz="1600" dirty="0">
                <a:solidFill>
                  <a:srgbClr val="000000"/>
                </a:solidFill>
              </a:rPr>
              <a:t>ヶ月＝</a:t>
            </a:r>
            <a:r>
              <a:rPr lang="en-US" altLang="ja-JP" sz="1600" dirty="0">
                <a:solidFill>
                  <a:srgbClr val="000000"/>
                </a:solidFill>
              </a:rPr>
              <a:t>480</a:t>
            </a:r>
            <a:r>
              <a:rPr lang="ja-JP" sz="1600" dirty="0">
                <a:solidFill>
                  <a:srgbClr val="000000"/>
                </a:solidFill>
              </a:rPr>
              <a:t>時間］＋</a:t>
            </a:r>
            <a:r>
              <a:rPr lang="en-US" altLang="ja-JP" sz="1600" dirty="0">
                <a:solidFill>
                  <a:srgbClr val="000000"/>
                </a:solidFill>
              </a:rPr>
              <a:t>[45</a:t>
            </a:r>
            <a:r>
              <a:rPr lang="ja-JP" sz="1600" dirty="0">
                <a:solidFill>
                  <a:srgbClr val="000000"/>
                </a:solidFill>
              </a:rPr>
              <a:t>時間（原則的な限度時間の基準）</a:t>
            </a:r>
            <a:r>
              <a:rPr lang="ja-JP" altLang="ja-JP" sz="1600" dirty="0">
                <a:solidFill>
                  <a:srgbClr val="000000"/>
                </a:solidFill>
              </a:rPr>
              <a:t>×</a:t>
            </a:r>
            <a:r>
              <a:rPr lang="en-US" altLang="ja-JP" sz="1600" dirty="0">
                <a:solidFill>
                  <a:srgbClr val="000000"/>
                </a:solidFill>
              </a:rPr>
              <a:t>6</a:t>
            </a:r>
            <a:r>
              <a:rPr lang="ja-JP" sz="1600" dirty="0">
                <a:solidFill>
                  <a:srgbClr val="000000"/>
                </a:solidFill>
              </a:rPr>
              <a:t>ヶ月＝</a:t>
            </a:r>
            <a:r>
              <a:rPr lang="en-US" altLang="ja-JP" sz="1600" dirty="0">
                <a:solidFill>
                  <a:srgbClr val="000000"/>
                </a:solidFill>
              </a:rPr>
              <a:t>270</a:t>
            </a:r>
            <a:r>
              <a:rPr lang="ja-JP" sz="1600" dirty="0">
                <a:solidFill>
                  <a:srgbClr val="000000"/>
                </a:solidFill>
              </a:rPr>
              <a:t>時間</a:t>
            </a:r>
            <a:r>
              <a:rPr lang="en-US" altLang="ja-JP" sz="1600" dirty="0">
                <a:solidFill>
                  <a:srgbClr val="000000"/>
                </a:solidFill>
              </a:rPr>
              <a:t>]</a:t>
            </a:r>
            <a:r>
              <a:rPr lang="ja-JP" sz="1600" dirty="0">
                <a:solidFill>
                  <a:srgbClr val="000000"/>
                </a:solidFill>
              </a:rPr>
              <a:t>）とすること等が考えられる。</a:t>
            </a:r>
          </a:p>
        </p:txBody>
      </p:sp>
      <p:sp>
        <p:nvSpPr>
          <p:cNvPr id="8" name="角丸四角形 6"/>
          <p:cNvSpPr>
            <a:spLocks noChangeArrowheads="1"/>
          </p:cNvSpPr>
          <p:nvPr/>
        </p:nvSpPr>
        <p:spPr bwMode="auto">
          <a:xfrm>
            <a:off x="517396" y="1340769"/>
            <a:ext cx="1678340" cy="360363"/>
          </a:xfrm>
          <a:prstGeom prst="roundRect">
            <a:avLst>
              <a:gd name="adj" fmla="val 6024"/>
            </a:avLst>
          </a:prstGeom>
          <a:solidFill>
            <a:srgbClr val="CCFFCC"/>
          </a:solidFill>
          <a:ln w="19050" cmpd="thickThin" algn="ctr">
            <a:solidFill>
              <a:schemeClr val="tx1"/>
            </a:solidFill>
            <a:round/>
            <a:headEnd/>
            <a:tailEnd/>
          </a:ln>
        </p:spPr>
        <p:txBody>
          <a:bodyPr lIns="91429" tIns="45714" rIns="91429" bIns="45714" anchor="ctr"/>
          <a:lstStyle/>
          <a:p>
            <a:pPr algn="ctr">
              <a:defRPr/>
            </a:pPr>
            <a:r>
              <a:rPr lang="ja-JP" altLang="en-US" b="1" dirty="0" smtClean="0"/>
              <a:t>連合の考え方</a:t>
            </a:r>
            <a:endParaRPr lang="ja-JP" altLang="ja-JP" b="1" dirty="0"/>
          </a:p>
        </p:txBody>
      </p:sp>
    </p:spTree>
    <p:extLst>
      <p:ext uri="{BB962C8B-B14F-4D97-AF65-F5344CB8AC3E}">
        <p14:creationId xmlns="" xmlns:p14="http://schemas.microsoft.com/office/powerpoint/2010/main" val="3792391380"/>
      </p:ext>
    </p:extLst>
  </p:cSld>
  <p:clrMapOvr>
    <a:masterClrMapping/>
  </p:clrMapOvr>
  <p:transition advTm="70000"/>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8604</TotalTime>
  <Words>2160</Words>
  <Application>Microsoft Office PowerPoint</Application>
  <PresentationFormat>画面に合わせる (4:3)</PresentationFormat>
  <Paragraphs>472</Paragraphs>
  <Slides>23</Slides>
  <Notes>13</Notes>
  <HiddenSlides>0</HiddenSlides>
  <MMClips>0</MMClips>
  <ScaleCrop>false</ScaleCrop>
  <HeadingPairs>
    <vt:vector size="4" baseType="variant">
      <vt:variant>
        <vt:lpstr>テーマ</vt:lpstr>
      </vt:variant>
      <vt:variant>
        <vt:i4>2</vt:i4>
      </vt:variant>
      <vt:variant>
        <vt:lpstr>スライド タイトル</vt:lpstr>
      </vt:variant>
      <vt:variant>
        <vt:i4>23</vt:i4>
      </vt:variant>
    </vt:vector>
  </HeadingPairs>
  <TitlesOfParts>
    <vt:vector size="25" baseType="lpstr">
      <vt:lpstr>標準デザイン</vt:lpstr>
      <vt:lpstr>デザインの設定</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vector>
  </TitlesOfParts>
  <Company>SY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jtuc-koyou</dc:creator>
  <cp:lastModifiedBy>自治労本部</cp:lastModifiedBy>
  <cp:revision>1117</cp:revision>
  <dcterms:created xsi:type="dcterms:W3CDTF">2010-04-05T03:33:09Z</dcterms:created>
  <dcterms:modified xsi:type="dcterms:W3CDTF">2014-10-22T03:45:48Z</dcterms:modified>
</cp:coreProperties>
</file>